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31" r:id="rId3"/>
    <p:sldId id="374" r:id="rId4"/>
    <p:sldId id="377" r:id="rId5"/>
    <p:sldId id="373" r:id="rId6"/>
    <p:sldId id="354" r:id="rId7"/>
    <p:sldId id="345" r:id="rId8"/>
    <p:sldId id="332" r:id="rId9"/>
    <p:sldId id="333" r:id="rId10"/>
    <p:sldId id="334" r:id="rId11"/>
    <p:sldId id="336" r:id="rId12"/>
    <p:sldId id="378" r:id="rId13"/>
    <p:sldId id="335" r:id="rId14"/>
    <p:sldId id="356" r:id="rId15"/>
    <p:sldId id="337" r:id="rId16"/>
    <p:sldId id="296" r:id="rId17"/>
    <p:sldId id="298" r:id="rId18"/>
    <p:sldId id="397" r:id="rId19"/>
    <p:sldId id="385" r:id="rId20"/>
    <p:sldId id="392" r:id="rId21"/>
    <p:sldId id="387" r:id="rId22"/>
    <p:sldId id="389" r:id="rId23"/>
    <p:sldId id="391" r:id="rId24"/>
    <p:sldId id="386" r:id="rId25"/>
    <p:sldId id="384" r:id="rId26"/>
    <p:sldId id="396" r:id="rId27"/>
    <p:sldId id="393" r:id="rId28"/>
    <p:sldId id="388" r:id="rId29"/>
    <p:sldId id="390" r:id="rId30"/>
    <p:sldId id="394" r:id="rId31"/>
    <p:sldId id="395" r:id="rId32"/>
    <p:sldId id="398" r:id="rId33"/>
    <p:sldId id="314" r:id="rId34"/>
    <p:sldId id="315" r:id="rId35"/>
    <p:sldId id="35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5"/>
      <c:hPercent val="50"/>
      <c:perspective val="0"/>
    </c:view3D>
    <c:plotArea>
      <c:layout>
        <c:manualLayout>
          <c:layoutTarget val="inner"/>
          <c:xMode val="edge"/>
          <c:yMode val="edge"/>
          <c:x val="7.7791718946047736E-2"/>
          <c:y val="0.24006359300476948"/>
          <c:w val="0.84692597239648726"/>
          <c:h val="0.5230524642289345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00CC99"/>
                </a:gs>
                <a:gs pos="100000">
                  <a:srgbClr val="00CC99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22494">
              <a:noFill/>
            </a:ln>
          </c:spPr>
          <c:explosion val="25"/>
          <c:dPt>
            <c:idx val="0"/>
            <c:spPr>
              <a:solidFill>
                <a:srgbClr val="FFFF00"/>
              </a:solidFill>
              <a:ln w="22494">
                <a:noFill/>
              </a:ln>
            </c:spPr>
          </c:dPt>
          <c:dPt>
            <c:idx val="1"/>
            <c:spPr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2494">
                <a:noFill/>
              </a:ln>
            </c:spPr>
          </c:dPt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56.25</c:v>
                </c:pt>
                <c:pt idx="1">
                  <c:v>43.75</c:v>
                </c:pt>
              </c:numCache>
            </c:numRef>
          </c:val>
        </c:ser>
      </c:pie3DChart>
      <c:spPr>
        <a:noFill/>
        <a:ln w="22494">
          <a:noFill/>
        </a:ln>
      </c:spPr>
    </c:plotArea>
    <c:plotVisOnly val="1"/>
    <c:dispBlanksAs val="zero"/>
  </c:chart>
  <c:spPr>
    <a:solidFill>
      <a:schemeClr val="accent2"/>
    </a:solidFill>
    <a:ln>
      <a:noFill/>
    </a:ln>
  </c:spPr>
  <c:txPr>
    <a:bodyPr/>
    <a:lstStyle/>
    <a:p>
      <a:pPr>
        <a:defRPr sz="159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5"/>
      <c:hPercent val="50"/>
      <c:perspective val="0"/>
    </c:view3D>
    <c:plotArea>
      <c:layout>
        <c:manualLayout>
          <c:layoutTarget val="inner"/>
          <c:xMode val="edge"/>
          <c:yMode val="edge"/>
          <c:x val="7.7791718946047736E-2"/>
          <c:y val="0.24006359300476948"/>
          <c:w val="0.84692597239648726"/>
          <c:h val="0.5230524642289345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00CC99"/>
                </a:gs>
                <a:gs pos="100000">
                  <a:srgbClr val="00CC99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22494">
              <a:noFill/>
            </a:ln>
          </c:spPr>
          <c:explosion val="25"/>
          <c:dPt>
            <c:idx val="0"/>
            <c:spPr>
              <a:solidFill>
                <a:srgbClr val="FFFF00"/>
              </a:solidFill>
              <a:ln w="22494">
                <a:noFill/>
              </a:ln>
            </c:spPr>
          </c:dPt>
          <c:dPt>
            <c:idx val="1"/>
            <c:spPr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2494">
                <a:noFill/>
              </a:ln>
            </c:spPr>
          </c:dPt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87.5</c:v>
                </c:pt>
                <c:pt idx="1">
                  <c:v>12.5</c:v>
                </c:pt>
              </c:numCache>
            </c:numRef>
          </c:val>
        </c:ser>
      </c:pie3DChart>
      <c:spPr>
        <a:noFill/>
        <a:ln w="22494">
          <a:noFill/>
        </a:ln>
      </c:spPr>
    </c:plotArea>
    <c:plotVisOnly val="1"/>
    <c:dispBlanksAs val="zero"/>
  </c:chart>
  <c:spPr>
    <a:solidFill>
      <a:schemeClr val="accent2"/>
    </a:solidFill>
    <a:ln>
      <a:noFill/>
    </a:ln>
  </c:spPr>
  <c:txPr>
    <a:bodyPr/>
    <a:lstStyle/>
    <a:p>
      <a:pPr>
        <a:defRPr sz="1594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81A0B-8AE2-4A96-B3E6-0A2D7E015857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AB19B-A6E0-47C6-8D5E-663B299D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CDF8-9844-42EB-B6D8-E5DB775F0A82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CF4AC-C811-4E41-80AD-98A15346E5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ru/url?sa=i&amp;rct=j&amp;q=&amp;esrc=s&amp;frm=1&amp;source=images&amp;cd=&amp;cad=rja&amp;uact=8&amp;ved=0CAcQjRw&amp;url=http://scienceisntscary.wordpress.com/2014/02/10/brown-fat-burning-body-fat-instead-of-storing-it/&amp;ei=3MqGVJn8EqvOygO4-YL4Dg&amp;bvm=bv.81449611,d.bGQ&amp;psig=AFQjCNF-x8WS5XRyz0g6Zn3RU9UkwzFk9g&amp;ust=1418205325593773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772400" cy="2232248"/>
          </a:xfrm>
        </p:spPr>
        <p:txBody>
          <a:bodyPr>
            <a:normAutofit/>
          </a:bodyPr>
          <a:lstStyle/>
          <a:p>
            <a:r>
              <a:rPr lang="ru-RU" b="1" dirty="0" smtClean="0"/>
              <a:t>Актуальность борьбы с ожирением в РФ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8864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По наличию осложнений и сопутствующих состояний 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988840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Нарушение углеводного обмена: (СД 2 типа, НТГ, нарушение гликемии натощак, </a:t>
            </a:r>
            <a:r>
              <a:rPr lang="ru-RU" dirty="0" err="1" smtClean="0"/>
              <a:t>инсулинорезистентность</a:t>
            </a:r>
            <a:r>
              <a:rPr lang="ru-RU" dirty="0" smtClean="0"/>
              <a:t>). 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Неалкогольная жировая болезнь печени (жировой </a:t>
            </a:r>
            <a:r>
              <a:rPr lang="ru-RU" dirty="0" err="1" smtClean="0"/>
              <a:t>гепатоз</a:t>
            </a:r>
            <a:r>
              <a:rPr lang="ru-RU" dirty="0" smtClean="0"/>
              <a:t> и </a:t>
            </a:r>
            <a:r>
              <a:rPr lang="ru-RU" dirty="0" err="1" smtClean="0"/>
              <a:t>стеатогепатит</a:t>
            </a:r>
            <a:r>
              <a:rPr lang="ru-RU" dirty="0" smtClean="0"/>
              <a:t>). 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Дислипидемия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Артериальная гипертензия. 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Задержка полового развития (относительный дефицит андрогенов). </a:t>
            </a:r>
          </a:p>
          <a:p>
            <a:pPr marL="342900" indent="-342900">
              <a:buAutoNum type="arabicPeriod"/>
            </a:pPr>
            <a:r>
              <a:rPr lang="ru-RU" dirty="0" smtClean="0"/>
              <a:t>Ускоренное половое развитие </a:t>
            </a:r>
          </a:p>
          <a:p>
            <a:pPr marL="342900" indent="-342900">
              <a:buAutoNum type="arabicPeriod"/>
            </a:pPr>
            <a:r>
              <a:rPr lang="ru-RU" dirty="0" smtClean="0"/>
              <a:t>Гинекомастия </a:t>
            </a:r>
          </a:p>
          <a:p>
            <a:pPr marL="342900" indent="-342900">
              <a:buAutoNum type="arabicPeriod"/>
            </a:pPr>
            <a:r>
              <a:rPr lang="ru-RU" dirty="0" smtClean="0"/>
              <a:t>Синдром </a:t>
            </a:r>
            <a:r>
              <a:rPr lang="ru-RU" dirty="0" err="1" smtClean="0"/>
              <a:t>гиперандрогении</a:t>
            </a:r>
            <a:r>
              <a:rPr lang="ru-RU" dirty="0" smtClean="0"/>
              <a:t> </a:t>
            </a:r>
          </a:p>
          <a:p>
            <a:pPr marL="342900" indent="-342900">
              <a:buAutoNum type="arabicPeriod"/>
            </a:pPr>
            <a:r>
              <a:rPr lang="ru-RU" dirty="0" smtClean="0"/>
              <a:t>Синдром апноэ </a:t>
            </a:r>
          </a:p>
          <a:p>
            <a:pPr marL="342900" indent="-342900">
              <a:buAutoNum type="arabicPeriod"/>
            </a:pPr>
            <a:r>
              <a:rPr lang="ru-RU" dirty="0" smtClean="0"/>
              <a:t>Патология опорно-двигательного аппарата (болезнь </a:t>
            </a:r>
            <a:r>
              <a:rPr lang="ru-RU" dirty="0" err="1" smtClean="0"/>
              <a:t>Бланта</a:t>
            </a:r>
            <a:r>
              <a:rPr lang="ru-RU" dirty="0" smtClean="0"/>
              <a:t>, </a:t>
            </a:r>
            <a:r>
              <a:rPr lang="ru-RU" dirty="0" err="1" smtClean="0"/>
              <a:t>остеоартрит</a:t>
            </a:r>
            <a:r>
              <a:rPr lang="ru-RU" dirty="0" smtClean="0"/>
              <a:t>, </a:t>
            </a:r>
            <a:r>
              <a:rPr lang="ru-RU" dirty="0" err="1" smtClean="0"/>
              <a:t>спондилолистоз</a:t>
            </a:r>
            <a:r>
              <a:rPr lang="ru-RU" dirty="0" smtClean="0"/>
              <a:t> </a:t>
            </a:r>
            <a:r>
              <a:rPr lang="ru-RU" dirty="0" smtClean="0"/>
              <a:t>и др.)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Желчекаменная</a:t>
            </a:r>
            <a:r>
              <a:rPr lang="ru-RU" dirty="0" smtClean="0"/>
              <a:t> болезнь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270000"/>
            <a:ext cx="6213475" cy="5435600"/>
            <a:chOff x="0" y="0"/>
            <a:chExt cx="3914" cy="464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3914" cy="422"/>
              <a:chOff x="0" y="0"/>
              <a:chExt cx="3914" cy="422"/>
            </a:xfrm>
          </p:grpSpPr>
          <p:sp>
            <p:nvSpPr>
              <p:cNvPr id="203780" name="Rectangle 4"/>
              <p:cNvSpPr>
                <a:spLocks noChangeArrowheads="1"/>
              </p:cNvSpPr>
              <p:nvPr/>
            </p:nvSpPr>
            <p:spPr bwMode="auto">
              <a:xfrm>
                <a:off x="43" y="0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 dirty="0">
                    <a:cs typeface="Times New Roman" pitchFamily="18" charset="0"/>
                  </a:rPr>
                  <a:t>Синдром </a:t>
                </a:r>
                <a:r>
                  <a:rPr lang="ru-RU" b="1" dirty="0" err="1">
                    <a:cs typeface="Times New Roman" pitchFamily="18" charset="0"/>
                  </a:rPr>
                  <a:t>Кушинга</a:t>
                </a:r>
                <a:endParaRPr lang="ru-RU" b="1" dirty="0">
                  <a:cs typeface="Times New Roman" pitchFamily="18" charset="0"/>
                </a:endParaRPr>
              </a:p>
              <a:p>
                <a:pPr algn="just"/>
                <a:endParaRPr lang="ru-RU" b="1" dirty="0"/>
              </a:p>
            </p:txBody>
          </p:sp>
          <p:sp>
            <p:nvSpPr>
              <p:cNvPr id="203781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422"/>
              <a:ext cx="3914" cy="422"/>
              <a:chOff x="0" y="422"/>
              <a:chExt cx="3914" cy="422"/>
            </a:xfrm>
          </p:grpSpPr>
          <p:sp>
            <p:nvSpPr>
              <p:cNvPr id="203783" name="Rectangle 7"/>
              <p:cNvSpPr>
                <a:spLocks noChangeArrowheads="1"/>
              </p:cNvSpPr>
              <p:nvPr/>
            </p:nvSpPr>
            <p:spPr bwMode="auto">
              <a:xfrm>
                <a:off x="43" y="422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Гипотиреоз</a:t>
                </a:r>
                <a:r>
                  <a:rPr lang="ru-RU" b="1"/>
                  <a:t>, ДТЗ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784" name="Rectangle 8"/>
              <p:cNvSpPr>
                <a:spLocks noChangeArrowheads="1"/>
              </p:cNvSpPr>
              <p:nvPr/>
            </p:nvSpPr>
            <p:spPr bwMode="auto">
              <a:xfrm>
                <a:off x="0" y="422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0" y="844"/>
              <a:ext cx="3914" cy="422"/>
              <a:chOff x="0" y="844"/>
              <a:chExt cx="3914" cy="422"/>
            </a:xfrm>
          </p:grpSpPr>
          <p:sp>
            <p:nvSpPr>
              <p:cNvPr id="203786" name="Rectangle 10"/>
              <p:cNvSpPr>
                <a:spLocks noChangeArrowheads="1"/>
              </p:cNvSpPr>
              <p:nvPr/>
            </p:nvSpPr>
            <p:spPr bwMode="auto">
              <a:xfrm>
                <a:off x="43" y="844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 dirty="0">
                    <a:cs typeface="Times New Roman" pitchFamily="18" charset="0"/>
                  </a:rPr>
                  <a:t>Синдром </a:t>
                </a:r>
                <a:r>
                  <a:rPr lang="ru-RU" b="1" dirty="0" err="1">
                    <a:cs typeface="Times New Roman" pitchFamily="18" charset="0"/>
                  </a:rPr>
                  <a:t>гиперинсулинизма</a:t>
                </a:r>
                <a:endParaRPr lang="ru-RU" b="1" dirty="0">
                  <a:cs typeface="Times New Roman" pitchFamily="18" charset="0"/>
                </a:endParaRPr>
              </a:p>
              <a:p>
                <a:pPr algn="just"/>
                <a:endParaRPr lang="ru-RU" b="1" dirty="0"/>
              </a:p>
            </p:txBody>
          </p:sp>
          <p:sp>
            <p:nvSpPr>
              <p:cNvPr id="203787" name="Rectangle 11"/>
              <p:cNvSpPr>
                <a:spLocks noChangeArrowheads="1"/>
              </p:cNvSpPr>
              <p:nvPr/>
            </p:nvSpPr>
            <p:spPr bwMode="auto">
              <a:xfrm>
                <a:off x="0" y="844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0" y="1266"/>
              <a:ext cx="3914" cy="422"/>
              <a:chOff x="0" y="1266"/>
              <a:chExt cx="3914" cy="422"/>
            </a:xfrm>
          </p:grpSpPr>
          <p:sp>
            <p:nvSpPr>
              <p:cNvPr id="203789" name="Rectangle 13"/>
              <p:cNvSpPr>
                <a:spLocks noChangeArrowheads="1"/>
              </p:cNvSpPr>
              <p:nvPr/>
            </p:nvSpPr>
            <p:spPr bwMode="auto">
              <a:xfrm>
                <a:off x="43" y="1266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Гипофизарный нанизм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790" name="Rectangle 14"/>
              <p:cNvSpPr>
                <a:spLocks noChangeArrowheads="1"/>
              </p:cNvSpPr>
              <p:nvPr/>
            </p:nvSpPr>
            <p:spPr bwMode="auto">
              <a:xfrm>
                <a:off x="0" y="1266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0" y="1688"/>
              <a:ext cx="3914" cy="422"/>
              <a:chOff x="0" y="1688"/>
              <a:chExt cx="3914" cy="422"/>
            </a:xfrm>
          </p:grpSpPr>
          <p:sp>
            <p:nvSpPr>
              <p:cNvPr id="203792" name="Rectangle 16"/>
              <p:cNvSpPr>
                <a:spLocks noChangeArrowheads="1"/>
              </p:cNvSpPr>
              <p:nvPr/>
            </p:nvSpPr>
            <p:spPr bwMode="auto">
              <a:xfrm>
                <a:off x="43" y="1688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Псевдогипопаратиреоз 1 типа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793" name="Rectangle 17"/>
              <p:cNvSpPr>
                <a:spLocks noChangeArrowheads="1"/>
              </p:cNvSpPr>
              <p:nvPr/>
            </p:nvSpPr>
            <p:spPr bwMode="auto">
              <a:xfrm>
                <a:off x="0" y="1688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0" y="2110"/>
              <a:ext cx="3914" cy="422"/>
              <a:chOff x="0" y="2110"/>
              <a:chExt cx="3914" cy="422"/>
            </a:xfrm>
          </p:grpSpPr>
          <p:sp>
            <p:nvSpPr>
              <p:cNvPr id="203795" name="Rectangle 19"/>
              <p:cNvSpPr>
                <a:spLocks noChangeArrowheads="1"/>
              </p:cNvSpPr>
              <p:nvPr/>
            </p:nvSpPr>
            <p:spPr bwMode="auto">
              <a:xfrm>
                <a:off x="43" y="2110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Прадера-Вилли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796" name="Rectangle 20"/>
              <p:cNvSpPr>
                <a:spLocks noChangeArrowheads="1"/>
              </p:cNvSpPr>
              <p:nvPr/>
            </p:nvSpPr>
            <p:spPr bwMode="auto">
              <a:xfrm>
                <a:off x="0" y="2110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0" y="2532"/>
              <a:ext cx="3914" cy="422"/>
              <a:chOff x="0" y="2532"/>
              <a:chExt cx="3914" cy="422"/>
            </a:xfrm>
          </p:grpSpPr>
          <p:sp>
            <p:nvSpPr>
              <p:cNvPr id="203798" name="Rectangle 22"/>
              <p:cNvSpPr>
                <a:spLocks noChangeArrowheads="1"/>
              </p:cNvSpPr>
              <p:nvPr/>
            </p:nvSpPr>
            <p:spPr bwMode="auto">
              <a:xfrm>
                <a:off x="43" y="2532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Тернера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799" name="Rectangle 23"/>
              <p:cNvSpPr>
                <a:spLocks noChangeArrowheads="1"/>
              </p:cNvSpPr>
              <p:nvPr/>
            </p:nvSpPr>
            <p:spPr bwMode="auto">
              <a:xfrm>
                <a:off x="0" y="2532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0" y="2954"/>
              <a:ext cx="3914" cy="422"/>
              <a:chOff x="0" y="2954"/>
              <a:chExt cx="3914" cy="422"/>
            </a:xfrm>
          </p:grpSpPr>
          <p:sp>
            <p:nvSpPr>
              <p:cNvPr id="203801" name="Rectangle 25"/>
              <p:cNvSpPr>
                <a:spLocks noChangeArrowheads="1"/>
              </p:cNvSpPr>
              <p:nvPr/>
            </p:nvSpPr>
            <p:spPr bwMode="auto">
              <a:xfrm>
                <a:off x="43" y="2954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Лоренса-Муна-Бидля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802" name="Rectangle 26"/>
              <p:cNvSpPr>
                <a:spLocks noChangeArrowheads="1"/>
              </p:cNvSpPr>
              <p:nvPr/>
            </p:nvSpPr>
            <p:spPr bwMode="auto">
              <a:xfrm>
                <a:off x="0" y="2954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0" y="3376"/>
              <a:ext cx="3914" cy="422"/>
              <a:chOff x="0" y="3376"/>
              <a:chExt cx="3914" cy="422"/>
            </a:xfrm>
          </p:grpSpPr>
          <p:sp>
            <p:nvSpPr>
              <p:cNvPr id="203804" name="Rectangle 28"/>
              <p:cNvSpPr>
                <a:spLocks noChangeArrowheads="1"/>
              </p:cNvSpPr>
              <p:nvPr/>
            </p:nvSpPr>
            <p:spPr bwMode="auto">
              <a:xfrm>
                <a:off x="43" y="3376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Альстрема-Хальгрена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805" name="Rectangle 29"/>
              <p:cNvSpPr>
                <a:spLocks noChangeArrowheads="1"/>
              </p:cNvSpPr>
              <p:nvPr/>
            </p:nvSpPr>
            <p:spPr bwMode="auto">
              <a:xfrm>
                <a:off x="0" y="3376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0" y="3798"/>
              <a:ext cx="3914" cy="422"/>
              <a:chOff x="0" y="3798"/>
              <a:chExt cx="3914" cy="422"/>
            </a:xfrm>
          </p:grpSpPr>
          <p:sp>
            <p:nvSpPr>
              <p:cNvPr id="203807" name="Rectangle 31"/>
              <p:cNvSpPr>
                <a:spLocks noChangeArrowheads="1"/>
              </p:cNvSpPr>
              <p:nvPr/>
            </p:nvSpPr>
            <p:spPr bwMode="auto">
              <a:xfrm>
                <a:off x="43" y="3798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Кохена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808" name="Rectangle 32"/>
              <p:cNvSpPr>
                <a:spLocks noChangeArrowheads="1"/>
              </p:cNvSpPr>
              <p:nvPr/>
            </p:nvSpPr>
            <p:spPr bwMode="auto">
              <a:xfrm>
                <a:off x="0" y="3798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0" y="4220"/>
              <a:ext cx="3914" cy="422"/>
              <a:chOff x="0" y="4220"/>
              <a:chExt cx="3914" cy="422"/>
            </a:xfrm>
          </p:grpSpPr>
          <p:sp>
            <p:nvSpPr>
              <p:cNvPr id="203810" name="Rectangle 34"/>
              <p:cNvSpPr>
                <a:spLocks noChangeArrowheads="1"/>
              </p:cNvSpPr>
              <p:nvPr/>
            </p:nvSpPr>
            <p:spPr bwMode="auto">
              <a:xfrm>
                <a:off x="43" y="4220"/>
                <a:ext cx="3828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 eaLnBrk="1" hangingPunct="1"/>
                <a:r>
                  <a:rPr lang="ru-RU" b="1">
                    <a:cs typeface="Times New Roman" pitchFamily="18" charset="0"/>
                  </a:rPr>
                  <a:t>Синдром Карпентера</a:t>
                </a:r>
              </a:p>
              <a:p>
                <a:pPr algn="just"/>
                <a:endParaRPr lang="ru-RU" b="1"/>
              </a:p>
            </p:txBody>
          </p:sp>
          <p:sp>
            <p:nvSpPr>
              <p:cNvPr id="203811" name="Rectangle 35"/>
              <p:cNvSpPr>
                <a:spLocks noChangeArrowheads="1"/>
              </p:cNvSpPr>
              <p:nvPr/>
            </p:nvSpPr>
            <p:spPr bwMode="auto">
              <a:xfrm>
                <a:off x="0" y="4220"/>
                <a:ext cx="3914" cy="422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03812" name="Rectangle 36"/>
          <p:cNvSpPr>
            <a:spLocks noChangeArrowheads="1"/>
          </p:cNvSpPr>
          <p:nvPr/>
        </p:nvSpPr>
        <p:spPr bwMode="auto">
          <a:xfrm>
            <a:off x="762000" y="0"/>
            <a:ext cx="769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sz="3200" b="1" dirty="0">
                <a:latin typeface="Courier New" pitchFamily="49" charset="0"/>
              </a:rPr>
              <a:t>ЗАБОЛЕВАНИЯ ИЛИ СИНДРОМЫ, АССОЦИИРОВАННЫЕ С ОЖИРЕНИЕМ</a:t>
            </a:r>
            <a:endParaRPr lang="ru-RU" sz="3200" b="1" dirty="0">
              <a:latin typeface="Courier New" pitchFamily="49" charset="0"/>
              <a:cs typeface="Times New Roman" pitchFamily="18" charset="0"/>
            </a:endParaRPr>
          </a:p>
          <a:p>
            <a:endParaRPr lang="ru-RU" sz="3200" dirty="0">
              <a:latin typeface="Courier New" pitchFamily="49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 l="49619" r="31297"/>
          <a:stretch>
            <a:fillRect/>
          </a:stretch>
        </p:blipFill>
        <p:spPr bwMode="auto">
          <a:xfrm>
            <a:off x="6444208" y="1268760"/>
            <a:ext cx="6286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786188"/>
            <a:ext cx="1871663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print"/>
          <a:srcRect l="8696" r="8696"/>
          <a:stretch>
            <a:fillRect/>
          </a:stretch>
        </p:blipFill>
        <p:spPr bwMode="auto">
          <a:xfrm>
            <a:off x="323528" y="836712"/>
            <a:ext cx="392621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5" cstate="print"/>
          <a:srcRect l="32143" r="48570"/>
          <a:stretch>
            <a:fillRect/>
          </a:stretch>
        </p:blipFill>
        <p:spPr bwMode="auto">
          <a:xfrm>
            <a:off x="5652120" y="1268760"/>
            <a:ext cx="856109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9"/>
          <p:cNvSpPr txBox="1">
            <a:spLocks noChangeArrowheads="1"/>
          </p:cNvSpPr>
          <p:nvPr/>
        </p:nvSpPr>
        <p:spPr bwMode="auto">
          <a:xfrm>
            <a:off x="539552" y="2708920"/>
            <a:ext cx="39671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</a:rPr>
              <a:t>Оба родителя с ожирением  –</a:t>
            </a:r>
          </a:p>
          <a:p>
            <a:pPr algn="ctr"/>
            <a:r>
              <a:rPr lang="ru-RU" sz="2000" b="1" dirty="0">
                <a:latin typeface="Arial" pitchFamily="34" charset="0"/>
              </a:rPr>
              <a:t>риск ожирения у детей - 80%</a:t>
            </a: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2286000" y="0"/>
            <a:ext cx="5195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Риск развития ожирения</a:t>
            </a:r>
          </a:p>
          <a:p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7416" name="Text Box 19"/>
          <p:cNvSpPr txBox="1">
            <a:spLocks noChangeArrowheads="1"/>
          </p:cNvSpPr>
          <p:nvPr/>
        </p:nvSpPr>
        <p:spPr bwMode="auto">
          <a:xfrm>
            <a:off x="4860032" y="2852936"/>
            <a:ext cx="4135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</a:rPr>
              <a:t>Один родитель с ожирением  –</a:t>
            </a:r>
          </a:p>
          <a:p>
            <a:pPr algn="ctr"/>
            <a:r>
              <a:rPr lang="ru-RU" sz="2000" b="1" dirty="0">
                <a:latin typeface="Arial" pitchFamily="34" charset="0"/>
              </a:rPr>
              <a:t>риск ожирения у детей - 40%</a:t>
            </a: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6" cstate="print"/>
          <a:srcRect l="66177" t="43269" b="8653"/>
          <a:stretch>
            <a:fillRect/>
          </a:stretch>
        </p:blipFill>
        <p:spPr bwMode="auto">
          <a:xfrm>
            <a:off x="7020272" y="1844824"/>
            <a:ext cx="5857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2395538" y="5429250"/>
            <a:ext cx="3773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latin typeface="Arial" pitchFamily="34" charset="0"/>
              </a:rPr>
              <a:t>Родители без ожирения  –</a:t>
            </a:r>
          </a:p>
          <a:p>
            <a:pPr algn="ctr"/>
            <a:r>
              <a:rPr lang="ru-RU" sz="2000" b="1">
                <a:latin typeface="Arial" pitchFamily="34" charset="0"/>
              </a:rPr>
              <a:t>риск ожирения у детей -14%</a:t>
            </a:r>
          </a:p>
        </p:txBody>
      </p:sp>
      <p:pic>
        <p:nvPicPr>
          <p:cNvPr id="17419" name="Picture 7"/>
          <p:cNvPicPr>
            <a:picLocks noChangeAspect="1" noChangeArrowheads="1"/>
          </p:cNvPicPr>
          <p:nvPr/>
        </p:nvPicPr>
        <p:blipFill>
          <a:blip r:embed="rId4" cstate="print"/>
          <a:srcRect l="66270" r="8696"/>
          <a:stretch>
            <a:fillRect/>
          </a:stretch>
        </p:blipFill>
        <p:spPr bwMode="auto">
          <a:xfrm>
            <a:off x="4714875" y="3643313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7"/>
          <p:cNvPicPr>
            <a:picLocks noChangeAspect="1" noChangeArrowheads="1"/>
          </p:cNvPicPr>
          <p:nvPr/>
        </p:nvPicPr>
        <p:blipFill>
          <a:blip r:embed="rId4" cstate="print"/>
          <a:srcRect l="8696" r="66270"/>
          <a:stretch>
            <a:fillRect/>
          </a:stretch>
        </p:blipFill>
        <p:spPr bwMode="auto">
          <a:xfrm>
            <a:off x="4427984" y="1124744"/>
            <a:ext cx="1296144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 l="8696" r="66270"/>
          <a:stretch>
            <a:fillRect/>
          </a:stretch>
        </p:blipFill>
        <p:spPr bwMode="auto">
          <a:xfrm>
            <a:off x="2195736" y="3717032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 descr="DSC018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0"/>
            <a:ext cx="4591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429250" y="857250"/>
            <a:ext cx="37322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ial" charset="0"/>
              </a:rPr>
              <a:t>С.А, 14 лет</a:t>
            </a:r>
          </a:p>
          <a:p>
            <a:r>
              <a:rPr lang="ru-RU" sz="2000" b="1">
                <a:latin typeface="Arial" charset="0"/>
              </a:rPr>
              <a:t>227 кг, ИМТ </a:t>
            </a:r>
            <a:r>
              <a:rPr lang="en-US" sz="2000" b="1">
                <a:latin typeface="Arial" charset="0"/>
              </a:rPr>
              <a:t>&gt;50 </a:t>
            </a:r>
            <a:endParaRPr lang="ru-RU" sz="2000" b="1">
              <a:latin typeface="Arial" charset="0"/>
            </a:endParaRPr>
          </a:p>
          <a:p>
            <a:r>
              <a:rPr lang="ru-RU" sz="2000" b="1">
                <a:latin typeface="Arial" charset="0"/>
              </a:rPr>
              <a:t>Морбидное ожирение, </a:t>
            </a:r>
          </a:p>
          <a:p>
            <a:r>
              <a:rPr lang="ru-RU" sz="2000" b="1">
                <a:latin typeface="Arial" charset="0"/>
              </a:rPr>
              <a:t>Инсулинорезистентность</a:t>
            </a:r>
          </a:p>
          <a:p>
            <a:r>
              <a:rPr lang="ru-RU" sz="2000" b="1">
                <a:latin typeface="Arial" charset="0"/>
              </a:rPr>
              <a:t>Артериальная гипертензия,</a:t>
            </a:r>
          </a:p>
          <a:p>
            <a:r>
              <a:rPr lang="ru-RU" sz="2000" b="1">
                <a:latin typeface="Arial" charset="0"/>
              </a:rPr>
              <a:t>дислипидемия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2286000" y="642938"/>
            <a:ext cx="381000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Ожирение и бурый жир</a:t>
            </a:r>
            <a:endParaRPr lang="ru-RU" dirty="0"/>
          </a:p>
        </p:txBody>
      </p:sp>
      <p:pic>
        <p:nvPicPr>
          <p:cNvPr id="1340418" name="Picture 2" descr="https://encrypted-tbn0.gstatic.com/images?q=tbn:ANd9GcQA65DFFtcq2nnoVN6PCnxoZSgG_7jZliki00c3598fbag92zqf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168352" cy="2232248"/>
          </a:xfrm>
          <a:prstGeom prst="rect">
            <a:avLst/>
          </a:prstGeom>
          <a:noFill/>
        </p:spPr>
      </p:pic>
      <p:pic>
        <p:nvPicPr>
          <p:cNvPr id="1340420" name="Picture 4" descr="https://encrypted-tbn2.gstatic.com/images?q=tbn:ANd9GcSHr0rKclvHt0O5yrDGmEIL06MiDwwXSXELIqhImX7K3zEyL4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72816"/>
            <a:ext cx="4536504" cy="3384376"/>
          </a:xfrm>
          <a:prstGeom prst="rect">
            <a:avLst/>
          </a:prstGeom>
          <a:noFill/>
        </p:spPr>
      </p:pic>
      <p:pic>
        <p:nvPicPr>
          <p:cNvPr id="1340422" name="Picture 6" descr="https://encrypted-tbn0.gstatic.com/images?q=tbn:ANd9GcRfH2NJ1oMepfxNpc_YrYQ4SNnnZlKxrb1JQkq9Rmlrq8HwI9WYF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3240360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ks84_016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650" y="296863"/>
            <a:ext cx="2846388" cy="18224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 cstate="print"/>
          <a:srcRect l="32626" r="32137"/>
          <a:stretch>
            <a:fillRect/>
          </a:stretch>
        </p:blipFill>
        <p:spPr bwMode="auto">
          <a:xfrm>
            <a:off x="7818438" y="3094038"/>
            <a:ext cx="1184275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4" cstate="print"/>
          <a:srcRect l="33278" r="26788"/>
          <a:stretch>
            <a:fillRect/>
          </a:stretch>
        </p:blipFill>
        <p:spPr bwMode="auto">
          <a:xfrm>
            <a:off x="4818063" y="3109913"/>
            <a:ext cx="1366837" cy="2560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1763713" y="12223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5" cstate="print"/>
          <a:srcRect l="50542"/>
          <a:stretch>
            <a:fillRect/>
          </a:stretch>
        </p:blipFill>
        <p:spPr bwMode="auto">
          <a:xfrm>
            <a:off x="6156325" y="3141663"/>
            <a:ext cx="1655763" cy="2519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607" name="Picture 12" descr="Achondroplas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1513" y="3143250"/>
            <a:ext cx="1889125" cy="2519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608" name="Picture 14"/>
          <p:cNvPicPr>
            <a:picLocks noChangeAspect="1" noChangeArrowheads="1"/>
          </p:cNvPicPr>
          <p:nvPr/>
        </p:nvPicPr>
        <p:blipFill>
          <a:blip r:embed="rId7" cstate="print"/>
          <a:srcRect l="1279" t="1703" r="69876" b="2"/>
          <a:stretch>
            <a:fillRect/>
          </a:stretch>
        </p:blipFill>
        <p:spPr bwMode="auto">
          <a:xfrm>
            <a:off x="3830638" y="3125788"/>
            <a:ext cx="993775" cy="2538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9" name="Text Box 17"/>
          <p:cNvSpPr txBox="1">
            <a:spLocks noChangeArrowheads="1"/>
          </p:cNvSpPr>
          <p:nvPr/>
        </p:nvSpPr>
        <p:spPr bwMode="auto">
          <a:xfrm>
            <a:off x="2670175" y="76200"/>
            <a:ext cx="34417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Ожирение</a:t>
            </a:r>
          </a:p>
        </p:txBody>
      </p:sp>
      <p:pic>
        <p:nvPicPr>
          <p:cNvPr id="25610" name="Picture 18" descr="Kush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00" y="3144838"/>
            <a:ext cx="1890713" cy="2519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11" name="Text Box 19"/>
          <p:cNvSpPr txBox="1">
            <a:spLocks noChangeArrowheads="1"/>
          </p:cNvSpPr>
          <p:nvPr/>
        </p:nvSpPr>
        <p:spPr bwMode="auto">
          <a:xfrm>
            <a:off x="107950" y="5768975"/>
            <a:ext cx="638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tx2"/>
                </a:solidFill>
              </a:rPr>
              <a:t>БИК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1941513" y="5670550"/>
            <a:ext cx="1912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</a:rPr>
              <a:t>СД 2 типа, ахондроплазия</a:t>
            </a:r>
          </a:p>
        </p:txBody>
      </p:sp>
      <p:sp>
        <p:nvSpPr>
          <p:cNvPr id="25613" name="Text Box 21"/>
          <p:cNvSpPr txBox="1">
            <a:spLocks noChangeArrowheads="1"/>
          </p:cNvSpPr>
          <p:nvPr/>
        </p:nvSpPr>
        <p:spPr bwMode="auto">
          <a:xfrm>
            <a:off x="3702050" y="5700713"/>
            <a:ext cx="1376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</a:rPr>
              <a:t>Синдром Альстрема</a:t>
            </a:r>
          </a:p>
        </p:txBody>
      </p:sp>
      <p:sp>
        <p:nvSpPr>
          <p:cNvPr id="25614" name="Text Box 22"/>
          <p:cNvSpPr txBox="1">
            <a:spLocks noChangeArrowheads="1"/>
          </p:cNvSpPr>
          <p:nvPr/>
        </p:nvSpPr>
        <p:spPr bwMode="auto">
          <a:xfrm>
            <a:off x="5280025" y="5732463"/>
            <a:ext cx="2236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tx2"/>
                </a:solidFill>
              </a:rPr>
              <a:t>Синдром Прадера</a:t>
            </a:r>
          </a:p>
          <a:p>
            <a:pPr algn="ctr"/>
            <a:r>
              <a:rPr lang="ru-RU" sz="2000" b="1">
                <a:solidFill>
                  <a:schemeClr val="tx2"/>
                </a:solidFill>
              </a:rPr>
              <a:t>-Вилли</a:t>
            </a:r>
          </a:p>
        </p:txBody>
      </p:sp>
      <p:sp>
        <p:nvSpPr>
          <p:cNvPr id="25615" name="Text Box 23"/>
          <p:cNvSpPr txBox="1">
            <a:spLocks noChangeArrowheads="1"/>
          </p:cNvSpPr>
          <p:nvPr/>
        </p:nvSpPr>
        <p:spPr bwMode="auto">
          <a:xfrm>
            <a:off x="8258175" y="5741988"/>
            <a:ext cx="303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?</a:t>
            </a:r>
            <a:endParaRPr lang="ru-RU" sz="2000" b="1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7425" y="3551238"/>
            <a:ext cx="307975" cy="1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245475" y="3422650"/>
            <a:ext cx="307975" cy="1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877050" y="3544888"/>
            <a:ext cx="388938" cy="100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157663" y="3400425"/>
            <a:ext cx="307975" cy="100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743200" y="3500438"/>
            <a:ext cx="307975" cy="1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800" y="3117850"/>
            <a:ext cx="897413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0800" y="5614988"/>
            <a:ext cx="8951913" cy="571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411413" y="722313"/>
            <a:ext cx="1900237" cy="5429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284663" y="692150"/>
            <a:ext cx="2578100" cy="22018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324350" y="722313"/>
            <a:ext cx="3175" cy="22018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2282825" y="722313"/>
            <a:ext cx="2044700" cy="22018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311650" y="722313"/>
            <a:ext cx="1803400" cy="4349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8" name="TextBox 20"/>
          <p:cNvSpPr txBox="1">
            <a:spLocks noChangeArrowheads="1"/>
          </p:cNvSpPr>
          <p:nvPr/>
        </p:nvSpPr>
        <p:spPr bwMode="auto">
          <a:xfrm>
            <a:off x="930275" y="2665413"/>
            <a:ext cx="885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POMC</a:t>
            </a:r>
            <a:endParaRPr lang="ru-RU" sz="2000" b="1">
              <a:solidFill>
                <a:schemeClr val="tx2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292725" y="3371850"/>
            <a:ext cx="307975" cy="1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0800" y="3094038"/>
            <a:ext cx="0" cy="26066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9002713" y="3125788"/>
            <a:ext cx="0" cy="25034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32" name="Text Box 34"/>
          <p:cNvSpPr txBox="1">
            <a:spLocks noChangeArrowheads="1"/>
          </p:cNvSpPr>
          <p:nvPr/>
        </p:nvSpPr>
        <p:spPr bwMode="auto">
          <a:xfrm>
            <a:off x="6877050" y="2276475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tx2"/>
                </a:solidFill>
              </a:rPr>
              <a:t>Борец Сумо</a:t>
            </a:r>
            <a:endParaRPr lang="ru-RU"/>
          </a:p>
        </p:txBody>
      </p:sp>
      <p:pic>
        <p:nvPicPr>
          <p:cNvPr id="25633" name="Picture 7" descr="F:\POMC\8 ¦-¦¦TБ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100" y="188913"/>
            <a:ext cx="16875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5"/>
          <p:cNvSpPr/>
          <p:nvPr/>
        </p:nvSpPr>
        <p:spPr>
          <a:xfrm>
            <a:off x="900113" y="908050"/>
            <a:ext cx="388937" cy="100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53400" cy="838200"/>
          </a:xfrm>
          <a:noFill/>
          <a:ln/>
        </p:spPr>
        <p:txBody>
          <a:bodyPr/>
          <a:lstStyle/>
          <a:p>
            <a:r>
              <a:rPr lang="ru-RU" sz="3600" b="1" dirty="0" err="1"/>
              <a:t>Адипоцит</a:t>
            </a:r>
            <a:r>
              <a:rPr lang="ru-RU" sz="3600" b="1" dirty="0"/>
              <a:t> как секреторная клетка</a:t>
            </a:r>
            <a:endParaRPr lang="en-US" sz="4000" b="1" dirty="0"/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838200" y="838200"/>
            <a:ext cx="7391400" cy="0"/>
          </a:xfrm>
          <a:prstGeom prst="line">
            <a:avLst/>
          </a:prstGeom>
          <a:noFill/>
          <a:ln w="57150" cmpd="thickThin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202756" name="Picture 4" descr="C:\Бурневич\Adipoz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91400" cy="533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7696200" y="60198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622800" y="3281363"/>
          <a:ext cx="4470400" cy="352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0800" y="3281363"/>
          <a:ext cx="4470400" cy="352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-1" y="86395"/>
            <a:ext cx="90364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200" b="1" dirty="0" err="1"/>
              <a:t>Гиперинсулинемия</a:t>
            </a:r>
            <a:r>
              <a:rPr lang="ru-RU" sz="3200" b="1" dirty="0"/>
              <a:t> и </a:t>
            </a:r>
            <a:r>
              <a:rPr lang="ru-RU" sz="3200" b="1" dirty="0" err="1"/>
              <a:t>инсулинорезистентность</a:t>
            </a:r>
            <a:r>
              <a:rPr lang="ru-RU" sz="3200" b="1" dirty="0"/>
              <a:t> у  детей с </a:t>
            </a:r>
          </a:p>
          <a:p>
            <a:pPr algn="ctr" eaLnBrk="1" hangingPunct="1"/>
            <a:r>
              <a:rPr lang="ru-RU" sz="3200" b="1" dirty="0"/>
              <a:t>ожирением</a:t>
            </a:r>
            <a:r>
              <a:rPr lang="en-US" sz="3200" b="1" dirty="0"/>
              <a:t> 2 </a:t>
            </a:r>
            <a:r>
              <a:rPr lang="ru-RU" sz="3200" b="1" dirty="0"/>
              <a:t>и 3  ст.</a:t>
            </a:r>
            <a:r>
              <a:rPr lang="en-US" sz="3200" b="1" dirty="0"/>
              <a:t> (%)</a:t>
            </a:r>
            <a:endParaRPr lang="ru-RU" sz="3200" b="1" dirty="0"/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5334000" y="2411413"/>
            <a:ext cx="309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>
                <a:solidFill>
                  <a:schemeClr val="bg1"/>
                </a:solidFill>
              </a:rPr>
              <a:t>Инсулинорезистентность</a:t>
            </a:r>
          </a:p>
          <a:p>
            <a:pPr algn="ctr" eaLnBrk="1" hangingPunct="1"/>
            <a:r>
              <a:rPr lang="ru-RU" sz="2000" b="1">
                <a:solidFill>
                  <a:schemeClr val="bg1"/>
                </a:solidFill>
              </a:rPr>
              <a:t>(</a:t>
            </a:r>
            <a:r>
              <a:rPr lang="en-US" sz="2000" b="1">
                <a:solidFill>
                  <a:schemeClr val="bg1"/>
                </a:solidFill>
              </a:rPr>
              <a:t>HOMA)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1143000" y="2438400"/>
            <a:ext cx="2428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 dirty="0" err="1">
                <a:solidFill>
                  <a:schemeClr val="bg1"/>
                </a:solidFill>
              </a:rPr>
              <a:t>Гиперинсулинемия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(I</a:t>
            </a:r>
            <a:r>
              <a:rPr lang="ru-RU" sz="2000" b="1" dirty="0">
                <a:solidFill>
                  <a:schemeClr val="bg1"/>
                </a:solidFill>
              </a:rPr>
              <a:t> фаза </a:t>
            </a:r>
            <a:r>
              <a:rPr lang="en-US" sz="2000" b="1" dirty="0">
                <a:solidFill>
                  <a:schemeClr val="bg1"/>
                </a:solidFill>
              </a:rPr>
              <a:t>&gt; 95%)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7239000" y="4724400"/>
            <a:ext cx="1504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chemeClr val="tx2"/>
                </a:solidFill>
              </a:rPr>
              <a:t>56,25</a:t>
            </a:r>
            <a:r>
              <a:rPr lang="ru-RU" sz="3200" b="1">
                <a:solidFill>
                  <a:schemeClr val="tx2"/>
                </a:solidFill>
              </a:rPr>
              <a:t>%</a:t>
            </a:r>
          </a:p>
        </p:txBody>
      </p:sp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2514600" y="4724400"/>
            <a:ext cx="130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chemeClr val="tx2"/>
                </a:solidFill>
              </a:rPr>
              <a:t>87,5</a:t>
            </a:r>
            <a:r>
              <a:rPr lang="ru-RU" sz="3200" b="1">
                <a:solidFill>
                  <a:schemeClr val="tx2"/>
                </a:solidFill>
              </a:rPr>
              <a:t>%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1812925" y="6213475"/>
            <a:ext cx="90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n= </a:t>
            </a:r>
            <a:r>
              <a:rPr lang="ru-RU" b="1">
                <a:solidFill>
                  <a:schemeClr val="bg1"/>
                </a:solidFill>
              </a:rPr>
              <a:t>8</a:t>
            </a:r>
            <a:r>
              <a:rPr lang="en-US" b="1">
                <a:solidFill>
                  <a:schemeClr val="bg1"/>
                </a:solidFill>
              </a:rPr>
              <a:t>0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Peterkova.Valentina\Desktop\ожирение\Ожирение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Peterkova.Valentina\Desktop\ожирение\Ожирение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5" y="548680"/>
            <a:ext cx="9036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 170 млн. детей в мире имеют избыточную массу тела. 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В некоторых странах число детей с ожирением за последние 30  лет выросло в 3 раза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В </a:t>
            </a:r>
            <a:r>
              <a:rPr lang="ru-RU" sz="2400" dirty="0" smtClean="0"/>
              <a:t>виду </a:t>
            </a:r>
            <a:r>
              <a:rPr lang="ru-RU" sz="2400" dirty="0" smtClean="0"/>
              <a:t>быстрого роста распространенности ожирения и связанных с ожирением тяжелых последствий для здоровья  (инфаркт , инсульт, СД 2, гипертония, рак прямой кишки и др.) ожирение принято считать одной  из самых серьезных проблем здравоохранения начала </a:t>
            </a:r>
            <a:r>
              <a:rPr lang="en-US" sz="2400" dirty="0" smtClean="0"/>
              <a:t>XXI </a:t>
            </a:r>
            <a:r>
              <a:rPr lang="ru-RU" sz="2400" dirty="0" smtClean="0"/>
              <a:t>века. </a:t>
            </a:r>
          </a:p>
          <a:p>
            <a:endParaRPr lang="ru-RU" sz="2400" dirty="0" smtClean="0"/>
          </a:p>
          <a:p>
            <a:pPr algn="r"/>
            <a:r>
              <a:rPr lang="ru-RU" sz="2400" dirty="0" smtClean="0"/>
              <a:t>(ВОЗ, 2016 год)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Peterkova.Valentina\Desktop\ожирение\Ожирение_2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148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Peterkova.Valentina\Desktop\ожирение\Ожирение_2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Peterkova.Valentina\Desktop\ожирение\Ожирение_2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148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Peterkova.Valentina\Desktop\ожирение\Ожирение_2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148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Peterkova.Valentina\Desktop\ожирение\Ожирение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eterkova.Valentina\Desktop\ожирение\Ожир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712968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Peterkova.Valentina\Desktop\ожирение\Ожирение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Peterkova.Valentina\Desktop\ожирение\Ожирение_2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148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Peterkova.Valentina\Desktop\ожирение\Ожирение_2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Peterkova.Valentina\Desktop\ожирение\Ожирение_2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39775"/>
            <a:ext cx="3095625" cy="30384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908050"/>
            <a:ext cx="2305050" cy="301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dirty="0" smtClean="0"/>
              <a:t>International Obesity Task Force</a:t>
            </a:r>
            <a:r>
              <a:rPr lang="ru-RU" sz="1200" dirty="0" smtClean="0"/>
              <a:t> 2005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744788"/>
            <a:ext cx="2244725" cy="30654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651500" y="1077913"/>
            <a:ext cx="3151188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 данным Росстата – заболеваемость ожирением</a:t>
            </a:r>
            <a:r>
              <a:rPr lang="en-US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среди подростков в РФ за последние 15 лет </a:t>
            </a:r>
            <a:r>
              <a:rPr lang="en-US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возросла более чем в 2 раза </a:t>
            </a:r>
            <a:r>
              <a:rPr lang="ru-RU" b="1" u="sng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</a:t>
            </a:r>
            <a:endParaRPr lang="en-US" b="1" u="sng" spc="-1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026" y="3933056"/>
            <a:ext cx="468751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Взрослое население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</a:rPr>
              <a:t>Более 400 млн.  - избыток массы тела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</a:rPr>
              <a:t>150 млн. (20%) - ожирение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6225" y="6019800"/>
            <a:ext cx="4826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WHO </a:t>
            </a:r>
            <a:r>
              <a:rPr lang="ru-RU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Health in the European Union. Trends and analysis.</a:t>
            </a:r>
            <a:r>
              <a:rPr lang="ru-RU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» </a:t>
            </a:r>
            <a:r>
              <a:rPr lang="en-US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026" y="5032492"/>
            <a:ext cx="466069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Дети и подростки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</a:rPr>
              <a:t>30 млн. (20%) – избыточная масса тела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+mj-lt"/>
              </a:rPr>
              <a:t>15 млн. (10%) - ожирение</a:t>
            </a:r>
            <a:endParaRPr lang="en-US" dirty="0">
              <a:latin typeface="+mj-lt"/>
            </a:endParaRPr>
          </a:p>
        </p:txBody>
      </p:sp>
      <p:sp>
        <p:nvSpPr>
          <p:cNvPr id="9229" name="TextBox 5"/>
          <p:cNvSpPr txBox="1">
            <a:spLocks noChangeArrowheads="1"/>
          </p:cNvSpPr>
          <p:nvPr/>
        </p:nvSpPr>
        <p:spPr bwMode="auto">
          <a:xfrm>
            <a:off x="339725" y="188913"/>
            <a:ext cx="4564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tx2"/>
                </a:solidFill>
              </a:rPr>
              <a:t>Актуальность 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Peterkova.Valentina\Desktop\ожирение\Ожирение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Peterkova.Valentina\Desktop\ожирение\Ожирение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Peterkova.Valentina\Desktop\ожирение\Ожирение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74"/>
            <a:ext cx="9144000" cy="646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/>
          <a:lstStyle/>
          <a:p>
            <a:pPr algn="ctr"/>
            <a:r>
              <a:rPr lang="ru-RU" smtClean="0"/>
              <a:t>Программы в России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85750" y="1071563"/>
            <a:ext cx="85010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/>
              <a:t>	</a:t>
            </a:r>
            <a:r>
              <a:rPr lang="en-US" sz="2400"/>
              <a:t>C 2009 </a:t>
            </a:r>
            <a:r>
              <a:rPr lang="ru-RU" sz="2400"/>
              <a:t>года приказом Главного санитарного врача введены нормативы питания детей в школах, где запрещено использовать сладкие газированные напитки, транс-изомеров жирных кислот (в маргарине и спредах). Не допускается обжаривание блюд во фритюре, не допускается использование майонеза и сметаны для заправки салатов. </a:t>
            </a:r>
          </a:p>
          <a:p>
            <a:pPr algn="just"/>
            <a:r>
              <a:rPr lang="ru-RU" sz="2400"/>
              <a:t>	С сентября 2011 года вводятся 3 урока физкультуры в неделю.</a:t>
            </a:r>
          </a:p>
          <a:p>
            <a:pPr algn="just"/>
            <a:r>
              <a:rPr lang="ru-RU" sz="2400"/>
              <a:t>	На уровне правительства решен вопрос о расширении доступности бесплатных занятий в спортивных секциях для детей. </a:t>
            </a:r>
          </a:p>
          <a:p>
            <a:pPr algn="just"/>
            <a:r>
              <a:rPr lang="ru-RU" sz="2400"/>
              <a:t>	Включение эндокринолога в бригаду врачей, проводящих диспансеризацию детей. </a:t>
            </a:r>
          </a:p>
          <a:p>
            <a:pPr algn="just"/>
            <a:r>
              <a:rPr lang="ru-RU" sz="2400"/>
              <a:t>            С 2010 года МЗ выпускает спецгазету «Здоровая жизнь»</a:t>
            </a:r>
          </a:p>
          <a:p>
            <a:pPr algn="just"/>
            <a:endParaRPr lang="ru-RU"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438943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sz="2300" dirty="0" smtClean="0">
                <a:latin typeface="+mj-lt"/>
              </a:rPr>
              <a:t>В 2010 году в 502 Центра здоровья обратились 2 364 400 человек, из них 763 800 –признаны здоровыми, 1 586 700 имеют факторы риска, у 32 100 выявлены заболевания. 27,6% обратились в Центры здоровья повторно. </a:t>
            </a:r>
          </a:p>
          <a:p>
            <a:pPr>
              <a:defRPr/>
            </a:pPr>
            <a:r>
              <a:rPr lang="ru-RU" sz="2300" dirty="0" smtClean="0">
                <a:latin typeface="+mj-lt"/>
              </a:rPr>
              <a:t>Приказ МЗСР от 19.08.2010 № 597 «Об организации деятельности Центров Здоровья  по формированию здорового образа жизни у граждан РФ»</a:t>
            </a:r>
          </a:p>
          <a:p>
            <a:pPr>
              <a:defRPr/>
            </a:pPr>
            <a:r>
              <a:rPr lang="ru-RU" sz="2300" dirty="0" smtClean="0">
                <a:latin typeface="+mj-lt"/>
              </a:rPr>
              <a:t>В 2010 году специальную подготовку прошли 4 788 специалистов, из них 4016 терапевтов и 772 педиатра. </a:t>
            </a:r>
          </a:p>
          <a:p>
            <a:pPr>
              <a:defRPr/>
            </a:pPr>
            <a:r>
              <a:rPr lang="ru-RU" sz="2300" dirty="0" smtClean="0">
                <a:latin typeface="+mj-lt"/>
              </a:rPr>
              <a:t>В 2010 году приняты основы государственной политики РФ в области здорового питания населения на период до 2020 года (Распоряжение Правительства РФ от 25.10.10 № 1873-р).</a:t>
            </a:r>
          </a:p>
          <a:p>
            <a:pPr>
              <a:defRPr/>
            </a:pPr>
            <a:r>
              <a:rPr lang="ru-RU" sz="2300" dirty="0" smtClean="0">
                <a:latin typeface="+mj-lt"/>
              </a:rPr>
              <a:t>Утвержден  проект «Формирования здорового образа жизни» от 09.06.2010 № ВП-П13-4019, подписанный премьер-министром РФ В.В. Путиным</a:t>
            </a:r>
          </a:p>
          <a:p>
            <a:pPr>
              <a:defRPr/>
            </a:pPr>
            <a:endParaRPr lang="ru-RU" sz="2300" dirty="0">
              <a:latin typeface="+mj-lt"/>
            </a:endParaRPr>
          </a:p>
        </p:txBody>
      </p:sp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/>
          <a:lstStyle/>
          <a:p>
            <a:pPr algn="ctr"/>
            <a:r>
              <a:rPr lang="ru-RU" smtClean="0"/>
              <a:t>Программы в России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atTeachers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692696"/>
            <a:ext cx="5689600" cy="3810000"/>
          </a:xfrm>
        </p:spPr>
      </p:pic>
      <p:pic>
        <p:nvPicPr>
          <p:cNvPr id="28674" name="Picture 2" descr="Teachers told to get into shape so as not to be a bad influence on pup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9275" y="1273175"/>
            <a:ext cx="340995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4808765"/>
            <a:ext cx="8064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Учитель рассказывает ученику о здоровом питании</a:t>
            </a:r>
            <a:endParaRPr lang="ru-RU" sz="2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0" y="6234113"/>
            <a:ext cx="9144000" cy="519112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altLang="ru-RU" sz="2800" b="1" i="1" dirty="0" smtClean="0">
                <a:solidFill>
                  <a:schemeClr val="bg1"/>
                </a:solidFill>
              </a:rPr>
              <a:t>Ожирение: ИМТ</a:t>
            </a:r>
            <a:r>
              <a:rPr lang="en-US" altLang="ru-RU" sz="2800" b="1" i="1" dirty="0" smtClean="0">
                <a:solidFill>
                  <a:schemeClr val="bg1"/>
                </a:solidFill>
              </a:rPr>
              <a:t> </a:t>
            </a:r>
            <a:r>
              <a:rPr lang="en-US" altLang="ru-RU" sz="2800" b="1" i="1" dirty="0">
                <a:solidFill>
                  <a:schemeClr val="bg1"/>
                </a:solidFill>
              </a:rPr>
              <a:t>SDS</a:t>
            </a:r>
            <a:r>
              <a:rPr lang="ru-RU" altLang="ru-RU" sz="2800" b="1" i="1" dirty="0">
                <a:solidFill>
                  <a:schemeClr val="bg1"/>
                </a:solidFill>
              </a:rPr>
              <a:t> </a:t>
            </a:r>
            <a:r>
              <a:rPr lang="en-US" altLang="ru-RU" sz="2800" b="1" i="1" dirty="0">
                <a:solidFill>
                  <a:schemeClr val="bg1"/>
                </a:solidFill>
              </a:rPr>
              <a:t>&gt;</a:t>
            </a:r>
            <a:r>
              <a:rPr lang="ru-RU" altLang="ru-RU" sz="2800" b="1" i="1" dirty="0">
                <a:solidFill>
                  <a:schemeClr val="bg1"/>
                </a:solidFill>
              </a:rPr>
              <a:t> 2,0</a:t>
            </a:r>
            <a:r>
              <a:rPr lang="en-US" altLang="ru-RU" sz="2800" b="1" i="1" dirty="0">
                <a:solidFill>
                  <a:schemeClr val="bg1"/>
                </a:solidFill>
              </a:rPr>
              <a:t>  </a:t>
            </a:r>
            <a:r>
              <a:rPr lang="ru-RU" altLang="ru-RU" sz="2800" b="1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251520" y="260648"/>
            <a:ext cx="8496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/>
              <a:t>Частота ожирения в РФ</a:t>
            </a:r>
            <a:endParaRPr lang="ru-RU" altLang="ru-RU" sz="3600" b="1" dirty="0"/>
          </a:p>
        </p:txBody>
      </p:sp>
      <p:sp>
        <p:nvSpPr>
          <p:cNvPr id="2" name="TextBox 6"/>
          <p:cNvSpPr txBox="1"/>
          <p:nvPr/>
        </p:nvSpPr>
        <p:spPr>
          <a:xfrm>
            <a:off x="1331640" y="1628800"/>
            <a:ext cx="63367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b="1" dirty="0" smtClean="0">
                <a:solidFill>
                  <a:srgbClr val="000000"/>
                </a:solidFill>
              </a:rPr>
              <a:t>     1995               2000               2005               2009                2014</a:t>
            </a:r>
          </a:p>
          <a:p>
            <a:pPr eaLnBrk="1" hangingPunct="1">
              <a:defRPr/>
            </a:pPr>
            <a:r>
              <a:rPr lang="en-US" altLang="ru-RU" b="1" dirty="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defRPr/>
            </a:pPr>
            <a:r>
              <a:rPr lang="en-US" altLang="ru-RU" b="1" dirty="0" smtClean="0">
                <a:solidFill>
                  <a:srgbClr val="000000"/>
                </a:solidFill>
              </a:rPr>
              <a:t>      </a:t>
            </a:r>
            <a:r>
              <a:rPr lang="ru-RU" altLang="ru-RU" b="1" dirty="0" smtClean="0">
                <a:solidFill>
                  <a:srgbClr val="000000"/>
                </a:solidFill>
              </a:rPr>
              <a:t>140,5</a:t>
            </a:r>
            <a:r>
              <a:rPr lang="en-US" altLang="ru-RU" b="1" dirty="0" smtClean="0">
                <a:solidFill>
                  <a:srgbClr val="000000"/>
                </a:solidFill>
              </a:rPr>
              <a:t>             </a:t>
            </a:r>
            <a:r>
              <a:rPr lang="ru-RU" altLang="ru-RU" b="1" dirty="0" smtClean="0">
                <a:solidFill>
                  <a:srgbClr val="000000"/>
                </a:solidFill>
              </a:rPr>
              <a:t>156,4</a:t>
            </a:r>
            <a:r>
              <a:rPr lang="en-US" altLang="ru-RU" b="1" dirty="0" smtClean="0">
                <a:solidFill>
                  <a:srgbClr val="000000"/>
                </a:solidFill>
              </a:rPr>
              <a:t>              </a:t>
            </a:r>
            <a:r>
              <a:rPr lang="ru-RU" altLang="ru-RU" b="1" dirty="0" smtClean="0">
                <a:solidFill>
                  <a:srgbClr val="000000"/>
                </a:solidFill>
              </a:rPr>
              <a:t>292,4</a:t>
            </a:r>
            <a:r>
              <a:rPr lang="en-US" altLang="ru-RU" b="1" dirty="0" smtClean="0">
                <a:solidFill>
                  <a:srgbClr val="000000"/>
                </a:solidFill>
              </a:rPr>
              <a:t>             </a:t>
            </a:r>
            <a:r>
              <a:rPr lang="ru-RU" altLang="ru-RU" b="1" dirty="0" smtClean="0">
                <a:solidFill>
                  <a:srgbClr val="000000"/>
                </a:solidFill>
              </a:rPr>
              <a:t> 436,9</a:t>
            </a:r>
            <a:r>
              <a:rPr lang="en-US" altLang="ru-RU" b="1" dirty="0" smtClean="0">
                <a:solidFill>
                  <a:srgbClr val="000000"/>
                </a:solidFill>
              </a:rPr>
              <a:t>                570   </a:t>
            </a:r>
            <a:endParaRPr lang="ru-RU" altLang="ru-RU" b="1" dirty="0" smtClean="0">
              <a:solidFill>
                <a:srgbClr val="000000"/>
              </a:solidFill>
            </a:endParaRPr>
          </a:p>
        </p:txBody>
      </p:sp>
      <p:sp>
        <p:nvSpPr>
          <p:cNvPr id="6161" name="Прямоугольник 7"/>
          <p:cNvSpPr>
            <a:spLocks noChangeArrowheads="1"/>
          </p:cNvSpPr>
          <p:nvPr/>
        </p:nvSpPr>
        <p:spPr bwMode="auto">
          <a:xfrm>
            <a:off x="2195736" y="2636912"/>
            <a:ext cx="482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tx2"/>
                </a:solidFill>
              </a:rPr>
              <a:t>Federal Agency of State Statistics, 2014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47056" y="1124744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/>
              <a:t>у подростков</a:t>
            </a:r>
            <a:endParaRPr lang="ru-RU" altLang="ru-RU" sz="2800" b="1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647056" y="314096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/>
              <a:t>у детей</a:t>
            </a:r>
            <a:endParaRPr lang="ru-RU" alt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3645024"/>
            <a:ext cx="61206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/>
              <a:t>N = 415201, </a:t>
            </a:r>
            <a:r>
              <a:rPr lang="ru-RU" altLang="ru-RU" sz="2000" b="1" dirty="0" smtClean="0"/>
              <a:t>возраст</a:t>
            </a:r>
            <a:r>
              <a:rPr lang="en-US" altLang="ru-RU" sz="2000" b="1" dirty="0" smtClean="0"/>
              <a:t> </a:t>
            </a:r>
            <a:r>
              <a:rPr lang="en-US" altLang="ru-RU" sz="2000" b="1" dirty="0" smtClean="0"/>
              <a:t>7 ― </a:t>
            </a:r>
            <a:r>
              <a:rPr lang="en-US" altLang="ru-RU" sz="2000" b="1" dirty="0" smtClean="0"/>
              <a:t>18</a:t>
            </a:r>
            <a:r>
              <a:rPr lang="ru-RU" altLang="ru-RU" sz="2000" b="1" dirty="0" smtClean="0"/>
              <a:t>:</a:t>
            </a:r>
          </a:p>
          <a:p>
            <a:pPr algn="ctr"/>
            <a:endParaRPr lang="ru-RU" altLang="ru-RU" sz="2000" b="1" dirty="0" smtClean="0">
              <a:solidFill>
                <a:srgbClr val="003300"/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rgbClr val="003300"/>
                </a:solidFill>
              </a:rPr>
              <a:t>21,9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%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(м) 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and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19,3%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 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(</a:t>
            </a:r>
            <a:r>
              <a:rPr lang="ru-RU" altLang="ru-RU" sz="2000" b="1" dirty="0" err="1" smtClean="0">
                <a:solidFill>
                  <a:srgbClr val="003300"/>
                </a:solidFill>
              </a:rPr>
              <a:t>д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)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–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избыток массы тела</a:t>
            </a:r>
          </a:p>
          <a:p>
            <a:pPr algn="ctr"/>
            <a:endParaRPr lang="en-US" altLang="ru-RU" sz="2000" b="1" dirty="0" smtClean="0">
              <a:solidFill>
                <a:srgbClr val="003300"/>
              </a:solidFill>
            </a:endParaRPr>
          </a:p>
          <a:p>
            <a:pPr algn="ctr"/>
            <a:r>
              <a:rPr lang="ru-RU" altLang="ru-RU" sz="2000" b="1" dirty="0" smtClean="0">
                <a:solidFill>
                  <a:srgbClr val="003300"/>
                </a:solidFill>
              </a:rPr>
              <a:t>               6,8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%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(м) 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and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5,3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%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(</a:t>
            </a:r>
            <a:r>
              <a:rPr lang="ru-RU" altLang="ru-RU" sz="2000" b="1" dirty="0" err="1" smtClean="0">
                <a:solidFill>
                  <a:srgbClr val="003300"/>
                </a:solidFill>
              </a:rPr>
              <a:t>д</a:t>
            </a:r>
            <a:r>
              <a:rPr lang="en-US" altLang="ru-RU" sz="2000" b="1" dirty="0" smtClean="0">
                <a:solidFill>
                  <a:srgbClr val="003300"/>
                </a:solidFill>
              </a:rPr>
              <a:t>)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– </a:t>
            </a:r>
            <a:r>
              <a:rPr lang="ru-RU" altLang="ru-RU" sz="2000" b="1" dirty="0" smtClean="0">
                <a:solidFill>
                  <a:srgbClr val="003300"/>
                </a:solidFill>
              </a:rPr>
              <a:t>ожирение</a:t>
            </a:r>
            <a:r>
              <a:rPr lang="ru-RU" altLang="ru-RU" b="1" dirty="0" smtClean="0">
                <a:solidFill>
                  <a:srgbClr val="003300"/>
                </a:solidFill>
              </a:rPr>
              <a:t>		</a:t>
            </a:r>
            <a:endParaRPr lang="ru-RU" alt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5517232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chemeClr val="tx2"/>
                </a:solidFill>
              </a:rPr>
              <a:t>Н.Соболева и </a:t>
            </a:r>
            <a:r>
              <a:rPr lang="ru-RU" altLang="ru-RU" b="1" i="1" dirty="0" err="1" smtClean="0">
                <a:solidFill>
                  <a:schemeClr val="tx2"/>
                </a:solidFill>
              </a:rPr>
              <a:t>соавт</a:t>
            </a:r>
            <a:r>
              <a:rPr lang="ru-RU" altLang="ru-RU" b="1" i="1" dirty="0" smtClean="0">
                <a:solidFill>
                  <a:schemeClr val="tx2"/>
                </a:solidFill>
              </a:rPr>
              <a:t>., 20</a:t>
            </a:r>
            <a:r>
              <a:rPr lang="en-US" altLang="ru-RU" b="1" i="1" dirty="0" smtClean="0">
                <a:solidFill>
                  <a:schemeClr val="tx2"/>
                </a:solidFill>
              </a:rPr>
              <a:t>14</a:t>
            </a:r>
            <a:endParaRPr lang="ru-RU" alt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 данным исследования показатели избыточной массы тела и ожирения в России находятся на среднем уровне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Peterkova.Valentina\Desktop\Скан ожирение.jpeg.jpeg"/>
          <p:cNvPicPr>
            <a:picLocks noChangeAspect="1" noChangeArrowheads="1"/>
          </p:cNvPicPr>
          <p:nvPr/>
        </p:nvPicPr>
        <p:blipFill>
          <a:blip r:embed="rId2" cstate="print"/>
          <a:srcRect t="26141"/>
          <a:stretch>
            <a:fillRect/>
          </a:stretch>
        </p:blipFill>
        <p:spPr bwMode="auto">
          <a:xfrm>
            <a:off x="395536" y="1484784"/>
            <a:ext cx="864096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"/>
            <a:ext cx="18002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chemeClr val="tx1"/>
                </a:solidFill>
                <a:effectLst/>
                <a:ea typeface="+mn-ea"/>
                <a:cs typeface="Arial"/>
              </a:rPr>
              <a:t>По степени выраженности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214313" y="3929063"/>
            <a:ext cx="3857625" cy="28003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  <a:cs typeface="+mn-cs"/>
              </a:rPr>
              <a:t>% превышения массы тела</a:t>
            </a:r>
            <a:endParaRPr lang="ru-RU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10 – 29 %</a:t>
            </a:r>
            <a:endParaRPr lang="ru-RU" sz="3200" b="1" dirty="0">
              <a:solidFill>
                <a:schemeClr val="bg2"/>
              </a:solidFill>
              <a:latin typeface="Arial"/>
              <a:cs typeface="+mn-cs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  29 -  49 %</a:t>
            </a:r>
            <a:endParaRPr lang="ru-RU" sz="3200" b="1" dirty="0">
              <a:solidFill>
                <a:schemeClr val="bg2"/>
              </a:solidFill>
              <a:latin typeface="Arial"/>
              <a:cs typeface="+mn-cs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III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   49 – 99 %</a:t>
            </a:r>
            <a:endParaRPr lang="ru-RU" sz="3200" b="1" dirty="0">
              <a:solidFill>
                <a:schemeClr val="bg2"/>
              </a:solidFill>
              <a:latin typeface="Arial"/>
              <a:cs typeface="+mn-cs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IV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     ≥ 100 %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7750" y="3894138"/>
            <a:ext cx="4071938" cy="2678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2"/>
                </a:solidFill>
                <a:latin typeface="Arial"/>
                <a:cs typeface="+mn-cs"/>
              </a:rPr>
              <a:t>SDS</a:t>
            </a:r>
            <a:r>
              <a:rPr lang="ru-RU" sz="2400" b="1" dirty="0">
                <a:solidFill>
                  <a:schemeClr val="bg2"/>
                </a:solidFill>
                <a:latin typeface="Arial"/>
                <a:cs typeface="+mn-cs"/>
              </a:rPr>
              <a:t> ИМТ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endParaRPr lang="ru-RU" sz="2400" b="1" dirty="0">
              <a:solidFill>
                <a:schemeClr val="bg2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2,0 – 2,5</a:t>
            </a:r>
            <a:endParaRPr lang="ru-RU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    2,5 – 3,5</a:t>
            </a:r>
            <a:endParaRPr lang="ru-RU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III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-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IV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 err="1">
                <a:solidFill>
                  <a:schemeClr val="bg2"/>
                </a:solidFill>
                <a:latin typeface="Arial"/>
                <a:cs typeface="+mn-cs"/>
              </a:rPr>
              <a:t>ст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</a:t>
            </a:r>
            <a:r>
              <a:rPr lang="en-US" sz="3200" b="1" dirty="0">
                <a:solidFill>
                  <a:schemeClr val="bg2"/>
                </a:solidFill>
                <a:latin typeface="Arial"/>
                <a:cs typeface="+mn-cs"/>
              </a:rPr>
              <a:t>≥</a:t>
            </a:r>
            <a:r>
              <a:rPr lang="ru-RU" sz="3200" b="1" dirty="0">
                <a:solidFill>
                  <a:schemeClr val="bg2"/>
                </a:solidFill>
                <a:latin typeface="Arial"/>
                <a:cs typeface="+mn-cs"/>
              </a:rPr>
              <a:t> 3,5 (4,0)</a:t>
            </a:r>
            <a:endParaRPr lang="ru-RU" sz="3200" dirty="0">
              <a:solidFill>
                <a:schemeClr val="bg2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Arial"/>
                <a:cs typeface="+mn-cs"/>
              </a:rPr>
              <a:t>Морбидное ожирение – ИМТ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+mn-cs"/>
              </a:rPr>
              <a:t> ≥</a:t>
            </a:r>
            <a:r>
              <a:rPr lang="ru-RU" sz="2400" b="1" dirty="0">
                <a:solidFill>
                  <a:schemeClr val="bg2"/>
                </a:solidFill>
                <a:latin typeface="Arial"/>
                <a:cs typeface="+mn-cs"/>
              </a:rPr>
              <a:t> 40 кг/м2 </a:t>
            </a:r>
            <a:endParaRPr lang="ru-RU" sz="320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7250" y="1214438"/>
          <a:ext cx="3929063" cy="2560635"/>
        </p:xfrm>
        <a:graphic>
          <a:graphicData uri="http://schemas.openxmlformats.org/drawingml/2006/table">
            <a:tbl>
              <a:tblPr/>
              <a:tblGrid>
                <a:gridCol w="1706563"/>
                <a:gridCol w="2222500"/>
              </a:tblGrid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ИМТ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классификация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&lt; 18.5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Недостаток веса 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18.5–24.9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норма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25.0–29.9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Избыточная масса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30.0–34.9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Ожирение I ст.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35.0–39.9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Ожирение II ст.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&gt; 40.0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  Ожирение III ст   </a:t>
                      </a:r>
                    </a:p>
                  </a:txBody>
                  <a:tcPr marL="30480" marR="30480" marT="30484" marB="30484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3466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5"/>
          <p:cNvSpPr/>
          <p:nvPr/>
        </p:nvSpPr>
        <p:spPr>
          <a:xfrm>
            <a:off x="5000625" y="1857375"/>
            <a:ext cx="3500438" cy="101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r">
              <a:buSzPts val="1000"/>
              <a:tabLst>
                <a:tab pos="457200" algn="l"/>
              </a:tabLst>
              <a:defRPr/>
            </a:pPr>
            <a:r>
              <a:rPr lang="ru-RU" sz="2000">
                <a:solidFill>
                  <a:schemeClr val="bg2"/>
                </a:solidFill>
                <a:latin typeface="Franklin Gothic Medium" pitchFamily="34" charset="0"/>
                <a:cs typeface="Times New Roman" pitchFamily="18" charset="0"/>
              </a:rPr>
              <a:t>ИМТ 40.0–49.9 морбидное                                                                                                                                           ожирение </a:t>
            </a:r>
          </a:p>
          <a:p>
            <a:pPr algn="r">
              <a:buSzPts val="1000"/>
              <a:tabLst>
                <a:tab pos="457200" algn="l"/>
              </a:tabLst>
              <a:defRPr/>
            </a:pPr>
            <a:r>
              <a:rPr lang="ru-RU" sz="2000">
                <a:solidFill>
                  <a:schemeClr val="bg2"/>
                </a:solidFill>
                <a:latin typeface="Franklin Gothic Medium" pitchFamily="34" charset="0"/>
                <a:cs typeface="Times New Roman" pitchFamily="18" charset="0"/>
              </a:rPr>
              <a:t>ИМТ &gt;50 «супер» ожирение </a:t>
            </a:r>
          </a:p>
        </p:txBody>
      </p:sp>
      <p:sp>
        <p:nvSpPr>
          <p:cNvPr id="18465" name="TextBox 8"/>
          <p:cNvSpPr txBox="1">
            <a:spLocks noChangeArrowheads="1"/>
          </p:cNvSpPr>
          <p:nvPr/>
        </p:nvSpPr>
        <p:spPr bwMode="auto">
          <a:xfrm>
            <a:off x="5500688" y="1214438"/>
            <a:ext cx="255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(для взрослых)</a:t>
            </a:r>
          </a:p>
        </p:txBody>
      </p:sp>
      <p:sp>
        <p:nvSpPr>
          <p:cNvPr id="18466" name="TextBox 9"/>
          <p:cNvSpPr txBox="1">
            <a:spLocks noChangeArrowheads="1"/>
          </p:cNvSpPr>
          <p:nvPr/>
        </p:nvSpPr>
        <p:spPr bwMode="auto">
          <a:xfrm>
            <a:off x="5715000" y="3357563"/>
            <a:ext cx="1919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(для детей)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Окружность талии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43063"/>
            <a:ext cx="4500562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29124" y="5643578"/>
            <a:ext cx="4572000" cy="121442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Times New Roman" pitchFamily="18" charset="0"/>
              </a:rPr>
              <a:t>McCarthy H.D., Jarrett K.V., Crawley H.F.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Times New Roman" pitchFamily="18" charset="0"/>
              </a:rPr>
              <a:t>The development of waist circumference  percentiles in British children aged 5.0 –16.9 y. (n=8355)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Times New Roman" pitchFamily="18" charset="0"/>
              </a:rPr>
              <a:t>EJCN, 2001 </a:t>
            </a:r>
            <a:endParaRPr lang="ru-RU" sz="1400" b="1" dirty="0">
              <a:latin typeface="+mn-lt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28670"/>
            <a:ext cx="91440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&gt;</a:t>
            </a:r>
            <a:r>
              <a:rPr lang="ru-RU" sz="3600" b="1" cap="al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90 ‰ по полу и возрасту 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643063"/>
            <a:ext cx="1670050" cy="384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57813" y="2214563"/>
            <a:ext cx="500062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2857500"/>
            <a:ext cx="2787650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913" y="476672"/>
            <a:ext cx="8795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Классификация ожирения у детей и подростков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1412776"/>
            <a:ext cx="89289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ru-RU" sz="3000" dirty="0" smtClean="0"/>
              <a:t>По этиологии </a:t>
            </a:r>
          </a:p>
          <a:p>
            <a:pPr marL="400050" indent="-400050"/>
            <a:r>
              <a:rPr lang="ru-RU" sz="3000" dirty="0" smtClean="0"/>
              <a:t>1. Простое (конституционально-экзогенное, </a:t>
            </a:r>
            <a:r>
              <a:rPr lang="ru-RU" sz="3000" dirty="0" err="1" smtClean="0"/>
              <a:t>идиопатическое</a:t>
            </a:r>
            <a:r>
              <a:rPr lang="ru-RU" sz="3000" dirty="0" smtClean="0"/>
              <a:t>)</a:t>
            </a:r>
          </a:p>
          <a:p>
            <a:pPr marL="400050" indent="-400050"/>
            <a:r>
              <a:rPr lang="ru-RU" sz="3000" dirty="0" smtClean="0"/>
              <a:t>2. Гипоталамическое  </a:t>
            </a:r>
          </a:p>
          <a:p>
            <a:pPr marL="400050" indent="-400050"/>
            <a:r>
              <a:rPr lang="ru-RU" sz="3000" dirty="0" smtClean="0"/>
              <a:t>3. Ожирение при нейроэндокринных заболеваниях </a:t>
            </a:r>
          </a:p>
          <a:p>
            <a:pPr marL="400050" indent="-400050"/>
            <a:r>
              <a:rPr lang="ru-RU" sz="3000" dirty="0" smtClean="0"/>
              <a:t>4. Ожирение </a:t>
            </a:r>
            <a:r>
              <a:rPr lang="ru-RU" sz="3000" dirty="0" err="1" smtClean="0"/>
              <a:t>ятрогенное</a:t>
            </a:r>
            <a:endParaRPr lang="ru-RU" sz="3000" dirty="0" smtClean="0"/>
          </a:p>
          <a:p>
            <a:pPr marL="400050" indent="-400050"/>
            <a:r>
              <a:rPr lang="ru-RU" sz="3000" dirty="0" smtClean="0"/>
              <a:t>5. </a:t>
            </a:r>
            <a:r>
              <a:rPr lang="ru-RU" sz="3000" dirty="0" err="1" smtClean="0"/>
              <a:t>Моногенное</a:t>
            </a:r>
            <a:r>
              <a:rPr lang="ru-RU" sz="3000" dirty="0" smtClean="0"/>
              <a:t> ожирение</a:t>
            </a:r>
          </a:p>
          <a:p>
            <a:pPr marL="400050" indent="-400050"/>
            <a:r>
              <a:rPr lang="ru-RU" sz="3000" dirty="0" smtClean="0"/>
              <a:t>6. </a:t>
            </a:r>
            <a:r>
              <a:rPr lang="ru-RU" sz="3000" dirty="0" err="1" smtClean="0"/>
              <a:t>Синдромальное</a:t>
            </a:r>
            <a:r>
              <a:rPr lang="ru-RU" sz="3000" dirty="0" smtClean="0"/>
              <a:t> ожирение </a:t>
            </a:r>
          </a:p>
          <a:p>
            <a:pPr marL="400050" indent="-400050"/>
            <a:endParaRPr lang="ru-RU" sz="3000" dirty="0" smtClean="0"/>
          </a:p>
          <a:p>
            <a:pPr marL="400050" indent="-400050"/>
            <a:endParaRPr lang="ru-RU" sz="3000" dirty="0" smtClean="0"/>
          </a:p>
          <a:p>
            <a:pPr marL="400050" indent="-400050"/>
            <a:endParaRPr lang="ru-RU" sz="3000" dirty="0" smtClean="0"/>
          </a:p>
          <a:p>
            <a:pPr marL="400050" indent="-400050"/>
            <a:endParaRPr lang="en-US" sz="30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1619" y="44624"/>
            <a:ext cx="4298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По степени ожирения:  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8" y="980729"/>
          <a:ext cx="7056784" cy="4536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3528392"/>
              </a:tblGrid>
              <a:tr h="136746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Степень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SDS </a:t>
                      </a:r>
                      <a:r>
                        <a:rPr lang="ru-RU" sz="3200" dirty="0" smtClean="0"/>
                        <a:t>ИМТ</a:t>
                      </a:r>
                    </a:p>
                    <a:p>
                      <a:pPr algn="ctr"/>
                      <a:endParaRPr lang="ru-RU" sz="3200" dirty="0"/>
                    </a:p>
                  </a:txBody>
                  <a:tcPr/>
                </a:tc>
              </a:tr>
              <a:tr h="79226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2-2.5</a:t>
                      </a:r>
                      <a:endParaRPr lang="ru-RU" sz="3200" dirty="0"/>
                    </a:p>
                  </a:txBody>
                  <a:tcPr/>
                </a:tc>
              </a:tr>
              <a:tr h="79226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II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2.6-3.0</a:t>
                      </a:r>
                      <a:endParaRPr lang="ru-RU" sz="3200" dirty="0"/>
                    </a:p>
                  </a:txBody>
                  <a:tcPr/>
                </a:tc>
              </a:tr>
              <a:tr h="79226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III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3.1-3.9</a:t>
                      </a:r>
                      <a:endParaRPr lang="ru-RU" sz="3200" dirty="0"/>
                    </a:p>
                  </a:txBody>
                  <a:tcPr/>
                </a:tc>
              </a:tr>
              <a:tr h="79226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IV</a:t>
                      </a:r>
                      <a:r>
                        <a:rPr lang="en-US" sz="3200" baseline="0" dirty="0" smtClean="0"/>
                        <a:t> (</a:t>
                      </a:r>
                      <a:r>
                        <a:rPr lang="ru-RU" sz="3200" baseline="0" dirty="0" err="1" smtClean="0"/>
                        <a:t>морбидное</a:t>
                      </a:r>
                      <a:r>
                        <a:rPr lang="ru-RU" sz="3200" baseline="0" dirty="0" smtClean="0"/>
                        <a:t>)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&gt;4.0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805</Words>
  <Application>Microsoft Office PowerPoint</Application>
  <PresentationFormat>Экран (4:3)</PresentationFormat>
  <Paragraphs>160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Актуальность борьбы с ожирением в РФ</vt:lpstr>
      <vt:lpstr>Слайд 2</vt:lpstr>
      <vt:lpstr>International Obesity Task Force 2005</vt:lpstr>
      <vt:lpstr>Слайд 4</vt:lpstr>
      <vt:lpstr>По данным исследования показатели избыточной массы тела и ожирения в России находятся на среднем уровне</vt:lpstr>
      <vt:lpstr>По степени выраженности </vt:lpstr>
      <vt:lpstr>Окружность талии</vt:lpstr>
      <vt:lpstr>Слайд 8</vt:lpstr>
      <vt:lpstr>Слайд 9</vt:lpstr>
      <vt:lpstr>Слайд 10</vt:lpstr>
      <vt:lpstr>Слайд 11</vt:lpstr>
      <vt:lpstr>Слайд 12</vt:lpstr>
      <vt:lpstr>Слайд 13</vt:lpstr>
      <vt:lpstr>Ожирение и бурый жир</vt:lpstr>
      <vt:lpstr>Слайд 15</vt:lpstr>
      <vt:lpstr>Адипоцит как секреторная клетка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Программы в России</vt:lpstr>
      <vt:lpstr>Программы в России</vt:lpstr>
      <vt:lpstr>Слайд 35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достижений науки в ежедневную практику педиатра и детского эндокринолога</dc:title>
  <dc:creator>Peterkova.Valentina</dc:creator>
  <cp:lastModifiedBy>Peterkova.Valentina</cp:lastModifiedBy>
  <cp:revision>10</cp:revision>
  <dcterms:created xsi:type="dcterms:W3CDTF">2014-12-08T08:03:35Z</dcterms:created>
  <dcterms:modified xsi:type="dcterms:W3CDTF">2017-06-27T11:08:20Z</dcterms:modified>
</cp:coreProperties>
</file>