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3" r:id="rId2"/>
    <p:sldId id="281" r:id="rId3"/>
    <p:sldId id="286" r:id="rId4"/>
    <p:sldId id="285" r:id="rId5"/>
    <p:sldId id="287" r:id="rId6"/>
    <p:sldId id="270" r:id="rId7"/>
    <p:sldId id="288" r:id="rId8"/>
    <p:sldId id="295" r:id="rId9"/>
    <p:sldId id="261" r:id="rId10"/>
    <p:sldId id="296" r:id="rId11"/>
    <p:sldId id="267" r:id="rId12"/>
    <p:sldId id="297" r:id="rId13"/>
    <p:sldId id="298" r:id="rId14"/>
    <p:sldId id="280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2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60"/>
  </p:normalViewPr>
  <p:slideViewPr>
    <p:cSldViewPr>
      <p:cViewPr varScale="1">
        <p:scale>
          <a:sx n="99" d="100"/>
          <a:sy n="99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1AC02-5409-4AA9-994C-D742F22A9AC2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DF443-7159-4E6C-A9FE-CBA128A96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0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1700808"/>
            <a:ext cx="78488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Центральный  административный округ 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города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Москвы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Государственное бюджетное учреждение 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Центр социальной помощи 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семье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и детям </a:t>
            </a:r>
          </a:p>
          <a:p>
            <a:pPr algn="ctr"/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«Семья»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  <a:p>
            <a:pPr algn="ctr"/>
            <a:r>
              <a:rPr lang="ru-RU" sz="4000" b="1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2020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188639"/>
            <a:ext cx="7094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4000" b="1" dirty="0" smtClean="0">
                <a:solidFill>
                  <a:srgbClr val="800000"/>
                </a:solidFill>
                <a:latin typeface="Candara" pitchFamily="34" charset="0"/>
                <a:cs typeface="Calibri" pitchFamily="34" charset="0"/>
              </a:rPr>
              <a:t>Специальные проекты 14+</a:t>
            </a:r>
            <a:endParaRPr lang="ru-RU" altLang="ru-RU" sz="4000" b="1" dirty="0">
              <a:solidFill>
                <a:srgbClr val="800000"/>
              </a:solidFill>
              <a:latin typeface="Candara" pitchFamily="34" charset="0"/>
              <a:cs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6919" y="2780928"/>
            <a:ext cx="8238110" cy="6565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8A2916"/>
                </a:solidFill>
                <a:latin typeface="Candara" pitchFamily="34" charset="0"/>
              </a:rPr>
              <a:t>Акселератор «Заработай на своих увлечениях»</a:t>
            </a:r>
            <a:endParaRPr lang="ru-RU" sz="2000" b="1" dirty="0">
              <a:solidFill>
                <a:srgbClr val="8A2916"/>
              </a:solidFill>
              <a:latin typeface="Candara" pitchFamily="34" charset="0"/>
            </a:endParaRPr>
          </a:p>
          <a:p>
            <a:pPr algn="ctr"/>
            <a:endParaRPr lang="ru-RU" sz="1600" b="1" dirty="0">
              <a:solidFill>
                <a:srgbClr val="8A2916"/>
              </a:solidFill>
              <a:latin typeface="Candara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2775" y="3573016"/>
            <a:ext cx="818630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8A2916"/>
                </a:solidFill>
                <a:latin typeface="Candara" pitchFamily="34" charset="0"/>
              </a:rPr>
              <a:t>Консалтинг для подростков «Профессиональные пробы»</a:t>
            </a:r>
            <a:endParaRPr lang="ru-RU" sz="2000" b="1" dirty="0">
              <a:solidFill>
                <a:srgbClr val="8A2916"/>
              </a:solidFill>
              <a:latin typeface="Candara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63688" y="1052736"/>
            <a:ext cx="5886147" cy="15121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8A2916"/>
              </a:solidFill>
              <a:latin typeface="Candara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8A2916"/>
                </a:solidFill>
                <a:latin typeface="Candara" pitchFamily="34" charset="0"/>
              </a:rPr>
              <a:t>Оплачиваемые стажировки «Заработай сам»</a:t>
            </a:r>
            <a:endParaRPr lang="ru-RU" sz="2000" b="1" dirty="0">
              <a:solidFill>
                <a:srgbClr val="8A2916"/>
              </a:solidFill>
              <a:latin typeface="Candara" pitchFamily="34" charset="0"/>
            </a:endParaRPr>
          </a:p>
          <a:p>
            <a:pPr algn="ctr"/>
            <a:endParaRPr lang="ru-RU" sz="2000" b="1" dirty="0">
              <a:solidFill>
                <a:srgbClr val="8A2916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6919" y="4509120"/>
            <a:ext cx="8238110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8A2916"/>
                </a:solidFill>
                <a:latin typeface="Candara" pitchFamily="34" charset="0"/>
              </a:rPr>
              <a:t>Мастер-классы для родителей подростков «Зацепись за хорошее!»</a:t>
            </a:r>
          </a:p>
        </p:txBody>
      </p:sp>
      <p:sp>
        <p:nvSpPr>
          <p:cNvPr id="18" name="AutoShape 2" descr="ÐÐ°ÑÑÐ¸Ð½ÐºÐ¸ Ð¿Ð¾ Ð·Ð°Ð¿ÑÐ¾ÑÑ ÐºÐ°ÑÑÐ¸Ð½ÐºÐ° ÑÐµÐ¼Ñ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4" descr="ÐÐ°ÑÑÐ¸Ð½ÐºÐ¸ Ð¿Ð¾ Ð·Ð°Ð¿ÑÐ¾ÑÑ ÐºÐ°ÑÑÐ¸Ð½ÐºÐ° ÑÐµÐ¼ÑÑ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75"/>
            <a:ext cx="2057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559"/>
            <a:ext cx="23828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835" y="5621496"/>
            <a:ext cx="1477962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757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8240" y="109143"/>
            <a:ext cx="6824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Центральный административный округ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121654"/>
              </p:ext>
            </p:extLst>
          </p:nvPr>
        </p:nvGraphicFramePr>
        <p:xfrm>
          <a:off x="611561" y="847759"/>
          <a:ext cx="8280918" cy="46123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1111"/>
                <a:gridCol w="2912668"/>
                <a:gridCol w="2847139"/>
              </a:tblGrid>
              <a:tr h="71965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ndara" pitchFamily="34" charset="0"/>
                        </a:rPr>
                        <a:t>Район</a:t>
                      </a:r>
                      <a:endParaRPr lang="ru-RU" sz="16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ndara" pitchFamily="34" charset="0"/>
                        </a:rPr>
                        <a:t>Учреждение</a:t>
                      </a:r>
                      <a:endParaRPr lang="ru-RU" sz="16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ndara" pitchFamily="34" charset="0"/>
                        </a:rPr>
                        <a:t>Адрес, телефон</a:t>
                      </a:r>
                      <a:endParaRPr lang="ru-RU" sz="16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16504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ndara" pitchFamily="34" charset="0"/>
                        </a:rPr>
                        <a:t>Арбат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ndara" pitchFamily="34" charset="0"/>
                        </a:rPr>
                        <a:t>Пресненский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ndara" pitchFamily="34" charset="0"/>
                        </a:rPr>
                        <a:t>Тверской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ndara" pitchFamily="34" charset="0"/>
                        </a:rPr>
                        <a:t>Якиманка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  <a:p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ndara" pitchFamily="34" charset="0"/>
                        </a:rPr>
                        <a:t>ГБУ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ndara" pitchFamily="34" charset="0"/>
                        </a:rPr>
                        <a:t>ЦСПСиД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ndara" pitchFamily="34" charset="0"/>
                        </a:rPr>
                        <a:t> «Семья» филиал «Согласие»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ndara" pitchFamily="34" charset="0"/>
                        </a:rPr>
                        <a:t>М. Смоленская 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ndara" pitchFamily="34" charset="0"/>
                        </a:rPr>
                        <a:t>2-й Смоленский пер. д </a:t>
                      </a:r>
                      <a:r>
                        <a:rPr lang="ru-RU" sz="18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ndara" pitchFamily="34" charset="0"/>
                        </a:rPr>
                        <a:t> 1/4</a:t>
                      </a:r>
                      <a:endParaRPr lang="ru-RU" sz="18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ndara" pitchFamily="34" charset="0"/>
                      </a:endParaRPr>
                    </a:p>
                    <a:p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ndara" pitchFamily="34" charset="0"/>
                        </a:rPr>
                        <a:t>8 499</a:t>
                      </a:r>
                      <a:r>
                        <a:rPr lang="ru-RU" sz="18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ndara" pitchFamily="34" charset="0"/>
                        </a:rPr>
                        <a:t> 241 44 75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/>
                </a:tc>
              </a:tr>
              <a:tr h="112932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ndara" pitchFamily="34" charset="0"/>
                        </a:rPr>
                        <a:t>Замоскворечье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ndara" pitchFamily="34" charset="0"/>
                        </a:rPr>
                        <a:t>Таганский</a:t>
                      </a:r>
                    </a:p>
                    <a:p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ndara" pitchFamily="34" charset="0"/>
                        </a:rPr>
                        <a:t>ГБУ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ndara" pitchFamily="34" charset="0"/>
                        </a:rPr>
                        <a:t>ЦСПСиД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ndara" pitchFamily="34" charset="0"/>
                        </a:rPr>
                        <a:t> «Семья»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ndara" pitchFamily="34" charset="0"/>
                        </a:rPr>
                        <a:t>М. Римская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ndara" pitchFamily="34" charset="0"/>
                        </a:rPr>
                        <a:t>Новорогожская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ndara" pitchFamily="34" charset="0"/>
                        </a:rPr>
                        <a:t> д.4 стр.1 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ndara" pitchFamily="34" charset="0"/>
                        </a:rPr>
                        <a:t>8 495 671 11 20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/>
                </a:tc>
              </a:tr>
              <a:tr h="102603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ndara" pitchFamily="34" charset="0"/>
                        </a:rPr>
                        <a:t>Хамовники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ndara" pitchFamily="34" charset="0"/>
                        </a:rPr>
                        <a:t>ГБУ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ndara" pitchFamily="34" charset="0"/>
                        </a:rPr>
                        <a:t>ЦСПСиД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ndara" pitchFamily="34" charset="0"/>
                        </a:rPr>
                        <a:t> «Семья» филиал  «Хамовники»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ndara" pitchFamily="34" charset="0"/>
                        </a:rPr>
                        <a:t>М. Спортивная ул.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ndara" pitchFamily="34" charset="0"/>
                        </a:rPr>
                        <a:t>Доватора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ndara" pitchFamily="34" charset="0"/>
                        </a:rPr>
                        <a:t>  д.13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ndara" pitchFamily="34" charset="0"/>
                        </a:rPr>
                        <a:t>8 499 245 38 39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" y="0"/>
            <a:ext cx="1968872" cy="87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0" y="6111265"/>
            <a:ext cx="23828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70" y="5611202"/>
            <a:ext cx="1477962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7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"/>
          <a:stretch/>
        </p:blipFill>
        <p:spPr bwMode="auto">
          <a:xfrm>
            <a:off x="0" y="-1"/>
            <a:ext cx="2057400" cy="89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559"/>
            <a:ext cx="23828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835" y="5621496"/>
            <a:ext cx="1477962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483768" y="390701"/>
            <a:ext cx="49680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S Sector Regular" pitchFamily="50" charset="-52"/>
                <a:cs typeface="ALS Sector Regular" pitchFamily="50" charset="-52"/>
              </a:rPr>
              <a:t>МОЙСЕМЕЙНЫЙЦЕНТР.МОСКВА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LS Sector Regular" pitchFamily="50" charset="-52"/>
              <a:cs typeface="ALS Sector Regular" pitchFamily="50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5"/>
          <a:stretch/>
        </p:blipFill>
        <p:spPr>
          <a:xfrm>
            <a:off x="395536" y="941796"/>
            <a:ext cx="8316416" cy="4809799"/>
          </a:xfrm>
          <a:prstGeom prst="rect">
            <a:avLst/>
          </a:prstGeom>
          <a:ln w="38100" cap="sq">
            <a:solidFill>
              <a:srgbClr val="FF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5" y="690607"/>
            <a:ext cx="1113676" cy="1318610"/>
          </a:xfrm>
          <a:prstGeom prst="rect">
            <a:avLst/>
          </a:prstGeom>
        </p:spPr>
      </p:pic>
      <p:cxnSp>
        <p:nvCxnSpPr>
          <p:cNvPr id="20" name="Соединительная линия уступом 19"/>
          <p:cNvCxnSpPr/>
          <p:nvPr/>
        </p:nvCxnSpPr>
        <p:spPr>
          <a:xfrm flipV="1">
            <a:off x="539552" y="805563"/>
            <a:ext cx="7272283" cy="288402"/>
          </a:xfrm>
          <a:prstGeom prst="bentConnector3">
            <a:avLst>
              <a:gd name="adj1" fmla="val 21031"/>
            </a:avLst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55776" y="594927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ALS Sector Regular" pitchFamily="50" charset="-52"/>
                <a:cs typeface="ALS Sector Regular" pitchFamily="50" charset="-52"/>
              </a:rPr>
              <a:t>Найти семейный центр в своем районе, можно, нажав на карту семейных центров </a:t>
            </a:r>
            <a:endParaRPr lang="ru-RU" u="sng" dirty="0">
              <a:latin typeface="ALS Sector Regular" pitchFamily="50" charset="-52"/>
              <a:cs typeface="ALS Sector Regular" pitchFamily="50" charset="-52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4671">
            <a:off x="1973877" y="4889043"/>
            <a:ext cx="2153089" cy="14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83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"/>
          <a:stretch/>
        </p:blipFill>
        <p:spPr bwMode="auto">
          <a:xfrm>
            <a:off x="0" y="-1"/>
            <a:ext cx="2057400" cy="89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559"/>
            <a:ext cx="23828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835" y="5621496"/>
            <a:ext cx="1477962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9" t="8197" r="16427" b="24622"/>
          <a:stretch/>
        </p:blipFill>
        <p:spPr>
          <a:xfrm>
            <a:off x="518726" y="764705"/>
            <a:ext cx="8370496" cy="4856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0" t="34122" r="39308" b="23533"/>
          <a:stretch/>
        </p:blipFill>
        <p:spPr>
          <a:xfrm>
            <a:off x="357808" y="3789040"/>
            <a:ext cx="2368475" cy="2231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05633">
            <a:off x="1680329" y="3779270"/>
            <a:ext cx="2380863" cy="1619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4502" y="1608895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ALS Sector Regular" pitchFamily="50" charset="-52"/>
                <a:cs typeface="ALS Sector Regular" pitchFamily="50" charset="-52"/>
              </a:rPr>
              <a:t>Выберите свой район или воспользуйтесь картой</a:t>
            </a:r>
            <a:endParaRPr lang="ru-RU" u="sng" dirty="0">
              <a:latin typeface="ALS Sector Regular" pitchFamily="50" charset="-52"/>
              <a:cs typeface="ALS Sector Regular" pitchFamily="50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08629">
            <a:off x="3694656" y="1779737"/>
            <a:ext cx="1190432" cy="8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32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88" y="29602"/>
            <a:ext cx="7670144" cy="683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6130"/>
            <a:ext cx="23828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758" y="5662002"/>
            <a:ext cx="1477962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16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31" y="2536304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11152" y="188639"/>
            <a:ext cx="5197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4000" b="1" dirty="0" smtClean="0">
                <a:solidFill>
                  <a:srgbClr val="800000"/>
                </a:solidFill>
                <a:latin typeface="Candara" pitchFamily="34" charset="0"/>
                <a:cs typeface="Calibri" pitchFamily="34" charset="0"/>
              </a:rPr>
              <a:t>Кому мы помогаем</a:t>
            </a:r>
            <a:endParaRPr lang="ru-RU" altLang="ru-RU" sz="4000" b="1" dirty="0">
              <a:solidFill>
                <a:srgbClr val="800000"/>
              </a:solidFill>
              <a:latin typeface="Candara" pitchFamily="34" charset="0"/>
              <a:cs typeface="Calibri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2796" y="1988840"/>
            <a:ext cx="2535028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A2916"/>
                </a:solidFill>
                <a:latin typeface="Candara" pitchFamily="34" charset="0"/>
              </a:rPr>
              <a:t>Малообеспеченные семьи  с детьми</a:t>
            </a:r>
            <a:endParaRPr lang="ru-RU" b="1" dirty="0">
              <a:solidFill>
                <a:srgbClr val="8A2916"/>
              </a:solidFill>
              <a:latin typeface="Candara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63281" y="1967672"/>
            <a:ext cx="3271424" cy="1821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Семьи с трудностями в межличностных отношениях:</a:t>
            </a:r>
          </a:p>
          <a:p>
            <a:pPr algn="ctr"/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- к</a:t>
            </a:r>
            <a:r>
              <a:rPr lang="ru-RU" b="1" dirty="0" smtClean="0">
                <a:solidFill>
                  <a:srgbClr val="8A2916"/>
                </a:solidFill>
                <a:latin typeface="Candara" pitchFamily="34" charset="0"/>
              </a:rPr>
              <a:t>онфликты  </a:t>
            </a:r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между супругами</a:t>
            </a:r>
          </a:p>
          <a:p>
            <a:pPr algn="ctr"/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- </a:t>
            </a:r>
            <a:r>
              <a:rPr lang="ru-RU" b="1" dirty="0" smtClean="0">
                <a:solidFill>
                  <a:srgbClr val="8A2916"/>
                </a:solidFill>
                <a:latin typeface="Candara" pitchFamily="34" charset="0"/>
              </a:rPr>
              <a:t>детско-родительских </a:t>
            </a:r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отношений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43189" y="4058366"/>
            <a:ext cx="3091516" cy="18909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A2916"/>
                </a:solidFill>
                <a:latin typeface="Candara" pitchFamily="34" charset="0"/>
              </a:rPr>
              <a:t>Семьи, имеющие обстоятельства, </a:t>
            </a:r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которые </a:t>
            </a:r>
            <a:r>
              <a:rPr lang="ru-RU" b="1" dirty="0" smtClean="0">
                <a:solidFill>
                  <a:srgbClr val="8A2916"/>
                </a:solidFill>
                <a:latin typeface="Candara" pitchFamily="34" charset="0"/>
              </a:rPr>
              <a:t> ухудшают </a:t>
            </a:r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или </a:t>
            </a:r>
            <a:r>
              <a:rPr lang="ru-RU" b="1" dirty="0" smtClean="0">
                <a:solidFill>
                  <a:srgbClr val="8A2916"/>
                </a:solidFill>
                <a:latin typeface="Candara" pitchFamily="34" charset="0"/>
              </a:rPr>
              <a:t>способны </a:t>
            </a:r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ухудшить условия </a:t>
            </a:r>
            <a:r>
              <a:rPr lang="ru-RU" b="1" dirty="0" smtClean="0">
                <a:solidFill>
                  <a:srgbClr val="8A2916"/>
                </a:solidFill>
                <a:latin typeface="Candara" pitchFamily="34" charset="0"/>
              </a:rPr>
              <a:t>жизнедеятельности</a:t>
            </a:r>
            <a:endParaRPr lang="ru-RU" b="1" dirty="0">
              <a:solidFill>
                <a:srgbClr val="8A2916"/>
              </a:solidFill>
              <a:latin typeface="Candara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75379" y="5517232"/>
            <a:ext cx="3086594" cy="1101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Семьи, имеющие в составе лиц с алкогольной, наркотической зависимостью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75656" y="1052736"/>
            <a:ext cx="6480720" cy="7885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A2916"/>
                </a:solidFill>
                <a:latin typeface="Candara" pitchFamily="34" charset="0"/>
              </a:rPr>
              <a:t>Семьи с детьми,</a:t>
            </a:r>
          </a:p>
          <a:p>
            <a:pPr algn="ctr"/>
            <a:r>
              <a:rPr lang="ru-RU" b="1" dirty="0" smtClean="0">
                <a:solidFill>
                  <a:srgbClr val="8A2916"/>
                </a:solidFill>
                <a:latin typeface="Candara" pitchFamily="34" charset="0"/>
              </a:rPr>
              <a:t> </a:t>
            </a:r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испытывающие  </a:t>
            </a:r>
            <a:r>
              <a:rPr lang="ru-RU" b="1" dirty="0" smtClean="0">
                <a:solidFill>
                  <a:srgbClr val="8A2916"/>
                </a:solidFill>
                <a:latin typeface="Candara" pitchFamily="34" charset="0"/>
              </a:rPr>
              <a:t>социально-экономические или </a:t>
            </a:r>
          </a:p>
          <a:p>
            <a:pPr algn="ctr"/>
            <a:r>
              <a:rPr lang="ru-RU" b="1" dirty="0" smtClean="0">
                <a:solidFill>
                  <a:srgbClr val="8A2916"/>
                </a:solidFill>
                <a:latin typeface="Candara" pitchFamily="34" charset="0"/>
              </a:rPr>
              <a:t>психолого-педагогические </a:t>
            </a:r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трудности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0375" y="4415408"/>
            <a:ext cx="252744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Семьи, </a:t>
            </a:r>
            <a:r>
              <a:rPr lang="ru-RU" b="1" dirty="0" smtClean="0">
                <a:solidFill>
                  <a:srgbClr val="8A2916"/>
                </a:solidFill>
                <a:latin typeface="Candara" pitchFamily="34" charset="0"/>
              </a:rPr>
              <a:t>воспитывающие</a:t>
            </a:r>
            <a:endParaRPr lang="ru-RU" b="1" dirty="0">
              <a:solidFill>
                <a:srgbClr val="8A2916"/>
              </a:solidFill>
              <a:latin typeface="Candara" pitchFamily="34" charset="0"/>
            </a:endParaRPr>
          </a:p>
          <a:p>
            <a:pPr algn="ctr"/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 детей-инвалидов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2796" y="3198624"/>
            <a:ext cx="2535028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Опекунские, приемные, патронатные семьи</a:t>
            </a:r>
          </a:p>
        </p:txBody>
      </p:sp>
      <p:sp>
        <p:nvSpPr>
          <p:cNvPr id="18" name="AutoShape 2" descr="ÐÐ°ÑÑÐ¸Ð½ÐºÐ¸ Ð¿Ð¾ Ð·Ð°Ð¿ÑÐ¾ÑÑ ÐºÐ°ÑÑÐ¸Ð½ÐºÐ° ÑÐµÐ¼Ñ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4" descr="ÐÐ°ÑÑÐ¸Ð½ÐºÐ¸ Ð¿Ð¾ Ð·Ð°Ð¿ÑÐ¾ÑÑ ÐºÐ°ÑÑÐ¸Ð½ÐºÐ° ÑÐµÐ¼ÑÑ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11976"/>
            <a:ext cx="2057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" y="6131218"/>
            <a:ext cx="23828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664956"/>
            <a:ext cx="1442466" cy="119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2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7400" y="188639"/>
            <a:ext cx="6979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4000" b="1" dirty="0" smtClean="0">
                <a:solidFill>
                  <a:srgbClr val="800000"/>
                </a:solidFill>
                <a:latin typeface="Candara" pitchFamily="34" charset="0"/>
                <a:cs typeface="Calibri" pitchFamily="34" charset="0"/>
              </a:rPr>
              <a:t>Какую помощь мы оказываем</a:t>
            </a:r>
            <a:endParaRPr lang="ru-RU" altLang="ru-RU" sz="4000" b="1" dirty="0">
              <a:solidFill>
                <a:srgbClr val="800000"/>
              </a:solidFill>
              <a:latin typeface="Candara" pitchFamily="34" charset="0"/>
              <a:cs typeface="Calibri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4213" y="2996952"/>
            <a:ext cx="8167601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8A2916"/>
                </a:solidFill>
                <a:latin typeface="Candara" pitchFamily="34" charset="0"/>
              </a:rPr>
              <a:t>вещевая помощь -  одежда и обувь для детей, </a:t>
            </a:r>
            <a:endParaRPr lang="ru-RU" sz="2000" b="1" dirty="0" smtClean="0">
              <a:solidFill>
                <a:srgbClr val="8A2916"/>
              </a:solidFill>
              <a:latin typeface="Candara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8A2916"/>
                </a:solidFill>
                <a:latin typeface="Candara" pitchFamily="34" charset="0"/>
              </a:rPr>
              <a:t>в </a:t>
            </a:r>
            <a:r>
              <a:rPr lang="ru-RU" sz="2000" b="1" dirty="0">
                <a:solidFill>
                  <a:srgbClr val="8A2916"/>
                </a:solidFill>
                <a:latin typeface="Candara" pitchFamily="34" charset="0"/>
              </a:rPr>
              <a:t>том числе с использованием электронного социального сертификата на детские товары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4213" y="2132856"/>
            <a:ext cx="8202610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8A2916"/>
                </a:solidFill>
                <a:latin typeface="Candara" pitchFamily="34" charset="0"/>
              </a:rPr>
              <a:t>продуктовая </a:t>
            </a:r>
            <a:r>
              <a:rPr lang="ru-RU" sz="2000" b="1" dirty="0" smtClean="0">
                <a:solidFill>
                  <a:srgbClr val="8A2916"/>
                </a:solidFill>
                <a:latin typeface="Candara" pitchFamily="34" charset="0"/>
              </a:rPr>
              <a:t>помощь, </a:t>
            </a:r>
          </a:p>
          <a:p>
            <a:pPr algn="ctr"/>
            <a:r>
              <a:rPr lang="ru-RU" sz="2000" b="1" dirty="0" smtClean="0">
                <a:solidFill>
                  <a:srgbClr val="8A2916"/>
                </a:solidFill>
                <a:latin typeface="Candara" pitchFamily="34" charset="0"/>
              </a:rPr>
              <a:t>в т. ч. </a:t>
            </a:r>
            <a:r>
              <a:rPr lang="ru-RU" sz="2000" b="1" dirty="0">
                <a:solidFill>
                  <a:srgbClr val="8A2916"/>
                </a:solidFill>
                <a:latin typeface="Candara" pitchFamily="34" charset="0"/>
              </a:rPr>
              <a:t>с использованием электронного социального </a:t>
            </a:r>
            <a:r>
              <a:rPr lang="ru-RU" sz="2000" b="1" dirty="0" smtClean="0">
                <a:solidFill>
                  <a:srgbClr val="8A2916"/>
                </a:solidFill>
                <a:latin typeface="Candara" pitchFamily="34" charset="0"/>
              </a:rPr>
              <a:t>сертификата</a:t>
            </a:r>
            <a:endParaRPr lang="ru-RU" sz="2000" b="1" dirty="0">
              <a:solidFill>
                <a:srgbClr val="8A2916"/>
              </a:solidFill>
              <a:latin typeface="Candara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9222" y="4041068"/>
            <a:ext cx="8167601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8A2916"/>
                </a:solidFill>
                <a:latin typeface="Candara" pitchFamily="34" charset="0"/>
              </a:rPr>
              <a:t>товары длительного пользования </a:t>
            </a:r>
            <a:r>
              <a:rPr lang="ru-RU" sz="2000" b="1" dirty="0" smtClean="0">
                <a:solidFill>
                  <a:srgbClr val="8A2916"/>
                </a:solidFill>
                <a:latin typeface="Candara" pitchFamily="34" charset="0"/>
              </a:rPr>
              <a:t> </a:t>
            </a:r>
            <a:r>
              <a:rPr lang="ru-RU" sz="2000" b="1" dirty="0">
                <a:solidFill>
                  <a:srgbClr val="8A2916"/>
                </a:solidFill>
                <a:latin typeface="Candara" pitchFamily="34" charset="0"/>
              </a:rPr>
              <a:t>с использованием электронного социального </a:t>
            </a:r>
            <a:r>
              <a:rPr lang="ru-RU" sz="2000" b="1" dirty="0" smtClean="0">
                <a:solidFill>
                  <a:srgbClr val="8A2916"/>
                </a:solidFill>
                <a:latin typeface="Candara" pitchFamily="34" charset="0"/>
              </a:rPr>
              <a:t>сертификата</a:t>
            </a:r>
            <a:endParaRPr lang="ru-RU" sz="2000" b="1" dirty="0">
              <a:solidFill>
                <a:srgbClr val="8A2916"/>
              </a:solidFill>
              <a:latin typeface="Candara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2556" y="1186744"/>
            <a:ext cx="8265925" cy="802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ru-RU" sz="2400" b="1" dirty="0" smtClean="0">
                <a:solidFill>
                  <a:srgbClr val="8A2916"/>
                </a:solidFill>
                <a:latin typeface="Candara" pitchFamily="34" charset="0"/>
              </a:rPr>
              <a:t>Адресная </a:t>
            </a:r>
            <a:r>
              <a:rPr lang="ru-RU" sz="2400" b="1" dirty="0">
                <a:solidFill>
                  <a:srgbClr val="8A2916"/>
                </a:solidFill>
                <a:latin typeface="Candara" pitchFamily="34" charset="0"/>
              </a:rPr>
              <a:t>экономическая помощь</a:t>
            </a:r>
            <a:r>
              <a:rPr lang="ru-RU" sz="2400" b="1" dirty="0" smtClean="0">
                <a:solidFill>
                  <a:srgbClr val="8A2916"/>
                </a:solidFill>
                <a:latin typeface="Candara" pitchFamily="34" charset="0"/>
              </a:rPr>
              <a:t>:</a:t>
            </a:r>
          </a:p>
          <a:p>
            <a:pPr algn="ctr"/>
            <a:r>
              <a:rPr lang="ru-RU" sz="2000" b="1" i="1" dirty="0" smtClean="0">
                <a:solidFill>
                  <a:srgbClr val="8A2916"/>
                </a:solidFill>
                <a:latin typeface="Candara" pitchFamily="34" charset="0"/>
              </a:rPr>
              <a:t>Если доход на 1 члена семьи в месяц не превышает 26 518 рублей </a:t>
            </a:r>
            <a:endParaRPr lang="ru-RU" sz="2000" b="1" i="1" dirty="0">
              <a:solidFill>
                <a:srgbClr val="8A2916"/>
              </a:solidFill>
              <a:latin typeface="Candar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9222" y="5085184"/>
            <a:ext cx="8167601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8A2916"/>
                </a:solidFill>
                <a:latin typeface="Candara" pitchFamily="34" charset="0"/>
              </a:rPr>
              <a:t>2.Консультации психолога, юриста, специалиста по работе с семьей</a:t>
            </a:r>
            <a:endParaRPr lang="ru-RU" sz="2000" b="1" dirty="0">
              <a:solidFill>
                <a:srgbClr val="8A2916"/>
              </a:solidFill>
              <a:latin typeface="Candara" pitchFamily="34" charset="0"/>
            </a:endParaRPr>
          </a:p>
        </p:txBody>
      </p:sp>
      <p:sp>
        <p:nvSpPr>
          <p:cNvPr id="18" name="AutoShape 2" descr="ÐÐ°ÑÑÐ¸Ð½ÐºÐ¸ Ð¿Ð¾ Ð·Ð°Ð¿ÑÐ¾ÑÑ ÐºÐ°ÑÑÐ¸Ð½ÐºÐ° ÑÐµÐ¼Ñ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4" descr="ÐÐ°ÑÑÐ¸Ð½ÐºÐ¸ Ð¿Ð¾ Ð·Ð°Ð¿ÑÐ¾ÑÑ ÐºÐ°ÑÑÐ¸Ð½ÐºÐ° ÑÐµÐ¼ÑÑ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2057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" y="6132513"/>
            <a:ext cx="23828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278" y="5632450"/>
            <a:ext cx="1477962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1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188639"/>
            <a:ext cx="7094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4000" b="1" dirty="0" smtClean="0">
                <a:solidFill>
                  <a:srgbClr val="800000"/>
                </a:solidFill>
                <a:latin typeface="Candara" pitchFamily="34" charset="0"/>
                <a:cs typeface="Calibri" pitchFamily="34" charset="0"/>
              </a:rPr>
              <a:t>Какую помощь мы оказываем</a:t>
            </a:r>
            <a:endParaRPr lang="ru-RU" altLang="ru-RU" sz="4000" b="1" dirty="0">
              <a:solidFill>
                <a:srgbClr val="800000"/>
              </a:solidFill>
              <a:latin typeface="Candara" pitchFamily="34" charset="0"/>
              <a:cs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6919" y="2780928"/>
            <a:ext cx="8238110" cy="6565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8A2916"/>
                </a:solidFill>
                <a:latin typeface="Candara" pitchFamily="34" charset="0"/>
              </a:rPr>
              <a:t>4. Индивидуальная профилактическая работа</a:t>
            </a:r>
          </a:p>
          <a:p>
            <a:pPr algn="ctr"/>
            <a:endParaRPr lang="ru-RU" sz="1600" b="1" dirty="0">
              <a:solidFill>
                <a:srgbClr val="8A2916"/>
              </a:solidFill>
              <a:latin typeface="Candara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2775" y="3573016"/>
            <a:ext cx="818630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8A2916"/>
                </a:solidFill>
                <a:latin typeface="Candara" pitchFamily="34" charset="0"/>
              </a:rPr>
              <a:t>5. Семейные </a:t>
            </a:r>
            <a:r>
              <a:rPr lang="ru-RU" sz="2000" b="1" dirty="0">
                <a:solidFill>
                  <a:srgbClr val="8A2916"/>
                </a:solidFill>
                <a:latin typeface="Candara" pitchFamily="34" charset="0"/>
              </a:rPr>
              <a:t>культурные и досуговые </a:t>
            </a:r>
            <a:r>
              <a:rPr lang="ru-RU" sz="2000" b="1" dirty="0" smtClean="0">
                <a:solidFill>
                  <a:srgbClr val="8A2916"/>
                </a:solidFill>
                <a:latin typeface="Candara" pitchFamily="34" charset="0"/>
              </a:rPr>
              <a:t>мероприятия</a:t>
            </a:r>
            <a:endParaRPr lang="ru-RU" sz="2000" b="1" dirty="0">
              <a:solidFill>
                <a:srgbClr val="8A2916"/>
              </a:solidFill>
              <a:latin typeface="Candara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63688" y="1052736"/>
            <a:ext cx="5886147" cy="15121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8A2916"/>
              </a:solidFill>
              <a:latin typeface="Candara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8A2916"/>
                </a:solidFill>
                <a:latin typeface="Candara" pitchFamily="34" charset="0"/>
              </a:rPr>
              <a:t>3</a:t>
            </a:r>
            <a:r>
              <a:rPr lang="ru-RU" sz="2000" b="1" dirty="0">
                <a:solidFill>
                  <a:srgbClr val="8A2916"/>
                </a:solidFill>
                <a:latin typeface="Candara" pitchFamily="34" charset="0"/>
              </a:rPr>
              <a:t>. Занятия для детей и взрослых: </a:t>
            </a:r>
          </a:p>
          <a:p>
            <a:pPr algn="ctr"/>
            <a:r>
              <a:rPr lang="ru-RU" sz="2000" b="1" dirty="0">
                <a:solidFill>
                  <a:srgbClr val="8A2916"/>
                </a:solidFill>
                <a:latin typeface="Candara" pitchFamily="34" charset="0"/>
              </a:rPr>
              <a:t>Школа молодой мамы</a:t>
            </a:r>
            <a:r>
              <a:rPr lang="ru-RU" sz="2000" b="1" dirty="0" smtClean="0">
                <a:solidFill>
                  <a:srgbClr val="8A2916"/>
                </a:solidFill>
                <a:latin typeface="Candara" pitchFamily="34" charset="0"/>
              </a:rPr>
              <a:t>,</a:t>
            </a:r>
          </a:p>
          <a:p>
            <a:pPr algn="ctr"/>
            <a:r>
              <a:rPr lang="ru-RU" sz="2000" b="1" dirty="0" smtClean="0">
                <a:solidFill>
                  <a:srgbClr val="8A2916"/>
                </a:solidFill>
                <a:latin typeface="Candara" pitchFamily="34" charset="0"/>
              </a:rPr>
              <a:t> </a:t>
            </a:r>
            <a:r>
              <a:rPr lang="ru-RU" sz="2000" b="1" dirty="0">
                <a:solidFill>
                  <a:srgbClr val="8A2916"/>
                </a:solidFill>
                <a:latin typeface="Candara" pitchFamily="34" charset="0"/>
              </a:rPr>
              <a:t>детские развивающие занятия, </a:t>
            </a:r>
            <a:endParaRPr lang="ru-RU" sz="2000" b="1" dirty="0" smtClean="0">
              <a:solidFill>
                <a:srgbClr val="8A2916"/>
              </a:solidFill>
              <a:latin typeface="Candara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8A2916"/>
                </a:solidFill>
                <a:latin typeface="Candara" pitchFamily="34" charset="0"/>
              </a:rPr>
              <a:t>семейные </a:t>
            </a:r>
            <a:r>
              <a:rPr lang="ru-RU" sz="2000" b="1" dirty="0">
                <a:solidFill>
                  <a:srgbClr val="8A2916"/>
                </a:solidFill>
                <a:latin typeface="Candara" pitchFamily="34" charset="0"/>
              </a:rPr>
              <a:t>клубы</a:t>
            </a:r>
          </a:p>
          <a:p>
            <a:pPr algn="ctr"/>
            <a:endParaRPr lang="ru-RU" sz="2000" b="1" dirty="0">
              <a:solidFill>
                <a:srgbClr val="8A2916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6919" y="4509120"/>
            <a:ext cx="8238110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8A2916"/>
                </a:solidFill>
                <a:latin typeface="Candara" pitchFamily="34" charset="0"/>
              </a:rPr>
              <a:t>6. Программы </a:t>
            </a:r>
            <a:r>
              <a:rPr lang="ru-RU" sz="2000" b="1" dirty="0">
                <a:solidFill>
                  <a:srgbClr val="8A2916"/>
                </a:solidFill>
                <a:latin typeface="Candara" pitchFamily="34" charset="0"/>
              </a:rPr>
              <a:t>для </a:t>
            </a:r>
            <a:r>
              <a:rPr lang="ru-RU" sz="2000" b="1" dirty="0" smtClean="0">
                <a:solidFill>
                  <a:srgbClr val="8A2916"/>
                </a:solidFill>
                <a:latin typeface="Candara" pitchFamily="34" charset="0"/>
              </a:rPr>
              <a:t>подростков: </a:t>
            </a:r>
          </a:p>
          <a:p>
            <a:pPr algn="ctr"/>
            <a:r>
              <a:rPr lang="ru-RU" sz="2000" b="1" dirty="0" smtClean="0">
                <a:solidFill>
                  <a:srgbClr val="8A2916"/>
                </a:solidFill>
                <a:latin typeface="Candara" pitchFamily="34" charset="0"/>
              </a:rPr>
              <a:t>тренинги, профориентация, консультирование</a:t>
            </a:r>
            <a:endParaRPr lang="ru-RU" sz="2000" b="1" dirty="0">
              <a:solidFill>
                <a:srgbClr val="8A2916"/>
              </a:solidFill>
              <a:latin typeface="Candara" pitchFamily="34" charset="0"/>
            </a:endParaRPr>
          </a:p>
        </p:txBody>
      </p:sp>
      <p:sp>
        <p:nvSpPr>
          <p:cNvPr id="18" name="AutoShape 2" descr="ÐÐ°ÑÑÐ¸Ð½ÐºÐ¸ Ð¿Ð¾ Ð·Ð°Ð¿ÑÐ¾ÑÑ ÐºÐ°ÑÑÐ¸Ð½ÐºÐ° ÑÐµÐ¼Ñ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4" descr="ÐÐ°ÑÑÐ¸Ð½ÐºÐ¸ Ð¿Ð¾ Ð·Ð°Ð¿ÑÐ¾ÑÑ ÐºÐ°ÑÑÐ¸Ð½ÐºÐ° ÑÐµÐ¼ÑÑ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75"/>
            <a:ext cx="2057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559"/>
            <a:ext cx="23828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835" y="5621496"/>
            <a:ext cx="1477962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65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49302" y="188639"/>
            <a:ext cx="6051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4000" b="1" dirty="0" smtClean="0">
                <a:solidFill>
                  <a:srgbClr val="800000"/>
                </a:solidFill>
                <a:latin typeface="Candara" pitchFamily="34" charset="0"/>
                <a:cs typeface="Calibri" pitchFamily="34" charset="0"/>
              </a:rPr>
              <a:t>Как можно получить </a:t>
            </a:r>
          </a:p>
          <a:p>
            <a:pPr algn="ctr">
              <a:defRPr/>
            </a:pPr>
            <a:r>
              <a:rPr lang="ru-RU" altLang="ru-RU" sz="4000" b="1" dirty="0" smtClean="0">
                <a:solidFill>
                  <a:srgbClr val="800000"/>
                </a:solidFill>
                <a:latin typeface="Candara" pitchFamily="34" charset="0"/>
                <a:cs typeface="Calibri" pitchFamily="34" charset="0"/>
              </a:rPr>
              <a:t>нашу помощь</a:t>
            </a:r>
            <a:endParaRPr lang="ru-RU" altLang="ru-RU" sz="4000" b="1" dirty="0">
              <a:solidFill>
                <a:srgbClr val="800000"/>
              </a:solidFill>
              <a:latin typeface="Candara" pitchFamily="34" charset="0"/>
              <a:cs typeface="Calibri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5736" y="1512078"/>
            <a:ext cx="5112568" cy="5487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A2916"/>
                </a:solidFill>
              </a:rPr>
              <a:t> </a:t>
            </a:r>
            <a:r>
              <a:rPr lang="ru-RU" b="1" dirty="0" smtClean="0">
                <a:solidFill>
                  <a:srgbClr val="8A2916"/>
                </a:solidFill>
                <a:latin typeface="Candara" pitchFamily="34" charset="0"/>
              </a:rPr>
              <a:t>Приходите  в Центр «Семья»  с документами</a:t>
            </a:r>
            <a:endParaRPr lang="ru-RU" b="1" dirty="0">
              <a:solidFill>
                <a:srgbClr val="8A2916"/>
              </a:solidFill>
              <a:latin typeface="Candara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15643" y="2996952"/>
            <a:ext cx="4143039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СНИЛС заявителя и всех членов семьи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2996952"/>
            <a:ext cx="4032447" cy="19442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Сведения о доходах семьи за последние 12 месяцев (справка с работы по форме 2-НДФЛ, трудовая книжка для неработающих родителей, алименты (при наличии), ведомственные пенсионные выплаты)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99992" y="3969060"/>
            <a:ext cx="4058690" cy="14761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Документы, подтверждающее Ваше право на льготы (по многодетности; по потере кормильца; по инвалидности, опекунское удостоверение и др.)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15643" y="2197864"/>
            <a:ext cx="4143039" cy="655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Свидетельство о рождении и паспорта детей с 14 лет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7975" y="2193176"/>
            <a:ext cx="3847465" cy="5877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Паспорта родителей </a:t>
            </a:r>
          </a:p>
        </p:txBody>
      </p:sp>
      <p:sp>
        <p:nvSpPr>
          <p:cNvPr id="18" name="AutoShape 2" descr="ÐÐ°ÑÑÐ¸Ð½ÐºÐ¸ Ð¿Ð¾ Ð·Ð°Ð¿ÑÐ¾ÑÑ ÐºÐ°ÑÑÐ¸Ð½ÐºÐ° ÑÐµÐ¼Ñ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4" descr="ÐÐ°ÑÑÐ¸Ð½ÐºÐ¸ Ð¿Ð¾ Ð·Ð°Ð¿ÑÐ¾ÑÑ ÐºÐ°ÑÑÐ¸Ð½ÐºÐ° ÑÐµÐ¼ÑÑ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7975" y="5085184"/>
            <a:ext cx="3975992" cy="8951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A2916"/>
                </a:solidFill>
              </a:rPr>
              <a:t>Социальная карта </a:t>
            </a:r>
            <a:r>
              <a:rPr lang="ru-RU" b="1">
                <a:solidFill>
                  <a:srgbClr val="8A2916"/>
                </a:solidFill>
              </a:rPr>
              <a:t>Москвича </a:t>
            </a:r>
            <a:endParaRPr lang="ru-RU" b="1" smtClean="0">
              <a:solidFill>
                <a:srgbClr val="8A2916"/>
              </a:solidFill>
            </a:endParaRPr>
          </a:p>
          <a:p>
            <a:pPr algn="ctr"/>
            <a:r>
              <a:rPr lang="ru-RU" b="1" smtClean="0">
                <a:solidFill>
                  <a:srgbClr val="8A2916"/>
                </a:solidFill>
              </a:rPr>
              <a:t>( </a:t>
            </a:r>
            <a:r>
              <a:rPr lang="ru-RU" b="1" dirty="0">
                <a:solidFill>
                  <a:srgbClr val="8A2916"/>
                </a:solidFill>
              </a:rPr>
              <a:t>при наличии)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8" y="7937"/>
            <a:ext cx="2057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2513"/>
            <a:ext cx="23828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62" y="5601042"/>
            <a:ext cx="1477962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3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611472" y="1916832"/>
            <a:ext cx="2232248" cy="201622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22582" y="109142"/>
            <a:ext cx="69643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8A2916"/>
                </a:solidFill>
                <a:latin typeface="Candara" pitchFamily="34" charset="0"/>
              </a:rPr>
              <a:t>Индивидуальная профилактическая работа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8898" y="2264965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51386" y="1389917"/>
            <a:ext cx="2166811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1386" y="1485245"/>
            <a:ext cx="211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Психологическ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я помощь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39115" y="2748409"/>
            <a:ext cx="2079083" cy="12566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52547" y="4110392"/>
            <a:ext cx="2139323" cy="9493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013728" y="297866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Группы, клубы, тренинги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13728" y="4140855"/>
            <a:ext cx="187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Семейные мероприятия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512" y="3550221"/>
            <a:ext cx="2501795" cy="14951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22940" y="5045404"/>
            <a:ext cx="2088232" cy="11622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50742" y="3649960"/>
            <a:ext cx="2330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Юридическая поддержка, помощь в оформлении документов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5045405"/>
            <a:ext cx="2333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Содействие в трудоустройстве и профориентации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3784" y="1362176"/>
            <a:ext cx="1872208" cy="20313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53784" y="1345412"/>
            <a:ext cx="19406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Экономическая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помощь: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- продуктовая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- вещевая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- товары длительного пользования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282163" y="2264965"/>
            <a:ext cx="1329309" cy="37194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5" idx="1"/>
          </p:cNvCxnSpPr>
          <p:nvPr/>
        </p:nvCxnSpPr>
        <p:spPr>
          <a:xfrm flipH="1" flipV="1">
            <a:off x="5906579" y="2934817"/>
            <a:ext cx="1032536" cy="44192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2521068" y="5007275"/>
            <a:ext cx="1713872" cy="13635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2567356" y="500727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Содействие в привлечении необходимых ресурсов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</p:txBody>
      </p:sp>
      <p:cxnSp>
        <p:nvCxnSpPr>
          <p:cNvPr id="53" name="Прямая со стрелкой 52"/>
          <p:cNvCxnSpPr>
            <a:stCxn id="50" idx="0"/>
          </p:cNvCxnSpPr>
          <p:nvPr/>
        </p:nvCxnSpPr>
        <p:spPr>
          <a:xfrm flipV="1">
            <a:off x="3378004" y="3609889"/>
            <a:ext cx="1277708" cy="1397386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2282163" y="3550220"/>
            <a:ext cx="1348485" cy="83840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21" idx="0"/>
          </p:cNvCxnSpPr>
          <p:nvPr/>
        </p:nvCxnSpPr>
        <p:spPr>
          <a:xfrm flipH="1" flipV="1">
            <a:off x="5079858" y="3684384"/>
            <a:ext cx="587198" cy="136102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 flipV="1">
            <a:off x="5724128" y="3649960"/>
            <a:ext cx="1170042" cy="98178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>
            <a:off x="5906579" y="2131576"/>
            <a:ext cx="944808" cy="31936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C:\Users\ТВ\Desktop\Переброска\семья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764" y="1630479"/>
            <a:ext cx="3001420" cy="242514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"/>
            <a:ext cx="2057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5" y="6082408"/>
            <a:ext cx="23828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070" y="5638072"/>
            <a:ext cx="1477962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85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22597" y="1325561"/>
            <a:ext cx="2160240" cy="5422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A2916"/>
                </a:solidFill>
              </a:rPr>
              <a:t>Дети познают:</a:t>
            </a:r>
            <a:endParaRPr lang="ru-RU" b="1" dirty="0">
              <a:solidFill>
                <a:srgbClr val="8A2916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" y="7968"/>
            <a:ext cx="2057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7784"/>
            <a:ext cx="23828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632450"/>
            <a:ext cx="1477962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708433" y="1153270"/>
            <a:ext cx="6264696" cy="27684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8A2916"/>
                </a:solidFill>
              </a:rPr>
              <a:t>Развиваем навыки общения</a:t>
            </a:r>
          </a:p>
          <a:p>
            <a:r>
              <a:rPr lang="ru-RU" b="1" dirty="0" smtClean="0">
                <a:solidFill>
                  <a:srgbClr val="8A2916"/>
                </a:solidFill>
              </a:rPr>
              <a:t>Формируем адекватную самооценку</a:t>
            </a:r>
          </a:p>
          <a:p>
            <a:r>
              <a:rPr lang="ru-RU" b="1" dirty="0" smtClean="0">
                <a:solidFill>
                  <a:srgbClr val="8A2916"/>
                </a:solidFill>
              </a:rPr>
              <a:t>Повышаем ответственность за свои поступки</a:t>
            </a:r>
          </a:p>
          <a:p>
            <a:r>
              <a:rPr lang="ru-RU" b="1" dirty="0" smtClean="0">
                <a:solidFill>
                  <a:srgbClr val="8A2916"/>
                </a:solidFill>
              </a:rPr>
              <a:t>Вырабатываем позитивные жизненные цели</a:t>
            </a:r>
          </a:p>
          <a:p>
            <a:r>
              <a:rPr lang="ru-RU" b="1" dirty="0" smtClean="0">
                <a:solidFill>
                  <a:srgbClr val="8A2916"/>
                </a:solidFill>
              </a:rPr>
              <a:t>Учимся беречь физическое и психическое здоровье</a:t>
            </a:r>
          </a:p>
          <a:p>
            <a:r>
              <a:rPr lang="ru-RU" b="1" dirty="0" smtClean="0">
                <a:solidFill>
                  <a:srgbClr val="8A2916"/>
                </a:solidFill>
              </a:rPr>
              <a:t>Тренируемся говорить «нет» и </a:t>
            </a:r>
          </a:p>
          <a:p>
            <a:r>
              <a:rPr lang="ru-RU" b="1" dirty="0" smtClean="0">
                <a:solidFill>
                  <a:srgbClr val="8A2916"/>
                </a:solidFill>
              </a:rPr>
              <a:t>правильно реагировать на критику и отказ</a:t>
            </a:r>
          </a:p>
          <a:p>
            <a:r>
              <a:rPr lang="ru-RU" b="1" dirty="0" smtClean="0">
                <a:solidFill>
                  <a:srgbClr val="8A2916"/>
                </a:solidFill>
              </a:rPr>
              <a:t>Развиваем креативность при принятии решений в трудных ситуациях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60649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8A2916"/>
                </a:solidFill>
              </a:rPr>
              <a:t>Территория общения </a:t>
            </a:r>
            <a:r>
              <a:rPr lang="ru-RU" sz="3600" b="1" dirty="0" smtClean="0">
                <a:solidFill>
                  <a:srgbClr val="8A2916"/>
                </a:solidFill>
              </a:rPr>
              <a:t>для </a:t>
            </a:r>
            <a:r>
              <a:rPr lang="ru-RU" sz="3600" b="1" dirty="0">
                <a:solidFill>
                  <a:srgbClr val="8A2916"/>
                </a:solidFill>
              </a:rPr>
              <a:t>подростков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5444" y="4437042"/>
            <a:ext cx="2160240" cy="5422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A2916"/>
                </a:solidFill>
              </a:rPr>
              <a:t>Дети задают вопросы:</a:t>
            </a:r>
            <a:endParaRPr lang="ru-RU" b="1" dirty="0">
              <a:solidFill>
                <a:srgbClr val="8A2916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08433" y="4248230"/>
            <a:ext cx="5319951" cy="18395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8A2916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8A2916"/>
                </a:solidFill>
              </a:rPr>
              <a:t>Встречи с интересными людьми и</a:t>
            </a:r>
          </a:p>
          <a:p>
            <a:pPr algn="ctr"/>
            <a:r>
              <a:rPr lang="ru-RU" sz="2000" b="1" dirty="0" smtClean="0">
                <a:solidFill>
                  <a:srgbClr val="8A2916"/>
                </a:solidFill>
              </a:rPr>
              <a:t> профессионалами своего дела из:</a:t>
            </a:r>
          </a:p>
          <a:p>
            <a:pPr algn="ctr"/>
            <a:r>
              <a:rPr lang="ru-RU" b="1" dirty="0" smtClean="0">
                <a:solidFill>
                  <a:srgbClr val="8A2916"/>
                </a:solidFill>
              </a:rPr>
              <a:t>Сбербанка, Университета им. Разумовского, Театра Луны, Муниципалитета и Управы,  Отдела внутренних дел, </a:t>
            </a:r>
          </a:p>
          <a:p>
            <a:pPr algn="ctr"/>
            <a:r>
              <a:rPr lang="ru-RU" b="1" dirty="0" smtClean="0">
                <a:solidFill>
                  <a:srgbClr val="8A2916"/>
                </a:solidFill>
              </a:rPr>
              <a:t>РЦ </a:t>
            </a:r>
            <a:r>
              <a:rPr lang="ru-RU" b="1" dirty="0" err="1" smtClean="0">
                <a:solidFill>
                  <a:srgbClr val="8A2916"/>
                </a:solidFill>
              </a:rPr>
              <a:t>Мосволонтер</a:t>
            </a:r>
            <a:endParaRPr lang="ru-RU" b="1" dirty="0" smtClean="0">
              <a:solidFill>
                <a:srgbClr val="8A2916"/>
              </a:solidFill>
            </a:endParaRPr>
          </a:p>
          <a:p>
            <a:pPr algn="ctr"/>
            <a:endParaRPr lang="ru-RU" b="1" dirty="0" smtClean="0">
              <a:solidFill>
                <a:srgbClr val="8A2916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964219" y="1867768"/>
            <a:ext cx="676995" cy="805795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8A2916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070565" y="4979249"/>
            <a:ext cx="676995" cy="805795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8A29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34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22597" y="1325561"/>
            <a:ext cx="2160240" cy="5422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A2916"/>
                </a:solidFill>
              </a:rPr>
              <a:t>Дети выбирают:</a:t>
            </a:r>
            <a:endParaRPr lang="ru-RU" b="1" dirty="0">
              <a:solidFill>
                <a:srgbClr val="8A2916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" y="7968"/>
            <a:ext cx="2057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7784"/>
            <a:ext cx="23828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632450"/>
            <a:ext cx="1477962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708433" y="922368"/>
            <a:ext cx="6264696" cy="34588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8A2916"/>
                </a:solidFill>
              </a:rPr>
              <a:t>Профориентация и  </a:t>
            </a:r>
          </a:p>
          <a:p>
            <a:pPr algn="ctr"/>
            <a:r>
              <a:rPr lang="ru-RU" sz="2000" b="1" dirty="0" smtClean="0">
                <a:solidFill>
                  <a:srgbClr val="8A2916"/>
                </a:solidFill>
              </a:rPr>
              <a:t>предпрофессиональное погружение:</a:t>
            </a:r>
          </a:p>
          <a:p>
            <a:pPr algn="ctr"/>
            <a:r>
              <a:rPr lang="ru-RU" b="1" dirty="0" smtClean="0">
                <a:solidFill>
                  <a:srgbClr val="8A2916"/>
                </a:solidFill>
              </a:rPr>
              <a:t>Тренинги, тестирования, участие в  </a:t>
            </a:r>
            <a:r>
              <a:rPr lang="ru-RU" b="1" dirty="0" err="1" smtClean="0">
                <a:solidFill>
                  <a:srgbClr val="8A2916"/>
                </a:solidFill>
              </a:rPr>
              <a:t>профориентационных</a:t>
            </a:r>
            <a:r>
              <a:rPr lang="ru-RU" b="1" dirty="0" smtClean="0">
                <a:solidFill>
                  <a:srgbClr val="8A2916"/>
                </a:solidFill>
              </a:rPr>
              <a:t> выставках и мероприятиях</a:t>
            </a:r>
          </a:p>
          <a:p>
            <a:pPr algn="ctr"/>
            <a:r>
              <a:rPr lang="ru-RU" sz="2000" b="1" dirty="0" smtClean="0">
                <a:solidFill>
                  <a:srgbClr val="8A2916"/>
                </a:solidFill>
              </a:rPr>
              <a:t>Обучение по программам и направлениям:</a:t>
            </a:r>
          </a:p>
          <a:p>
            <a:pPr algn="ctr"/>
            <a:r>
              <a:rPr lang="en-US" b="1" dirty="0" smtClean="0">
                <a:solidFill>
                  <a:srgbClr val="8A2916"/>
                </a:solidFill>
              </a:rPr>
              <a:t>3D </a:t>
            </a:r>
            <a:r>
              <a:rPr lang="ru-RU" b="1" dirty="0" smtClean="0">
                <a:solidFill>
                  <a:srgbClr val="8A2916"/>
                </a:solidFill>
              </a:rPr>
              <a:t>–моделирование</a:t>
            </a:r>
          </a:p>
          <a:p>
            <a:pPr algn="ctr"/>
            <a:r>
              <a:rPr lang="ru-RU" b="1" dirty="0" smtClean="0">
                <a:solidFill>
                  <a:srgbClr val="8A2916"/>
                </a:solidFill>
              </a:rPr>
              <a:t>робототехника</a:t>
            </a:r>
            <a:endParaRPr lang="en-US" b="1" dirty="0" smtClean="0">
              <a:solidFill>
                <a:srgbClr val="8A2916"/>
              </a:solidFill>
            </a:endParaRPr>
          </a:p>
          <a:p>
            <a:pPr algn="ctr"/>
            <a:r>
              <a:rPr lang="en-US" b="1" dirty="0" smtClean="0">
                <a:solidFill>
                  <a:srgbClr val="8A2916"/>
                </a:solidFill>
              </a:rPr>
              <a:t>IT</a:t>
            </a:r>
            <a:r>
              <a:rPr lang="ru-RU" b="1" dirty="0" smtClean="0">
                <a:solidFill>
                  <a:srgbClr val="8A2916"/>
                </a:solidFill>
              </a:rPr>
              <a:t>-технологии</a:t>
            </a:r>
          </a:p>
          <a:p>
            <a:pPr algn="ctr"/>
            <a:r>
              <a:rPr lang="ru-RU" b="1" dirty="0">
                <a:solidFill>
                  <a:srgbClr val="8A2916"/>
                </a:solidFill>
              </a:rPr>
              <a:t>л</a:t>
            </a:r>
            <a:r>
              <a:rPr lang="ru-RU" b="1" dirty="0" smtClean="0">
                <a:solidFill>
                  <a:srgbClr val="8A2916"/>
                </a:solidFill>
              </a:rPr>
              <a:t>андшафтный дизайн</a:t>
            </a:r>
          </a:p>
          <a:p>
            <a:pPr algn="ctr"/>
            <a:r>
              <a:rPr lang="ru-RU" b="1" dirty="0" smtClean="0">
                <a:solidFill>
                  <a:srgbClr val="8A2916"/>
                </a:solidFill>
              </a:rPr>
              <a:t>шахматы</a:t>
            </a:r>
          </a:p>
          <a:p>
            <a:pPr algn="ctr"/>
            <a:r>
              <a:rPr lang="ru-RU" b="1" dirty="0">
                <a:solidFill>
                  <a:srgbClr val="8A2916"/>
                </a:solidFill>
              </a:rPr>
              <a:t>г</a:t>
            </a:r>
            <a:r>
              <a:rPr lang="ru-RU" b="1" dirty="0" smtClean="0">
                <a:solidFill>
                  <a:srgbClr val="8A2916"/>
                </a:solidFill>
              </a:rPr>
              <a:t>ид-экскурсовод по Москве</a:t>
            </a:r>
          </a:p>
          <a:p>
            <a:pPr algn="ctr"/>
            <a:r>
              <a:rPr lang="ru-RU" b="1" dirty="0">
                <a:solidFill>
                  <a:srgbClr val="8A2916"/>
                </a:solidFill>
              </a:rPr>
              <a:t>ю</a:t>
            </a:r>
            <a:r>
              <a:rPr lang="ru-RU" b="1" dirty="0" smtClean="0">
                <a:solidFill>
                  <a:srgbClr val="8A2916"/>
                </a:solidFill>
              </a:rPr>
              <a:t>ный психолог и медиатор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60649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8A2916"/>
                </a:solidFill>
              </a:rPr>
              <a:t>Территория общения </a:t>
            </a:r>
            <a:r>
              <a:rPr lang="ru-RU" sz="3600" b="1" dirty="0" smtClean="0">
                <a:solidFill>
                  <a:srgbClr val="8A2916"/>
                </a:solidFill>
              </a:rPr>
              <a:t>для </a:t>
            </a:r>
            <a:r>
              <a:rPr lang="ru-RU" sz="3600" b="1" dirty="0">
                <a:solidFill>
                  <a:srgbClr val="8A2916"/>
                </a:solidFill>
              </a:rPr>
              <a:t>подростков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0129" y="4896902"/>
            <a:ext cx="2160240" cy="5422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A2916"/>
                </a:solidFill>
              </a:rPr>
              <a:t>Дети делают:</a:t>
            </a:r>
            <a:endParaRPr lang="ru-RU" b="1" dirty="0">
              <a:solidFill>
                <a:srgbClr val="8A2916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964219" y="1867768"/>
            <a:ext cx="676995" cy="805795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8A2916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8" r="17591" b="7180"/>
          <a:stretch/>
        </p:blipFill>
        <p:spPr bwMode="auto">
          <a:xfrm>
            <a:off x="236187" y="2852936"/>
            <a:ext cx="2240955" cy="152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708433" y="4509119"/>
            <a:ext cx="5103927" cy="23041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8A2916"/>
              </a:solidFill>
            </a:endParaRPr>
          </a:p>
          <a:p>
            <a:pPr marL="342900" indent="-342900">
              <a:buAutoNum type="arabicPeriod"/>
            </a:pPr>
            <a:r>
              <a:rPr lang="ru-RU" sz="2000" b="1" dirty="0" err="1" smtClean="0">
                <a:solidFill>
                  <a:srgbClr val="8A2916"/>
                </a:solidFill>
              </a:rPr>
              <a:t>Волонтерство</a:t>
            </a:r>
            <a:r>
              <a:rPr lang="ru-RU" sz="2000" b="1" dirty="0" smtClean="0">
                <a:solidFill>
                  <a:srgbClr val="8A2916"/>
                </a:solidFill>
              </a:rPr>
              <a:t>: </a:t>
            </a:r>
            <a:r>
              <a:rPr lang="ru-RU" b="1" dirty="0" smtClean="0">
                <a:solidFill>
                  <a:srgbClr val="8A2916"/>
                </a:solidFill>
              </a:rPr>
              <a:t>организация мероприятий для семей с детьми, экологическое и патриотическое </a:t>
            </a:r>
            <a:r>
              <a:rPr lang="ru-RU" b="1" dirty="0" err="1" smtClean="0">
                <a:solidFill>
                  <a:srgbClr val="8A2916"/>
                </a:solidFill>
              </a:rPr>
              <a:t>волонтерство</a:t>
            </a:r>
            <a:endParaRPr lang="ru-RU" b="1" dirty="0">
              <a:solidFill>
                <a:srgbClr val="8A2916"/>
              </a:solidFill>
            </a:endParaRPr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8A2916"/>
                </a:solidFill>
              </a:rPr>
              <a:t>SMM </a:t>
            </a:r>
            <a:r>
              <a:rPr lang="ru-RU" sz="2000" b="1" dirty="0" smtClean="0">
                <a:solidFill>
                  <a:srgbClr val="8A2916"/>
                </a:solidFill>
              </a:rPr>
              <a:t>продвижение/журналистика: </a:t>
            </a:r>
            <a:r>
              <a:rPr lang="ru-RU" b="1" dirty="0" smtClean="0">
                <a:solidFill>
                  <a:srgbClr val="8A2916"/>
                </a:solidFill>
              </a:rPr>
              <a:t>обучение современным технологиям продвижения в </a:t>
            </a:r>
            <a:r>
              <a:rPr lang="ru-RU" b="1" dirty="0" err="1" smtClean="0">
                <a:solidFill>
                  <a:srgbClr val="8A2916"/>
                </a:solidFill>
              </a:rPr>
              <a:t>соцсетях</a:t>
            </a:r>
            <a:r>
              <a:rPr lang="ru-RU" b="1" dirty="0" smtClean="0">
                <a:solidFill>
                  <a:srgbClr val="8A2916"/>
                </a:solidFill>
              </a:rPr>
              <a:t>,  освещение мероприятий центра, а также своих увлечений, навыков, событий.</a:t>
            </a:r>
          </a:p>
          <a:p>
            <a:pPr algn="ctr"/>
            <a:endParaRPr lang="ru-RU" b="1" dirty="0" smtClean="0">
              <a:solidFill>
                <a:srgbClr val="8A29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9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332656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Услуги медиации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56" y="3960745"/>
            <a:ext cx="1741274" cy="1146388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627784" y="1040542"/>
            <a:ext cx="3672408" cy="22444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u="sng" dirty="0" smtClean="0">
              <a:solidFill>
                <a:srgbClr val="8A2916"/>
              </a:solidFill>
              <a:latin typeface="Candara" pitchFamily="34" charset="0"/>
            </a:endParaRPr>
          </a:p>
          <a:p>
            <a:pPr algn="ctr"/>
            <a:r>
              <a:rPr lang="ru-RU" sz="2400" b="1" u="sng" dirty="0" smtClean="0">
                <a:solidFill>
                  <a:srgbClr val="8A2916"/>
                </a:solidFill>
                <a:latin typeface="Candara" pitchFamily="34" charset="0"/>
              </a:rPr>
              <a:t>Медиация –</a:t>
            </a:r>
          </a:p>
          <a:p>
            <a:pPr algn="ctr"/>
            <a:r>
              <a:rPr lang="ru-RU" sz="2400" b="1" u="sng" dirty="0" smtClean="0">
                <a:solidFill>
                  <a:srgbClr val="8A2916"/>
                </a:solidFill>
                <a:latin typeface="Candara" pitchFamily="34" charset="0"/>
              </a:rPr>
              <a:t> </a:t>
            </a:r>
            <a:r>
              <a:rPr lang="ru-RU" sz="2400" b="1" u="sng" dirty="0">
                <a:solidFill>
                  <a:srgbClr val="8A2916"/>
                </a:solidFill>
                <a:latin typeface="Candara" pitchFamily="34" charset="0"/>
              </a:rPr>
              <a:t>это современный подход к разрешению конфликтов с участием нейтральной третьей стороны</a:t>
            </a:r>
            <a:r>
              <a:rPr lang="ru-RU" sz="2400" b="1" u="sng" dirty="0" smtClean="0">
                <a:solidFill>
                  <a:srgbClr val="8A2916"/>
                </a:solidFill>
                <a:latin typeface="Candara" pitchFamily="34" charset="0"/>
              </a:rPr>
              <a:t>.</a:t>
            </a:r>
          </a:p>
          <a:p>
            <a:pPr algn="ctr"/>
            <a:endParaRPr lang="ru-RU" sz="2400" b="1" u="sng" dirty="0">
              <a:solidFill>
                <a:srgbClr val="8A2916"/>
              </a:solidFill>
              <a:latin typeface="Candara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44208" y="908720"/>
            <a:ext cx="2656453" cy="25202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8A2916"/>
              </a:solidFill>
              <a:latin typeface="Candara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8A2916"/>
                </a:solidFill>
                <a:latin typeface="Candara" pitchFamily="34" charset="0"/>
              </a:rPr>
              <a:t>Школа юного медиатора-</a:t>
            </a:r>
          </a:p>
          <a:p>
            <a:pPr algn="ctr"/>
            <a:r>
              <a:rPr lang="ru-RU" b="1" dirty="0" smtClean="0">
                <a:solidFill>
                  <a:srgbClr val="8A2916"/>
                </a:solidFill>
                <a:latin typeface="Candara" pitchFamily="34" charset="0"/>
              </a:rPr>
              <a:t>Выработка навыков бесконфликтного общения и решения спорных ситуаций</a:t>
            </a:r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. Для подростков </a:t>
            </a:r>
          </a:p>
          <a:p>
            <a:pPr algn="ctr"/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от 14 лет</a:t>
            </a:r>
          </a:p>
          <a:p>
            <a:pPr algn="ctr"/>
            <a:endParaRPr lang="ru-RU" sz="2000" b="1" dirty="0">
              <a:solidFill>
                <a:srgbClr val="8A2916"/>
              </a:solidFill>
              <a:latin typeface="Candar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3429000"/>
            <a:ext cx="4608512" cy="340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Преимущества </a:t>
            </a:r>
            <a:r>
              <a:rPr lang="ru-RU" b="1" dirty="0" smtClean="0">
                <a:solidFill>
                  <a:srgbClr val="8A2916"/>
                </a:solidFill>
                <a:latin typeface="Candara" pitchFamily="34" charset="0"/>
              </a:rPr>
              <a:t>процедуры МЕДИАЦИИ</a:t>
            </a:r>
            <a:endParaRPr lang="ru-RU" b="1" dirty="0">
              <a:solidFill>
                <a:srgbClr val="8A2916"/>
              </a:solidFill>
              <a:latin typeface="Candara" pitchFamily="34" charset="0"/>
            </a:endParaRPr>
          </a:p>
          <a:p>
            <a:pPr algn="ctr"/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-успешное разрешение конфликта без обращения в суд;</a:t>
            </a:r>
          </a:p>
          <a:p>
            <a:pPr algn="ctr"/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-возможность услышать друг друга;</a:t>
            </a:r>
          </a:p>
          <a:p>
            <a:pPr algn="ctr"/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-сохранение отношений после разрешения конфликта;</a:t>
            </a:r>
          </a:p>
          <a:p>
            <a:pPr algn="ctr"/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-учет взаимных интересов;</a:t>
            </a:r>
          </a:p>
          <a:p>
            <a:pPr algn="ctr"/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-развитие навыков эффективной коммуникации;</a:t>
            </a:r>
          </a:p>
          <a:p>
            <a:pPr algn="ctr"/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-примирение, приводящее </a:t>
            </a:r>
            <a:r>
              <a:rPr lang="ru-RU" b="1" dirty="0" smtClean="0">
                <a:solidFill>
                  <a:srgbClr val="8A2916"/>
                </a:solidFill>
                <a:latin typeface="Candara" pitchFamily="34" charset="0"/>
              </a:rPr>
              <a:t>к прекращению дела</a:t>
            </a:r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03" y="126142"/>
            <a:ext cx="2057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3" y="6132513"/>
            <a:ext cx="238283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699" y="5606450"/>
            <a:ext cx="1477962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79512" y="1040542"/>
            <a:ext cx="2248728" cy="50318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8A2916"/>
                </a:solidFill>
                <a:latin typeface="Candara" pitchFamily="34" charset="0"/>
              </a:rPr>
              <a:t>Медиатор </a:t>
            </a:r>
            <a:r>
              <a:rPr lang="ru-RU" sz="2000" b="1" dirty="0">
                <a:solidFill>
                  <a:srgbClr val="8A2916"/>
                </a:solidFill>
                <a:latin typeface="Candara" pitchFamily="34" charset="0"/>
              </a:rPr>
              <a:t>– </a:t>
            </a:r>
            <a:r>
              <a:rPr lang="ru-RU" b="1" dirty="0" smtClean="0">
                <a:solidFill>
                  <a:srgbClr val="8A2916"/>
                </a:solidFill>
                <a:latin typeface="Candara" pitchFamily="34" charset="0"/>
              </a:rPr>
              <a:t>это</a:t>
            </a:r>
            <a:endParaRPr lang="ru-RU" b="1" dirty="0">
              <a:solidFill>
                <a:srgbClr val="8A2916"/>
              </a:solidFill>
              <a:latin typeface="Candara" pitchFamily="34" charset="0"/>
            </a:endParaRPr>
          </a:p>
          <a:p>
            <a:pPr algn="ctr"/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- посредник </a:t>
            </a:r>
            <a:r>
              <a:rPr lang="ru-RU" b="1" dirty="0" smtClean="0">
                <a:solidFill>
                  <a:srgbClr val="8A2916"/>
                </a:solidFill>
                <a:latin typeface="Candara" pitchFamily="34" charset="0"/>
              </a:rPr>
              <a:t>в конфликтной </a:t>
            </a:r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ситуации, сохраняющий нейтральную позицию;</a:t>
            </a:r>
          </a:p>
          <a:p>
            <a:pPr algn="ctr"/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- организатор переговорного процесса;</a:t>
            </a:r>
          </a:p>
          <a:p>
            <a:pPr algn="ctr"/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- </a:t>
            </a:r>
            <a:r>
              <a:rPr lang="ru-RU" b="1" dirty="0" smtClean="0">
                <a:solidFill>
                  <a:srgbClr val="8A2916"/>
                </a:solidFill>
                <a:latin typeface="Candara" pitchFamily="34" charset="0"/>
              </a:rPr>
              <a:t>способствует выработке </a:t>
            </a:r>
            <a:r>
              <a:rPr lang="ru-RU" b="1" dirty="0">
                <a:solidFill>
                  <a:srgbClr val="8A2916"/>
                </a:solidFill>
                <a:latin typeface="Candara" pitchFamily="34" charset="0"/>
              </a:rPr>
              <a:t>сторонами взаимовыгодного </a:t>
            </a:r>
            <a:r>
              <a:rPr lang="ru-RU" b="1" dirty="0" smtClean="0">
                <a:solidFill>
                  <a:srgbClr val="8A2916"/>
                </a:solidFill>
                <a:latin typeface="Candara" pitchFamily="34" charset="0"/>
              </a:rPr>
              <a:t>решения</a:t>
            </a:r>
            <a:endParaRPr lang="ru-RU" b="1" dirty="0">
              <a:solidFill>
                <a:srgbClr val="8A2916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8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730</Words>
  <Application>Microsoft Office PowerPoint</Application>
  <PresentationFormat>Экран (4:3)</PresentationFormat>
  <Paragraphs>145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onmo</dc:creator>
  <cp:lastModifiedBy>Anna Karpushkina</cp:lastModifiedBy>
  <cp:revision>85</cp:revision>
  <cp:lastPrinted>2019-10-16T15:06:53Z</cp:lastPrinted>
  <dcterms:created xsi:type="dcterms:W3CDTF">2018-08-16T10:20:29Z</dcterms:created>
  <dcterms:modified xsi:type="dcterms:W3CDTF">2020-03-03T07:03:12Z</dcterms:modified>
</cp:coreProperties>
</file>