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67" r:id="rId2"/>
    <p:sldId id="268" r:id="rId3"/>
    <p:sldId id="269" r:id="rId4"/>
    <p:sldId id="270" r:id="rId5"/>
    <p:sldId id="271" r:id="rId6"/>
    <p:sldId id="378" r:id="rId7"/>
    <p:sldId id="273" r:id="rId8"/>
    <p:sldId id="274" r:id="rId9"/>
    <p:sldId id="275" r:id="rId10"/>
    <p:sldId id="276" r:id="rId11"/>
    <p:sldId id="277" r:id="rId12"/>
    <p:sldId id="280" r:id="rId13"/>
    <p:sldId id="278" r:id="rId14"/>
    <p:sldId id="281" r:id="rId15"/>
    <p:sldId id="282" r:id="rId16"/>
    <p:sldId id="283" r:id="rId17"/>
    <p:sldId id="284" r:id="rId18"/>
    <p:sldId id="287" r:id="rId19"/>
    <p:sldId id="288" r:id="rId20"/>
    <p:sldId id="289" r:id="rId21"/>
    <p:sldId id="391" r:id="rId22"/>
    <p:sldId id="392" r:id="rId23"/>
    <p:sldId id="394" r:id="rId24"/>
    <p:sldId id="395" r:id="rId25"/>
    <p:sldId id="397" r:id="rId26"/>
    <p:sldId id="400" r:id="rId27"/>
    <p:sldId id="401" r:id="rId28"/>
    <p:sldId id="302" r:id="rId29"/>
    <p:sldId id="433" r:id="rId30"/>
    <p:sldId id="428" r:id="rId31"/>
    <p:sldId id="429" r:id="rId32"/>
    <p:sldId id="430" r:id="rId33"/>
    <p:sldId id="431" r:id="rId34"/>
    <p:sldId id="432" r:id="rId35"/>
    <p:sldId id="321" r:id="rId36"/>
    <p:sldId id="310" r:id="rId37"/>
    <p:sldId id="410" r:id="rId38"/>
    <p:sldId id="326" r:id="rId39"/>
    <p:sldId id="327" r:id="rId40"/>
    <p:sldId id="266" r:id="rId41"/>
    <p:sldId id="260" r:id="rId42"/>
    <p:sldId id="435" r:id="rId43"/>
    <p:sldId id="355" r:id="rId44"/>
    <p:sldId id="434" r:id="rId45"/>
    <p:sldId id="343" r:id="rId46"/>
    <p:sldId id="344" r:id="rId47"/>
    <p:sldId id="263" r:id="rId48"/>
    <p:sldId id="347" r:id="rId49"/>
    <p:sldId id="426" r:id="rId50"/>
    <p:sldId id="436" r:id="rId51"/>
    <p:sldId id="390" r:id="rId5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08" autoAdjust="0"/>
    <p:restoredTop sz="69114" autoAdjust="0"/>
  </p:normalViewPr>
  <p:slideViewPr>
    <p:cSldViewPr snapToGrid="0">
      <p:cViewPr varScale="1">
        <p:scale>
          <a:sx n="69" d="100"/>
          <a:sy n="69" d="100"/>
        </p:scale>
        <p:origin x="79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48D1B-2117-4DAB-8A07-00A61F7AE248}" type="datetimeFigureOut">
              <a:rPr lang="ru-RU" smtClean="0"/>
              <a:pPr/>
              <a:t>03.07.2017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5DBB3-124B-4909-9B50-89345BBBD1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731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5DBB3-124B-4909-9B50-89345BBBD1A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950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СПВ можно заподозрить еще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пренатально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наличию сниженной двигательной активности плода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У новорожденных и детей раннего возраста отмечается выраженная мышечная гипотония с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вялостью сосания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также характерные фенотипические особенности строения лица, конечностей (т</a:t>
            </a:r>
            <a:r>
              <a:rPr lang="ru-RU" dirty="0" smtClean="0"/>
              <a:t>онкие губы</a:t>
            </a:r>
            <a:r>
              <a:rPr lang="ru-RU" baseline="0" dirty="0" smtClean="0"/>
              <a:t> с </a:t>
            </a:r>
            <a:r>
              <a:rPr lang="ru-RU" dirty="0" smtClean="0"/>
              <a:t>опущенными вниз углами,</a:t>
            </a:r>
            <a:r>
              <a:rPr lang="ru-RU" baseline="0" dirty="0" smtClean="0"/>
              <a:t> </a:t>
            </a:r>
            <a:r>
              <a:rPr lang="ru-RU" dirty="0" smtClean="0"/>
              <a:t>миндалевидные глаза.</a:t>
            </a:r>
            <a:r>
              <a:rPr lang="ru-RU" baseline="0" dirty="0" smtClean="0"/>
              <a:t>, узкая височная часть лицевого черепа, долихоцефалия, </a:t>
            </a:r>
            <a:r>
              <a:rPr lang="ru-RU" baseline="0" dirty="0" err="1" smtClean="0"/>
              <a:t>акромикрия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 признаки </a:t>
            </a:r>
            <a:r>
              <a:rPr lang="ru-R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гипогонадизма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(гипоплазия наружных половых органов, крипторхизм)</a:t>
            </a:r>
            <a:endParaRPr lang="ru-RU" b="0" dirty="0" smtClean="0"/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0282B-C1BE-4D5C-8FAF-2A7E74202309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1343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90-100% детей с СПВ выявляется задержка психомоторного и речевого развития.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С 2-х лет жизни начинает отмечаться избыточный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набор веса, сопровождающийся повышением аппетита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0282B-C1BE-4D5C-8FAF-2A7E74202309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6567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Изучение параметров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веса пациентов с СПВ показало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30% детей с СПВ рождаются маловесными.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smtClean="0"/>
              <a:t>Избыточный набор веса начинает отмечаться в среднем после</a:t>
            </a:r>
            <a:r>
              <a:rPr lang="ru-RU" baseline="0" dirty="0" smtClean="0"/>
              <a:t> 2-х лет жизни и при несоблюдении превентивных </a:t>
            </a:r>
            <a:r>
              <a:rPr lang="ru-RU" baseline="0" dirty="0" err="1" smtClean="0"/>
              <a:t>мермер</a:t>
            </a:r>
            <a:r>
              <a:rPr lang="ru-RU" baseline="0" dirty="0" smtClean="0"/>
              <a:t> быстро прогрессирует с возрастом.</a:t>
            </a:r>
            <a:endParaRPr lang="ru-R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Перцентильные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кривые веса здоровых детей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девочек и мальчиков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СПВ представлены.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Показатели ИМТ в среднем, у мужчин и  женщин составляют 31,9±0,4 кг/м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35,2±0,29 кг/м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соответственно [13].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 новорожденных детей с СПВ соответствует -0,87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SDS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мальчиков, и -1,17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SDS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девочек [11,12]. У 1/3 пациентов с СПВ отмечается превышение весовых параметров от идеальных более чем на 200% [32].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0282B-C1BE-4D5C-8FAF-2A7E74202309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8940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Степень</a:t>
            </a:r>
            <a:r>
              <a:rPr lang="ru-RU" baseline="0" dirty="0" smtClean="0"/>
              <a:t> тяжести </a:t>
            </a:r>
            <a:r>
              <a:rPr lang="ru-RU" baseline="0" dirty="0" err="1" smtClean="0"/>
              <a:t>гиперфагии</a:t>
            </a:r>
            <a:r>
              <a:rPr lang="ru-RU" baseline="0" dirty="0" smtClean="0"/>
              <a:t> нарастает с возрастом, и уже к 8 годам дети с этим синдромом редко испытывают чувство насыщения, их поведение становится все менее контролируемым и сопровождается приступами гнева, раздражительности, воровством еды, а ожирение становится </a:t>
            </a:r>
            <a:r>
              <a:rPr lang="ru-RU" baseline="0" dirty="0" err="1" smtClean="0"/>
              <a:t>морбидным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Отмечаются расстройства дыхания во сне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изменение поведения обсессивно-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компульсивного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характера.</a:t>
            </a:r>
            <a:endParaRPr lang="ru-RU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У детей пубертатного возраста выявляется </a:t>
            </a:r>
            <a:r>
              <a:rPr lang="ru-RU" baseline="0" dirty="0" err="1" smtClean="0"/>
              <a:t>гипогонадизм</a:t>
            </a:r>
            <a:r>
              <a:rPr lang="ru-RU" baseline="0" dirty="0" smtClean="0"/>
              <a:t>, становится более выраженной задержка роста. И показатели конечного роста женщин с СПВ соответствуют 148 см, а мужчин - 155 см.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0282B-C1BE-4D5C-8FAF-2A7E74202309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7780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Помимо повышенного аппетита патологически прогрессирующему набору веса способствует еще и особенный для пациентов с СПВ композиционный состав тела, характеризующийся повышенным содержанием жировой массы и сниженным количеством тощей массы за счет слабо развитого мышечного компонента. Такое перераспределение жировой и мышечной массы тела отмечается и  у детей с СПВ с нормальными весовыми параметрами в раннем возрасте. В данном исследовании у детей в возрасте от 6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1,5 лет.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0282B-C1BE-4D5C-8FAF-2A7E74202309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6132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Считается, что слабое развитие мышечной массы обуславливает и низкий расход энергии у таких пациентов по сравнению с контрольной группой детей.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0282B-C1BE-4D5C-8FAF-2A7E74202309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286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Ранняя диагностика СПВ является залогом</a:t>
            </a:r>
            <a:r>
              <a:rPr lang="ru-RU" baseline="0" dirty="0" smtClean="0"/>
              <a:t> более успешной терапии СПВ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0282B-C1BE-4D5C-8FAF-2A7E74202309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6630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Ожирение у пациентов с СПВ тяжело </a:t>
            </a:r>
            <a:r>
              <a:rPr lang="ru-RU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коррегируется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так как необходимо соблюдение строгой низкокалорийной диеты и тщательный контроль за доступностью продуктов питания. В связи со слабо развитой мышечной массой пациентам с СПВ тяжело даются физические нагрузки, а их энергетический обмен снижен.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5DBB3-124B-4909-9B50-89345BBBD1A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864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/>
              <a:t>По результатам международного исследования роста (KIGS), опубликованного в 2007 году, в течение первого года терапии у 652 детей с СПВ (284 девочек, 368 мальчиков,  медиана возраста начала лечения 5,5 лет) скорость роста  увеличилась с 5,1 см/год (-1,4 </a:t>
            </a:r>
            <a:r>
              <a:rPr lang="en-US" altLang="ru-RU" dirty="0" smtClean="0"/>
              <a:t>SDS</a:t>
            </a:r>
            <a:r>
              <a:rPr lang="ru-RU" altLang="ru-RU" dirty="0" smtClean="0"/>
              <a:t>) до 10,4 см/год (+4,0 </a:t>
            </a:r>
            <a:r>
              <a:rPr lang="en-US" altLang="ru-RU" dirty="0" smtClean="0"/>
              <a:t>SDS</a:t>
            </a:r>
            <a:r>
              <a:rPr lang="ru-RU" altLang="ru-RU" dirty="0" smtClean="0"/>
              <a:t>), а параметры роста возросли с -2,2 до -1,2 </a:t>
            </a:r>
            <a:r>
              <a:rPr lang="en-US" altLang="ru-RU" dirty="0" smtClean="0"/>
              <a:t>SDS</a:t>
            </a:r>
            <a:r>
              <a:rPr lang="ru-RU" altLang="ru-RU" baseline="0" dirty="0" smtClean="0"/>
              <a:t> (с</a:t>
            </a:r>
            <a:r>
              <a:rPr lang="ru-RU" altLang="ru-RU" dirty="0" smtClean="0"/>
              <a:t>редних стандартных отклонений).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0282B-C1BE-4D5C-8FAF-2A7E74202309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3867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В этом же году исследователи из США представили результаты длительного лечения р-ГР (7,9 лет) 21 пациента с СПВ  (13 мальчиков, 8 девочек), конечный рост которых составил -0,3 </a:t>
            </a:r>
            <a:r>
              <a:rPr lang="en-US" altLang="ru-RU" dirty="0" smtClean="0"/>
              <a:t>SDS</a:t>
            </a:r>
            <a:r>
              <a:rPr lang="ru-RU" altLang="ru-RU" dirty="0" smtClean="0"/>
              <a:t>: 171+-8 см у мальчиков и 158+-4 см у девочек, тогда как у пациентов с СПВ (39 пациентов(13 мальчиков, 26 девочек)  в возрасте 6,8 лет+-1,3 года)  без лечения р-ГР показатели конечного роста соответствовали 154+-9 см у мальчиков и 144+-6 см у девочек.</a:t>
            </a: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101DAD-7EFB-4A15-935B-7FA5A7955989}" type="slidenum">
              <a:rPr lang="ru-RU" altLang="ru-RU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0667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 настоящему времени насчитывается 79 синдромов,</a:t>
            </a:r>
            <a:r>
              <a:rPr lang="ru-RU" baseline="0" dirty="0" smtClean="0"/>
              <a:t> ассоциированных с ожирением </a:t>
            </a:r>
            <a:r>
              <a:rPr lang="en-US" baseline="0" dirty="0" smtClean="0"/>
              <a:t>[ Kaur,2017]</a:t>
            </a:r>
            <a:r>
              <a:rPr lang="ru-RU" baseline="0" dirty="0" smtClean="0"/>
              <a:t>, у 55 из них ожирение является обязательным составляющим признаком, только 30 из них изучены генетически</a:t>
            </a:r>
            <a:r>
              <a:rPr lang="en-US" baseline="0" dirty="0" smtClean="0"/>
              <a:t>. </a:t>
            </a:r>
            <a:r>
              <a:rPr lang="ru-RU" b="0" dirty="0" smtClean="0"/>
              <a:t>Нужно</a:t>
            </a:r>
            <a:r>
              <a:rPr lang="ru-RU" b="0" baseline="0" dirty="0" smtClean="0"/>
              <a:t> сказать, что все наследственные формы ожирения являются очень редкими, составляя</a:t>
            </a:r>
            <a:r>
              <a:rPr lang="en-US" b="0" baseline="0" dirty="0" smtClean="0"/>
              <a:t> </a:t>
            </a:r>
            <a:endParaRPr lang="ru-RU" b="0" dirty="0" smtClean="0"/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Наследственные формы ожирения можно разделить на 2 группы: </a:t>
            </a:r>
            <a:r>
              <a:rPr lang="ru-RU" baseline="0" dirty="0" err="1" smtClean="0"/>
              <a:t>синдромальное</a:t>
            </a:r>
            <a:r>
              <a:rPr lang="ru-RU" baseline="0" dirty="0" smtClean="0"/>
              <a:t> ожирение (возникает из-за хромосомных аномалий и дефекта генов, кодирующих белки, участвующие в энергетическом обмене), моногенное ожирение (развитие которого связано с дефектом одного гена, кодирующего белки лептин-</a:t>
            </a:r>
            <a:r>
              <a:rPr lang="ru-RU" baseline="0" dirty="0" err="1" smtClean="0"/>
              <a:t>меланокортиновой</a:t>
            </a:r>
            <a:r>
              <a:rPr lang="ru-RU" baseline="0" dirty="0" smtClean="0"/>
              <a:t> системы)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Для </a:t>
            </a:r>
            <a:r>
              <a:rPr lang="ru-RU" baseline="0" dirty="0" err="1" smtClean="0"/>
              <a:t>синдромальных</a:t>
            </a:r>
            <a:r>
              <a:rPr lang="ru-RU" baseline="0" dirty="0" smtClean="0"/>
              <a:t> форм ожирения характерно наличие помимо основного компонента (ожирения) дополнительных (практически всегда – это задержка развития, с той или иной степенью  снижение интеллекта, фенотипические особенности и врожденными специфическими для каждого синдрома аномалиями определенных органов и систем. (СПВ и Барде-</a:t>
            </a:r>
            <a:r>
              <a:rPr lang="ru-RU" baseline="0" dirty="0" err="1" smtClean="0"/>
              <a:t>Бидля</a:t>
            </a:r>
            <a:r>
              <a:rPr lang="ru-RU" baseline="0" dirty="0" smtClean="0"/>
              <a:t> – самые известные).</a:t>
            </a:r>
          </a:p>
          <a:p>
            <a:endParaRPr lang="ru-RU" baseline="0" dirty="0" smtClean="0"/>
          </a:p>
          <a:p>
            <a:endParaRPr lang="en-US" baseline="0" dirty="0" smtClean="0"/>
          </a:p>
          <a:p>
            <a:r>
              <a:rPr lang="ru-RU" baseline="0" dirty="0" smtClean="0"/>
              <a:t>у 24 оставшихся ожирение, хоть и встречается чаще, чем в общей популяции, но не является обязательным компонентом. Рост распространенности ожирения в общей популяции создает трудности в выявлении </a:t>
            </a:r>
            <a:r>
              <a:rPr lang="ru-RU" baseline="0" dirty="0" err="1" smtClean="0"/>
              <a:t>синдромальных</a:t>
            </a:r>
            <a:r>
              <a:rPr lang="ru-RU" baseline="0" dirty="0" smtClean="0"/>
              <a:t> форм ожирения и синдромов с сопутствующим диагнозом ожирение. 30 синдромов изучены генетически -19 полностью, 11 – частично. Из оставшихся 49 в 27 случаях (34,2%) установлена хромосомная патология и у оставшихся 22 (27,8%) не известна ни генная ни хромосомная причина.</a:t>
            </a:r>
            <a:r>
              <a:rPr lang="en-US" baseline="0" dirty="0" smtClean="0"/>
              <a:t> 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Интересно, что у 54,4% (43 из 79 синдромов) синдромов нет названия, тогда как у 13,9% -более чем 1 имя в названии. </a:t>
            </a:r>
          </a:p>
          <a:p>
            <a:endParaRPr lang="ru-RU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Генетические формы ожирения можно разделить на 3 группы: </a:t>
            </a:r>
            <a:r>
              <a:rPr lang="ru-RU" baseline="0" dirty="0" err="1" smtClean="0"/>
              <a:t>синдромальное</a:t>
            </a:r>
            <a:r>
              <a:rPr lang="ru-RU" baseline="0" dirty="0" smtClean="0"/>
              <a:t> ожирение (возникает из-за хромосомных аномалий и дефекта генов, кодирующих белки, участвующие в энергетическом обмене), моногенное ожирение (развитие которого связано с дефектом одного гена, кодирующего белки лептин-</a:t>
            </a:r>
            <a:r>
              <a:rPr lang="ru-RU" baseline="0" dirty="0" err="1" smtClean="0"/>
              <a:t>меланокортиновой</a:t>
            </a:r>
            <a:r>
              <a:rPr lang="ru-RU" baseline="0" dirty="0" smtClean="0"/>
              <a:t> системы) и полигенное ожирение (характеризуются комплексным дефектом множества генов, каждый из которых обладает умеренным эффектом на развитие ожирения. (Например, дефект 1 </a:t>
            </a:r>
            <a:r>
              <a:rPr lang="ru-RU" baseline="0" dirty="0" err="1" smtClean="0"/>
              <a:t>интрона</a:t>
            </a:r>
            <a:r>
              <a:rPr lang="ru-RU" baseline="0" dirty="0" smtClean="0"/>
              <a:t> жировой массы и </a:t>
            </a:r>
            <a:r>
              <a:rPr lang="ru-RU" baseline="0" dirty="0" err="1" smtClean="0"/>
              <a:t>ассоциир</a:t>
            </a:r>
            <a:r>
              <a:rPr lang="ru-RU" baseline="0" dirty="0" smtClean="0"/>
              <a:t> с ожирением ген </a:t>
            </a:r>
            <a:r>
              <a:rPr lang="en-US" baseline="0" dirty="0" smtClean="0"/>
              <a:t>FTO – </a:t>
            </a:r>
            <a:r>
              <a:rPr lang="ru-RU" baseline="0" dirty="0" smtClean="0"/>
              <a:t>наиболее важные предикторы полигенного ожирения, </a:t>
            </a:r>
            <a:r>
              <a:rPr lang="ru-RU" baseline="0" dirty="0" err="1" smtClean="0"/>
              <a:t>насчит</a:t>
            </a:r>
            <a:r>
              <a:rPr lang="ru-RU" baseline="0" dirty="0" smtClean="0"/>
              <a:t> около 1% в общей популяции)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исследования геном ассоциированных ассоциаций (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GWAS)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секвенирования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нового поколения повысили скорость открытия новых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генетич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оссоциаций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Но несмотря на технологический прогресс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генетичекие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причины большинства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синдромальных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форм ожирения до конца не изучены.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80930-611A-4858-A4B5-55EDF5A6B49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021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aseline="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Изучались показатели роста, телосложения, мышечной силы у детей одного возраста с СПВ, нелеченых ГР, и тех, кто получал терапию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ГР в предыдущие 6 лет.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Пациенты и методы: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было исследовано 48 детей с СПВ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группа из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21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пациента в возрасте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6–9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лет, предварительно леченных ГР в течение 6 лет начиная с 4-32 месяцев, сравнивалась с группой из 27 детей в возрасте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5-9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лет, не получавших ранее терапию ГР. Сравнивались показатели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процента жировой массы тела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безжировой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массы тела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углеводного и липидного обмена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моторные функции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Терапия ГР у детей с СПВ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инициированная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достижения возраста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2-х лет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ведет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 улучшению телосложения, моторных функций, показателей роста, и липидного обмена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Степень весомости этих эффектов предполагает, что долгосрочная терапия ГР влияет на естественное развитие СПВ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той положительной степени, которая превышает риски и обосновывает инициацию такой терапии в младенчестве. 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B5A379-3A68-4291-B3DA-92AE15AA340A}" type="slidenum">
              <a:rPr lang="ru-RU" altLang="ru-RU">
                <a:latin typeface="Arial" charset="0"/>
              </a:rPr>
              <a:pPr/>
              <a:t>24</a:t>
            </a:fld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982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1200" b="1" dirty="0" smtClean="0"/>
              <a:t>Мультицентровое </a:t>
            </a:r>
            <a:r>
              <a:rPr lang="ru-RU" altLang="ru-RU" sz="1200" b="1" dirty="0" err="1" smtClean="0"/>
              <a:t>когортное</a:t>
            </a:r>
            <a:r>
              <a:rPr lang="ru-RU" altLang="ru-RU" sz="1200" b="1" dirty="0" smtClean="0"/>
              <a:t> исследование</a:t>
            </a:r>
            <a:r>
              <a:rPr lang="en-US" altLang="ru-RU" sz="1200" dirty="0" smtClean="0"/>
              <a:t>:</a:t>
            </a:r>
            <a:r>
              <a:rPr lang="ru-RU" altLang="ru-RU" sz="1200" dirty="0" smtClean="0"/>
              <a:t> 60 детей в возрасте 5,49 </a:t>
            </a:r>
            <a:r>
              <a:rPr lang="en-US" altLang="ru-RU" sz="1200" dirty="0" smtClean="0"/>
              <a:t>[</a:t>
            </a:r>
            <a:r>
              <a:rPr lang="ru-RU" altLang="ru-RU" sz="1200" dirty="0" smtClean="0"/>
              <a:t>3,13-7,16</a:t>
            </a:r>
            <a:r>
              <a:rPr lang="en-US" altLang="ru-RU" sz="1200" dirty="0" smtClean="0"/>
              <a:t>]</a:t>
            </a:r>
            <a:r>
              <a:rPr lang="ru-RU" altLang="ru-RU" sz="1200" dirty="0" smtClean="0"/>
              <a:t> лет получали терапию р-ГР в дозе 1 мг/м2/сут в течение 8 лет. После значимого снижения жировой массы тела и увеличения тощей массы тела в течение 1 года лечения р-ГР  в дозе 1 мг/м2/сут у 60 </a:t>
            </a:r>
            <a:r>
              <a:rPr lang="ru-RU" altLang="ru-RU" sz="1200" dirty="0" err="1" smtClean="0"/>
              <a:t>препубертатных</a:t>
            </a:r>
            <a:r>
              <a:rPr lang="ru-RU" altLang="ru-RU" sz="1200" dirty="0" smtClean="0"/>
              <a:t> детей с СПВ, положительный эффект на композиционный состав тела оставался стабильным в течение последующих 7 лет соответствующей терапии </a:t>
            </a:r>
            <a:r>
              <a:rPr lang="en-US" altLang="ru-RU" sz="1200" dirty="0" smtClean="0"/>
              <a:t>(</a:t>
            </a:r>
            <a:r>
              <a:rPr lang="ru-RU" altLang="ru-RU" sz="1200" dirty="0" smtClean="0"/>
              <a:t>р=</a:t>
            </a:r>
            <a:r>
              <a:rPr lang="en-US" altLang="ru-RU" sz="1200" dirty="0" smtClean="0"/>
              <a:t>0.06, </a:t>
            </a:r>
            <a:r>
              <a:rPr lang="ru-RU" altLang="ru-RU" sz="1200" dirty="0" smtClean="0"/>
              <a:t>р=</a:t>
            </a:r>
            <a:r>
              <a:rPr lang="en-US" altLang="ru-RU" sz="1200" dirty="0" smtClean="0"/>
              <a:t>0.14, </a:t>
            </a:r>
            <a:r>
              <a:rPr lang="ru-RU" altLang="ru-RU" sz="1200" dirty="0" smtClean="0"/>
              <a:t>соответственно</a:t>
            </a:r>
            <a:r>
              <a:rPr lang="en-US" altLang="ru-RU" sz="1200" dirty="0" smtClean="0"/>
              <a:t>).</a:t>
            </a:r>
            <a:r>
              <a:rPr lang="ru-RU" altLang="ru-RU" sz="120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0282B-C1BE-4D5C-8FAF-2A7E74202309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0085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0282B-C1BE-4D5C-8FAF-2A7E74202309}" type="slidenum">
              <a:rPr lang="ru-RU" altLang="ru-RU" smtClean="0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5575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0282B-C1BE-4D5C-8FAF-2A7E74202309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37679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жировой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коэф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«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body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33,1%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5DBB3-124B-4909-9B50-89345BBBD1A8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776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A0E88-1E77-4116-B88F-C17E33932DC0}" type="slidenum">
              <a:rPr lang="en-US" altLang="ru-RU"/>
              <a:pPr/>
              <a:t>30</a:t>
            </a:fld>
            <a:endParaRPr lang="en-US" altLang="ru-RU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459" y="4715907"/>
            <a:ext cx="4984962" cy="4467701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>
                <a:latin typeface="Times New Roman CE" panose="02020603050405020304" pitchFamily="18" charset="0"/>
              </a:rPr>
              <a:t>Синдром Барде–</a:t>
            </a:r>
            <a:r>
              <a:rPr lang="ru-RU" altLang="ru-RU" dirty="0" err="1" smtClean="0">
                <a:latin typeface="Times New Roman CE" panose="02020603050405020304" pitchFamily="18" charset="0"/>
              </a:rPr>
              <a:t>Бидля</a:t>
            </a:r>
            <a:r>
              <a:rPr lang="ru-RU" altLang="ru-RU" dirty="0" smtClean="0">
                <a:latin typeface="Times New Roman CE" panose="02020603050405020304" pitchFamily="18" charset="0"/>
              </a:rPr>
              <a:t> – аутосомно-</a:t>
            </a:r>
            <a:r>
              <a:rPr lang="ru-RU" altLang="ru-RU" dirty="0" err="1" smtClean="0">
                <a:latin typeface="Times New Roman CE" panose="02020603050405020304" pitchFamily="18" charset="0"/>
              </a:rPr>
              <a:t>рециссивное</a:t>
            </a:r>
            <a:r>
              <a:rPr lang="ru-RU" altLang="ru-RU" dirty="0" smtClean="0">
                <a:latin typeface="Times New Roman CE" panose="02020603050405020304" pitchFamily="18" charset="0"/>
              </a:rPr>
              <a:t> заболевание, характеризующееся ожирением, пигментным ретинитом, полидактилией, задержкой</a:t>
            </a:r>
            <a:r>
              <a:rPr lang="ru-RU" altLang="ru-RU" baseline="0" dirty="0" smtClean="0">
                <a:latin typeface="Times New Roman CE" panose="02020603050405020304" pitchFamily="18" charset="0"/>
              </a:rPr>
              <a:t> развития чаще всего со снижением интеллекта</a:t>
            </a:r>
            <a:r>
              <a:rPr lang="ru-RU" altLang="ru-RU" dirty="0" smtClean="0">
                <a:latin typeface="Times New Roman CE" panose="02020603050405020304" pitchFamily="18" charset="0"/>
              </a:rPr>
              <a:t>, </a:t>
            </a:r>
            <a:r>
              <a:rPr lang="ru-RU" altLang="ru-RU" dirty="0" err="1" smtClean="0">
                <a:latin typeface="Times New Roman CE" panose="02020603050405020304" pitchFamily="18" charset="0"/>
              </a:rPr>
              <a:t>гипогонадизмом</a:t>
            </a:r>
            <a:r>
              <a:rPr lang="ru-RU" altLang="ru-RU" dirty="0" smtClean="0">
                <a:latin typeface="Times New Roman CE" panose="02020603050405020304" pitchFamily="18" charset="0"/>
              </a:rPr>
              <a:t> у мужчин и почечной патологией.</a:t>
            </a:r>
            <a:r>
              <a:rPr lang="ru-RU" altLang="ru-RU" baseline="0" dirty="0" smtClean="0">
                <a:latin typeface="Times New Roman CE" panose="02020603050405020304" pitchFamily="18" charset="0"/>
              </a:rPr>
              <a:t> Впервые был описан английскими офтальмологами Лоуренсом и Муном в 1866 году у пациентов с </a:t>
            </a:r>
            <a:r>
              <a:rPr lang="ru-RU" altLang="ru-RU" baseline="0" dirty="0" err="1" smtClean="0">
                <a:latin typeface="Times New Roman CE" panose="02020603050405020304" pitchFamily="18" charset="0"/>
              </a:rPr>
              <a:t>с</a:t>
            </a:r>
            <a:r>
              <a:rPr lang="ru-RU" altLang="ru-RU" baseline="0" dirty="0" smtClean="0">
                <a:latin typeface="Times New Roman CE" panose="02020603050405020304" pitchFamily="18" charset="0"/>
              </a:rPr>
              <a:t> вышеперечисленными клиническими признаками и спастическими параплегиями, а в 1920 и 1920 годах Барде и </a:t>
            </a:r>
            <a:r>
              <a:rPr lang="ru-RU" altLang="ru-RU" baseline="0" dirty="0" err="1" smtClean="0">
                <a:latin typeface="Times New Roman CE" panose="02020603050405020304" pitchFamily="18" charset="0"/>
              </a:rPr>
              <a:t>Бидль</a:t>
            </a:r>
            <a:r>
              <a:rPr lang="ru-RU" altLang="ru-RU" baseline="0" dirty="0" smtClean="0">
                <a:latin typeface="Times New Roman CE" panose="02020603050405020304" pitchFamily="18" charset="0"/>
              </a:rPr>
              <a:t> описали пациентов с </a:t>
            </a:r>
            <a:r>
              <a:rPr lang="ru-RU" altLang="ru-RU" baseline="0" dirty="0" err="1" smtClean="0">
                <a:latin typeface="Times New Roman CE" panose="02020603050405020304" pitchFamily="18" charset="0"/>
              </a:rPr>
              <a:t>ретинопатией</a:t>
            </a:r>
            <a:r>
              <a:rPr lang="ru-RU" altLang="ru-RU" baseline="0" dirty="0" smtClean="0">
                <a:latin typeface="Times New Roman CE" panose="02020603050405020304" pitchFamily="18" charset="0"/>
              </a:rPr>
              <a:t>, ожирением, умственной отсталостью, </a:t>
            </a:r>
            <a:r>
              <a:rPr lang="ru-RU" altLang="ru-RU" baseline="0" dirty="0" err="1" smtClean="0">
                <a:latin typeface="Times New Roman CE" panose="02020603050405020304" pitchFamily="18" charset="0"/>
              </a:rPr>
              <a:t>гипогонадизмом</a:t>
            </a:r>
            <a:r>
              <a:rPr lang="ru-RU" altLang="ru-RU" baseline="0" dirty="0" smtClean="0">
                <a:latin typeface="Times New Roman CE" panose="02020603050405020304" pitchFamily="18" charset="0"/>
              </a:rPr>
              <a:t> и полидактилией. Наличие схожей симптоматики привело к объединению этих двух синдромов в один. </a:t>
            </a:r>
            <a:endParaRPr lang="ru-RU" altLang="ru-RU" dirty="0" smtClean="0">
              <a:latin typeface="Times New Roman CE" panose="02020603050405020304" pitchFamily="18" charset="0"/>
            </a:endParaRPr>
          </a:p>
          <a:p>
            <a:r>
              <a:rPr lang="fr-FR" altLang="ru-RU" dirty="0" smtClean="0">
                <a:latin typeface="Times New Roman CE" panose="02020603050405020304" pitchFamily="18" charset="0"/>
              </a:rPr>
              <a:t>Often skeletal deformities such as small stature, skull deformity and dysplastic hip are present as well. The authors described a 10-year-old boy with a classical Bardet-Biedl syndrome which included a great unilateral tibia vara epiphysarea deformity. The dome osteotomy was performed proximally on the tibia, correcting the 40 degrees varus deformity to 9 degrees. The loss of correction was 8 degrees one year after surgery</a:t>
            </a:r>
            <a:endParaRPr lang="fr-FR" altLang="ru-RU" dirty="0" smtClean="0"/>
          </a:p>
          <a:p>
            <a:endParaRPr lang="fr-FR" altLang="ru-RU" dirty="0" smtClean="0"/>
          </a:p>
          <a:p>
            <a:endParaRPr lang="fr-FR" altLang="ru-RU" dirty="0"/>
          </a:p>
        </p:txBody>
      </p:sp>
    </p:spTree>
    <p:extLst>
      <p:ext uri="{BB962C8B-B14F-4D97-AF65-F5344CB8AC3E}">
        <p14:creationId xmlns:p14="http://schemas.microsoft.com/office/powerpoint/2010/main" val="31112145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установки диагноза СББ нужно не менее 4 из 6 клинических признаков синдрома (дистрофия </a:t>
            </a:r>
            <a:r>
              <a:rPr lang="ru-RU" baseline="0" dirty="0" err="1" smtClean="0"/>
              <a:t>палочко-колбочкового</a:t>
            </a:r>
            <a:r>
              <a:rPr lang="ru-RU" baseline="0" dirty="0" smtClean="0"/>
              <a:t> аппарата, полидактилия, ожирение, задержка умственного развития и </a:t>
            </a:r>
            <a:r>
              <a:rPr lang="ru-RU" baseline="0" dirty="0" err="1" smtClean="0"/>
              <a:t>гипогонадизм</a:t>
            </a:r>
            <a:r>
              <a:rPr lang="ru-RU" baseline="0" dirty="0" smtClean="0"/>
              <a:t>).  Может быть трудно диагностировать СББ у ребенка с ожирением без полидактилии до манифестации зрительных нарушений. Дистрофия сетчатки в основном выявляется в подростковом возрасте является необратимой. Средний возраст диагностики данного синдрома – 9 лет (по данным исследования 109 пациентов). </a:t>
            </a:r>
          </a:p>
          <a:p>
            <a:r>
              <a:rPr lang="ru-RU" baseline="0" dirty="0" smtClean="0"/>
              <a:t>Характерный фенотип можно заметить в более раннем возрасте: низко-посаженные глаза, </a:t>
            </a:r>
            <a:r>
              <a:rPr lang="ru-RU" baseline="0" dirty="0" err="1" smtClean="0"/>
              <a:t>гипертелоризм</a:t>
            </a:r>
            <a:r>
              <a:rPr lang="ru-RU" baseline="0" dirty="0" smtClean="0"/>
              <a:t>, макроцефалия, готическое небо,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80930-611A-4858-A4B5-55EDF5A6B491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10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/>
              <a:t>СББ –аутосомно-</a:t>
            </a:r>
            <a:r>
              <a:rPr lang="ru-RU" altLang="ru-RU" dirty="0" err="1" smtClean="0"/>
              <a:t>рециссивное</a:t>
            </a:r>
            <a:r>
              <a:rPr lang="ru-RU" altLang="ru-RU" dirty="0" smtClean="0"/>
              <a:t> заболевание,</a:t>
            </a:r>
            <a:r>
              <a:rPr lang="ru-RU" altLang="ru-RU" baseline="0" dirty="0" smtClean="0"/>
              <a:t> представляющее собой отличный пример генетической гетерогенности, так как выявлено, что 21 ген связаны с его развитием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BBS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– наиболее частые (объясняют около 50% случаев), остальные гены не более 5% каждый. Мутации в некоторых генах являются очень редкими. У 20% пациентов с СББ не выявляется мутация ни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одном из известных генов, поэтому многие генетические аспекты этого синдрома продолжают изучаться.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 </a:t>
            </a:r>
            <a:r>
              <a:rPr lang="ru-RU" alt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генов, участвующих в образовании СББ кодируют белки, </a:t>
            </a:r>
            <a:r>
              <a:rPr lang="ru-RU" alt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участв</a:t>
            </a:r>
            <a:r>
              <a:rPr lang="ru-RU" alt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образовании и работе протеинового комплекса, необходимого для </a:t>
            </a:r>
            <a:r>
              <a:rPr lang="ru-RU" alt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цилиогенеза</a:t>
            </a:r>
            <a:r>
              <a:rPr lang="ru-RU" alt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функции </a:t>
            </a:r>
            <a:r>
              <a:rPr lang="ru-RU" alt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цилий</a:t>
            </a:r>
            <a:r>
              <a:rPr lang="ru-RU" alt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(реснички жгутики)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контролирующего цилиарную функцию </a:t>
            </a:r>
            <a:endParaRPr lang="fr-FR" alt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выявлено, что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все известные белки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кодирующиеся генами СББ, являются компонентами центросомы и или базальных телец и оказывают влияние на цилиарный транспорт</a:t>
            </a:r>
            <a:endParaRPr lang="ru-RU" altLang="ru-RU" dirty="0" smtClean="0">
              <a:latin typeface="Times New Roman CE" panose="02020603050405020304" pitchFamily="18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Было выявлено, что мутации генов, ответственных за развитие СББ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Ansley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2003)., приводят к развитию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цилиопатий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(группа заболеваний, связанных с нарушением структуры или функции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цилий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(ресничек).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5DBB3-124B-4909-9B50-89345BBBD1A8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4426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Считается,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что нарушение цилиарного аппарата лежит в основе дистрофии сетчатки.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Прогноз по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зрительной функции у детей с СББ плохой. Ночная слепота обычно становится заметной к 7-8 годам, средний возраст потери зрения составляет 15,5 лет.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последним исследованиям на мышиных моделях была выявлена связь между функцией цилиарного аппарата и сигнальной системой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лептина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оказывается белки , кодирующиеся генами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СББ взаимодействуют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лептиновыми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рецепторами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2009) Т.о. нарушение сигнального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лептин-рецепторного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пути может приводить к развитию ожирения, наблюдаемого при СББ.</a:t>
            </a: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аружные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сегменты фоторецепторов, отвечающие за восприятие света, также имеют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цилии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(реснички). Поэтому некоторые формы дистрофий сетчатки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синдроме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Барде-Бидля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при которых наблюдается гибель фоторецепторов, обусловлены нарушением цилиарного аппарата клеток).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80930-611A-4858-A4B5-55EDF5A6B491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6541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Основной причиной смерти пациентов с этим</a:t>
            </a:r>
            <a:r>
              <a:rPr lang="ru-RU" baseline="0" dirty="0" smtClean="0"/>
              <a:t> синдромом является почечная недостаточность, сердечная недостаточность и осложнения </a:t>
            </a:r>
            <a:r>
              <a:rPr lang="ru-RU" baseline="0" dirty="0" err="1" smtClean="0"/>
              <a:t>морбидного</a:t>
            </a:r>
            <a:r>
              <a:rPr lang="ru-RU" baseline="0" dirty="0" smtClean="0"/>
              <a:t> ожирения. Поэтому лечение включает в себя терапию ожирения, </a:t>
            </a:r>
            <a:r>
              <a:rPr lang="ru-RU" baseline="0" dirty="0" err="1" smtClean="0"/>
              <a:t>инсулинорезистентности</a:t>
            </a:r>
            <a:r>
              <a:rPr lang="ru-RU" baseline="0" dirty="0" smtClean="0"/>
              <a:t> и СД, регулярный мониторинг почечной функции и АД и своевременное лечение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5DBB3-124B-4909-9B50-89345BBBD1A8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368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/>
              <a:t>Синдром </a:t>
            </a:r>
            <a:r>
              <a:rPr lang="ru-RU" b="0" dirty="0" err="1" smtClean="0"/>
              <a:t>Прадера</a:t>
            </a:r>
            <a:r>
              <a:rPr lang="ru-RU" b="0" dirty="0" smtClean="0"/>
              <a:t>-Вилли является самой частой генетической причиной тяжелого ожирения, сопровождающегося выраженной </a:t>
            </a:r>
            <a:r>
              <a:rPr lang="ru-RU" b="0" dirty="0" err="1" smtClean="0"/>
              <a:t>гиперфагией</a:t>
            </a:r>
            <a:r>
              <a:rPr lang="ru-RU" b="0" dirty="0" smtClean="0"/>
              <a:t>. Основными симптомами этого заболевания являются задержка роста, интеллектуального развития разной степени тяжести, </a:t>
            </a:r>
            <a:r>
              <a:rPr lang="ru-RU" b="0" dirty="0" err="1" smtClean="0"/>
              <a:t>гипогонадизм</a:t>
            </a:r>
            <a:r>
              <a:rPr lang="ru-RU" b="0" dirty="0" smtClean="0"/>
              <a:t>. Для этого заболевания свойственны фенотипические особенности. Синдром </a:t>
            </a:r>
            <a:r>
              <a:rPr lang="ru-RU" b="0" dirty="0" err="1" smtClean="0"/>
              <a:t>Прадера</a:t>
            </a:r>
            <a:r>
              <a:rPr lang="ru-RU" b="0" dirty="0" smtClean="0"/>
              <a:t>-Вилли встречается у 1 из 10-30 тысяч новорожденных. Таким образом, в России должно быть около 2,5 тысяч детей и 12 тысяч взрослых, страдающих этим синдромом.</a:t>
            </a:r>
          </a:p>
          <a:p>
            <a:pPr defTabSz="457200">
              <a:spcBef>
                <a:spcPct val="0"/>
              </a:spcBef>
            </a:pPr>
            <a:endParaRPr lang="ru-RU" b="0" dirty="0" smtClean="0"/>
          </a:p>
        </p:txBody>
      </p:sp>
      <p:sp>
        <p:nvSpPr>
          <p:cNvPr id="86020" name="Номер слайда 3"/>
          <p:cNvSpPr txBox="1">
            <a:spLocks noGrp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495A3956-28CA-44C3-B10A-E209FA808B56}" type="slidenum">
              <a:rPr lang="ru-RU" sz="1200">
                <a:latin typeface="Calibri" pitchFamily="34" charset="0"/>
              </a:rPr>
              <a:pPr algn="r" defTabSz="457200"/>
              <a:t>3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624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ru-RU" i="0" u="none" baseline="0" dirty="0" smtClean="0"/>
              <a:t>Ожирение при </a:t>
            </a:r>
            <a:r>
              <a:rPr lang="ru-RU" i="0" u="none" baseline="0" dirty="0" err="1" smtClean="0"/>
              <a:t>псевдогипопаратиреозе</a:t>
            </a:r>
            <a:r>
              <a:rPr lang="ru-RU" i="0" u="none" baseline="0" dirty="0" smtClean="0"/>
              <a:t>, а именно при </a:t>
            </a:r>
            <a:r>
              <a:rPr lang="ru-RU" i="0" u="none" baseline="0" dirty="0" err="1" smtClean="0"/>
              <a:t>псевдогипопаратиреозе</a:t>
            </a:r>
            <a:r>
              <a:rPr lang="ru-RU" i="0" u="none" baseline="0" dirty="0" smtClean="0"/>
              <a:t> 1а и </a:t>
            </a:r>
            <a:r>
              <a:rPr lang="ru-RU" i="0" u="none" baseline="0" dirty="0" err="1" smtClean="0"/>
              <a:t>псевдопсевдогипопаратиреозе</a:t>
            </a:r>
            <a:r>
              <a:rPr lang="ru-RU" i="0" u="none" baseline="0" dirty="0" smtClean="0"/>
              <a:t> отличает ранняя манифестация и сопутствующие особенности фенотипа: </a:t>
            </a:r>
            <a:r>
              <a:rPr lang="ru-RU" dirty="0" smtClean="0"/>
              <a:t>низкий</a:t>
            </a:r>
            <a:r>
              <a:rPr lang="ru-RU" baseline="0" dirty="0" smtClean="0"/>
              <a:t> рост, </a:t>
            </a:r>
            <a:r>
              <a:rPr lang="ru-RU" baseline="0" dirty="0" err="1" smtClean="0"/>
              <a:t>гиперстеническое</a:t>
            </a:r>
            <a:r>
              <a:rPr lang="ru-RU" baseline="0" dirty="0" smtClean="0"/>
              <a:t> телосложение, </a:t>
            </a:r>
            <a:r>
              <a:rPr lang="ru-RU" dirty="0" smtClean="0"/>
              <a:t>лунообразное лицо с уплощенной </a:t>
            </a:r>
            <a:r>
              <a:rPr lang="ru-RU" i="0" dirty="0" smtClean="0"/>
              <a:t>переносицей, короткая</a:t>
            </a:r>
            <a:r>
              <a:rPr lang="ru-RU" i="0" baseline="0" dirty="0" smtClean="0"/>
              <a:t> шея,</a:t>
            </a:r>
            <a:r>
              <a:rPr lang="ru-RU" i="0" dirty="0" smtClean="0"/>
              <a:t> поражение зубов, </a:t>
            </a:r>
            <a:r>
              <a:rPr lang="ru-RU" i="0" dirty="0" err="1" smtClean="0"/>
              <a:t>брахидактилия</a:t>
            </a:r>
            <a:r>
              <a:rPr lang="ru-RU" i="0" dirty="0" smtClean="0"/>
              <a:t>, ожирение, низкорослость </a:t>
            </a:r>
            <a:r>
              <a:rPr lang="ru-RU" i="0" baseline="0" dirty="0" smtClean="0"/>
              <a:t>эктопическая </a:t>
            </a:r>
            <a:r>
              <a:rPr lang="ru-RU" dirty="0" err="1" smtClean="0"/>
              <a:t>кальцификация</a:t>
            </a:r>
            <a:r>
              <a:rPr lang="ru-RU" dirty="0" smtClean="0"/>
              <a:t> – все эти признаки объединены в понятие </a:t>
            </a:r>
            <a:r>
              <a:rPr lang="ru-RU" dirty="0" err="1" smtClean="0"/>
              <a:t>наследственнная</a:t>
            </a:r>
            <a:r>
              <a:rPr lang="ru-RU" dirty="0" smtClean="0"/>
              <a:t> остеодистрофия Олбрайта.</a:t>
            </a:r>
          </a:p>
          <a:p>
            <a:pPr algn="just">
              <a:spcBef>
                <a:spcPct val="0"/>
              </a:spcBef>
            </a:pPr>
            <a:r>
              <a:rPr lang="ru-RU" u="sng" dirty="0" err="1" smtClean="0"/>
              <a:t>Брахидактилия</a:t>
            </a:r>
            <a:r>
              <a:rPr lang="ru-RU" baseline="0" dirty="0" smtClean="0"/>
              <a:t>, возникающая чаще всего за счет укорочения </a:t>
            </a:r>
            <a:r>
              <a:rPr lang="en-US" baseline="0" dirty="0" smtClean="0"/>
              <a:t>III</a:t>
            </a:r>
            <a:r>
              <a:rPr lang="ru-RU" baseline="0" dirty="0" smtClean="0"/>
              <a:t>,</a:t>
            </a:r>
            <a:r>
              <a:rPr lang="en-US" baseline="0" dirty="0" smtClean="0"/>
              <a:t> IV V</a:t>
            </a:r>
            <a:r>
              <a:rPr lang="ru-RU" baseline="0" dirty="0" smtClean="0"/>
              <a:t> пястных костях, </a:t>
            </a:r>
            <a:r>
              <a:rPr lang="en-US" baseline="0" dirty="0" smtClean="0"/>
              <a:t>I</a:t>
            </a:r>
            <a:r>
              <a:rPr lang="ru-RU" baseline="0" dirty="0" smtClean="0"/>
              <a:t> дистальной фаланги и подкожные </a:t>
            </a:r>
            <a:r>
              <a:rPr lang="ru-RU" baseline="0" dirty="0" err="1" smtClean="0"/>
              <a:t>оссификаты</a:t>
            </a:r>
            <a:r>
              <a:rPr lang="ru-RU" baseline="0" dirty="0" smtClean="0"/>
              <a:t> являются наиболее часто встречающимися составляющими фенотипа  НОО. </a:t>
            </a:r>
          </a:p>
          <a:p>
            <a:pPr algn="just">
              <a:spcBef>
                <a:spcPct val="0"/>
              </a:spcBef>
            </a:pPr>
            <a:r>
              <a:rPr lang="ru-RU" baseline="0" dirty="0" smtClean="0"/>
              <a:t>При этом стоит отметить, что </a:t>
            </a:r>
            <a:r>
              <a:rPr lang="ru-RU" baseline="0" dirty="0" err="1" smtClean="0"/>
              <a:t>оссификация</a:t>
            </a:r>
            <a:r>
              <a:rPr lang="ru-RU" baseline="0" dirty="0" smtClean="0"/>
              <a:t> тканей  встречается чаще при НОО, ассоциированный с ПГП, чем при ППГП. </a:t>
            </a:r>
          </a:p>
          <a:p>
            <a:pPr algn="just">
              <a:spcBef>
                <a:spcPct val="0"/>
              </a:spcBef>
            </a:pPr>
            <a:r>
              <a:rPr lang="ru-RU" u="sng" baseline="0" dirty="0" smtClean="0"/>
              <a:t>Подкожные </a:t>
            </a:r>
            <a:r>
              <a:rPr lang="ru-RU" u="sng" baseline="0" dirty="0" err="1" smtClean="0"/>
              <a:t>кальцификаты</a:t>
            </a:r>
            <a:r>
              <a:rPr lang="ru-RU" u="sng" baseline="0" dirty="0" smtClean="0"/>
              <a:t> </a:t>
            </a:r>
            <a:r>
              <a:rPr lang="ru-RU" baseline="0" dirty="0" smtClean="0"/>
              <a:t>– безболезненные чаще мелкие, склонные к скоплению образования, которые проще </a:t>
            </a:r>
            <a:r>
              <a:rPr lang="ru-RU" baseline="0" dirty="0" err="1" smtClean="0"/>
              <a:t>пропальпировать</a:t>
            </a:r>
            <a:r>
              <a:rPr lang="ru-RU" baseline="0" dirty="0" smtClean="0"/>
              <a:t>, чем увидеть. Наиболее часто встречаются на коже головы, конечностей, грудной клетки. Помимо подкожного расположения, эктопическая </a:t>
            </a:r>
            <a:r>
              <a:rPr lang="ru-RU" baseline="0" dirty="0" err="1" smtClean="0"/>
              <a:t>кальцификация</a:t>
            </a:r>
            <a:r>
              <a:rPr lang="ru-RU" baseline="0" dirty="0" smtClean="0"/>
              <a:t> может возникать и в других тканях - склера и сосудистая оболочка глаза, хрусталик, </a:t>
            </a:r>
            <a:r>
              <a:rPr lang="ru-RU" baseline="0" dirty="0" err="1" smtClean="0"/>
              <a:t>межпредсердная</a:t>
            </a:r>
            <a:r>
              <a:rPr lang="ru-RU" baseline="0" dirty="0" smtClean="0"/>
              <a:t> перегородка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err="1" smtClean="0"/>
              <a:t>Интракраниальные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кальцификаты</a:t>
            </a:r>
            <a:r>
              <a:rPr lang="ru-RU" baseline="0" dirty="0" smtClean="0"/>
              <a:t>: в первую очередь поражаются базальные ганглии, но могут образовываться  в коре головного мозга, мозжечке, серпе мозга. </a:t>
            </a:r>
          </a:p>
          <a:p>
            <a:pPr algn="just">
              <a:spcBef>
                <a:spcPct val="0"/>
              </a:spcBef>
            </a:pPr>
            <a:r>
              <a:rPr lang="ru-RU" u="sng" baseline="0" dirty="0" smtClean="0"/>
              <a:t>Появление поверхностных </a:t>
            </a:r>
            <a:r>
              <a:rPr lang="ru-RU" u="sng" baseline="0" dirty="0" err="1" smtClean="0"/>
              <a:t>кальцификатов</a:t>
            </a:r>
            <a:r>
              <a:rPr lang="ru-RU" u="sng" baseline="0" dirty="0" smtClean="0"/>
              <a:t> </a:t>
            </a:r>
            <a:r>
              <a:rPr lang="ru-RU" baseline="0" dirty="0" smtClean="0"/>
              <a:t>не зависит от уровня кальция и фосфора (т.к. встречаются и при ППГП, при котором лабораторно фосфорно-кальциевый обмен может быть не нарушен не нарушен), в то время как  возникновение </a:t>
            </a:r>
            <a:r>
              <a:rPr lang="ru-RU" baseline="0" dirty="0" err="1" smtClean="0"/>
              <a:t>интракраниальных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кальцификатов</a:t>
            </a:r>
            <a:r>
              <a:rPr lang="ru-RU" baseline="0" dirty="0" smtClean="0"/>
              <a:t> видимо обусловлено именно нарушением фосфорно-кальциевого соотношения и наблюдается при ПГП </a:t>
            </a:r>
            <a:r>
              <a:rPr lang="en-US" baseline="0" dirty="0" smtClean="0"/>
              <a:t>I</a:t>
            </a:r>
            <a:r>
              <a:rPr lang="ru-RU" baseline="0" dirty="0" smtClean="0"/>
              <a:t>а так и при ПГП </a:t>
            </a:r>
            <a:r>
              <a:rPr lang="en-US" baseline="0" dirty="0" smtClean="0"/>
              <a:t>I</a:t>
            </a:r>
            <a:r>
              <a:rPr lang="ru-RU" baseline="0" dirty="0" smtClean="0"/>
              <a:t> </a:t>
            </a:r>
            <a:r>
              <a:rPr lang="en-US" baseline="0" dirty="0" smtClean="0"/>
              <a:t>b</a:t>
            </a:r>
            <a:r>
              <a:rPr lang="ru-RU" baseline="0" dirty="0" smtClean="0"/>
              <a:t>. (7) </a:t>
            </a:r>
          </a:p>
          <a:p>
            <a:pPr algn="just">
              <a:spcBef>
                <a:spcPct val="0"/>
              </a:spcBef>
            </a:pPr>
            <a:r>
              <a:rPr lang="ru-RU" baseline="0" dirty="0" smtClean="0"/>
              <a:t>Поражения зубов (короткие коронки, гипоплазия эмали, позднее прорезывание, </a:t>
            </a:r>
            <a:r>
              <a:rPr lang="ru-RU" baseline="0" dirty="0" err="1" smtClean="0"/>
              <a:t>кальцификаты</a:t>
            </a:r>
            <a:r>
              <a:rPr lang="ru-RU" baseline="0" dirty="0" smtClean="0"/>
              <a:t> пульпы), глаз () – также скорее являются отражением </a:t>
            </a:r>
            <a:r>
              <a:rPr lang="ru-RU" baseline="0" dirty="0" err="1" smtClean="0"/>
              <a:t>гипокальциемии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гиперфосфатемии</a:t>
            </a:r>
            <a:r>
              <a:rPr lang="ru-RU" baseline="0" dirty="0" smtClean="0"/>
              <a:t>, являясь составными частями собственно ПГП, чем НОО. </a:t>
            </a:r>
          </a:p>
          <a:p>
            <a:pPr algn="just">
              <a:spcBef>
                <a:spcPct val="0"/>
              </a:spcBef>
            </a:pPr>
            <a:r>
              <a:rPr lang="ru-RU" baseline="0" dirty="0" smtClean="0"/>
              <a:t>Еще одним распространенным признаком НОО является </a:t>
            </a:r>
            <a:r>
              <a:rPr lang="ru-RU" u="sng" baseline="0" dirty="0" smtClean="0"/>
              <a:t>умственная отсталость</a:t>
            </a:r>
            <a:r>
              <a:rPr lang="ru-RU" baseline="0" dirty="0" smtClean="0"/>
              <a:t>, тяжесть которой варьирует от тяжелой олигофрении до сохранной способности к обучению (связана со снижением </a:t>
            </a:r>
            <a:r>
              <a:rPr lang="ru-RU" baseline="0" dirty="0" err="1" smtClean="0"/>
              <a:t>цАМФ</a:t>
            </a:r>
            <a:r>
              <a:rPr lang="ru-RU" baseline="0" dirty="0" smtClean="0"/>
              <a:t> и </a:t>
            </a:r>
            <a:r>
              <a:rPr lang="en-US" i="1" baseline="0" dirty="0" smtClean="0"/>
              <a:t>Ns</a:t>
            </a:r>
            <a:r>
              <a:rPr lang="ru-RU" i="1" baseline="0" dirty="0" smtClean="0"/>
              <a:t> белка</a:t>
            </a:r>
            <a:r>
              <a:rPr lang="ru-RU" baseline="0" dirty="0" smtClean="0"/>
              <a:t>).</a:t>
            </a:r>
          </a:p>
          <a:p>
            <a:pPr algn="just">
              <a:spcBef>
                <a:spcPct val="0"/>
              </a:spcBef>
            </a:pPr>
            <a:r>
              <a:rPr lang="ru-RU" i="1" baseline="0" dirty="0" smtClean="0"/>
              <a:t>Ожирение и </a:t>
            </a:r>
            <a:r>
              <a:rPr lang="ru-RU" i="1" baseline="0" dirty="0" err="1" smtClean="0"/>
              <a:t>низкорслость</a:t>
            </a:r>
            <a:r>
              <a:rPr lang="ru-RU" i="1" baseline="0" dirty="0" smtClean="0"/>
              <a:t> при НОО …</a:t>
            </a:r>
            <a:endParaRPr lang="ru-RU" baseline="0" dirty="0" smtClean="0"/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C78415-EC27-4445-BAA1-2C2E9F9C4D37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98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/>
              <a:t>Псевдогипопаратиреоз</a:t>
            </a:r>
            <a:r>
              <a:rPr lang="ru-RU" dirty="0" smtClean="0"/>
              <a:t> – это редкое</a:t>
            </a:r>
            <a:r>
              <a:rPr lang="ru-RU" baseline="0" dirty="0" smtClean="0"/>
              <a:t> клинически и генетически гетерогенное </a:t>
            </a:r>
            <a:r>
              <a:rPr lang="ru-RU" dirty="0" smtClean="0"/>
              <a:t> заболевание, характеризующееся клинико-лабораторными признаками </a:t>
            </a:r>
            <a:r>
              <a:rPr lang="ru-RU" dirty="0" err="1" smtClean="0"/>
              <a:t>гипопаратиреоза</a:t>
            </a:r>
            <a:r>
              <a:rPr lang="ru-RU" dirty="0" smtClean="0"/>
              <a:t> на фоне повышенного уровня </a:t>
            </a:r>
            <a:r>
              <a:rPr lang="ru-RU" dirty="0" err="1" smtClean="0"/>
              <a:t>паратгоромона</a:t>
            </a:r>
            <a:r>
              <a:rPr lang="ru-RU" dirty="0" smtClean="0"/>
              <a:t>, связанная с резистентностью периферических тканей к действию ПТГ.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5DBB3-124B-4909-9B50-89345BBBD1A8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8057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Синдром Коэна – редкое аутосомно-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рециссивное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заболевание, встречается во многих этнических группах (наибольшая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распространенность у евреев-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ашкинази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жителей Финляндии)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Описано около 150 случаев в мире. Примерная частота встречаемости составляет 1 на 100 000 населения.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отмечается короткий фильтр (укорочение расстояния между верхней губой и носом)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выступающие центральные резцы, что приводит </a:t>
            </a:r>
            <a:r>
              <a:rPr lang="ru-RU" sz="12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к формированию «аденоидного лица»</a:t>
            </a:r>
          </a:p>
          <a:p>
            <a:r>
              <a:rPr lang="ru-RU" sz="1200" kern="1200" baseline="0" dirty="0" err="1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Ретинохориоидальная</a:t>
            </a:r>
            <a:r>
              <a:rPr lang="ru-RU" sz="12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дистрофия сетчатки и миопия у детей старше 5 лет</a:t>
            </a:r>
          </a:p>
          <a:p>
            <a:endParaRPr lang="ru-RU" sz="1200" kern="1200" baseline="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sz="1200" kern="1200" baseline="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80930-611A-4858-A4B5-55EDF5A6B491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0736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VPS13B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COH1),</a:t>
            </a:r>
            <a:r>
              <a:rPr lang="ru-RU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расположенный на 8-й хромосоме (локусы 22-23)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является единственным геном, мутация или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делеция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которого связана с развитием с Коэна (выявляется у 88 % пациентов с типичными клиническими чертами с. Коэна).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анализе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генотипо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-фенотипической корреляции у 76 пациентов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с.Коэна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было выявлено 8 основных критериев этого синдрома. Наличие по крайней мере 6 из них является показанием для молекулярно-генетического подтверждения диагноза с. Коэна.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80930-611A-4858-A4B5-55EDF5A6B491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1341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5DBB3-124B-4909-9B50-89345BBBD1A8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0560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28A9AC-8D2B-4384-B568-94CDBA5669C6}" type="slidenum">
              <a:rPr lang="ru-RU" altLang="ru-RU">
                <a:latin typeface="Calibri" panose="020F0502020204030204" pitchFamily="34" charset="0"/>
              </a:rPr>
              <a:pPr eaLnBrk="1" hangingPunct="1"/>
              <a:t>41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Моногенное</a:t>
            </a:r>
            <a:r>
              <a:rPr lang="ru-RU" altLang="ru-RU" baseline="0" dirty="0" smtClean="0"/>
              <a:t> ожирение  - редкое заболевание с ранним развитием тяжелого ожирения, связанного с эндокринными расстройствами. Вклад генетики высок и только немного зависит от факторов внешней среды. В основном моногенное ожирение связано с мутацией генов лептин-</a:t>
            </a:r>
            <a:r>
              <a:rPr lang="ru-RU" altLang="ru-RU" baseline="0" dirty="0" err="1" smtClean="0"/>
              <a:t>меланокортиновой</a:t>
            </a:r>
            <a:r>
              <a:rPr lang="ru-RU" altLang="ru-RU" baseline="0" dirty="0" smtClean="0"/>
              <a:t> оси, </a:t>
            </a:r>
            <a:r>
              <a:rPr lang="ru-RU" altLang="ru-RU" baseline="0" dirty="0" err="1" smtClean="0"/>
              <a:t>участв</a:t>
            </a:r>
            <a:r>
              <a:rPr lang="ru-RU" altLang="ru-RU" baseline="0" dirty="0" smtClean="0"/>
              <a:t> в регуляции пищевого поведения  (гены лептина, </a:t>
            </a:r>
            <a:r>
              <a:rPr lang="ru-RU" altLang="ru-RU" baseline="0" dirty="0" err="1" smtClean="0"/>
              <a:t>лептинового</a:t>
            </a:r>
            <a:r>
              <a:rPr lang="ru-RU" altLang="ru-RU" baseline="0" dirty="0" smtClean="0"/>
              <a:t> рецептора, </a:t>
            </a:r>
            <a:r>
              <a:rPr lang="ru-RU" altLang="ru-RU" baseline="0" dirty="0" err="1" smtClean="0"/>
              <a:t>проопиомеланокортина</a:t>
            </a:r>
            <a:r>
              <a:rPr lang="ru-RU" altLang="ru-RU" baseline="0" dirty="0" smtClean="0"/>
              <a:t>, проконвертазы1 или мутации </a:t>
            </a:r>
            <a:r>
              <a:rPr lang="ru-RU" altLang="ru-RU" baseline="0" dirty="0" err="1" smtClean="0"/>
              <a:t>специф</a:t>
            </a:r>
            <a:r>
              <a:rPr lang="ru-RU" altLang="ru-RU" baseline="0" dirty="0" smtClean="0"/>
              <a:t> генов связанных с этим путем. Новые мутации </a:t>
            </a:r>
            <a:r>
              <a:rPr lang="ru-RU" altLang="ru-RU" baseline="0" dirty="0" err="1" smtClean="0"/>
              <a:t>обнаруживатся</a:t>
            </a:r>
            <a:r>
              <a:rPr lang="ru-RU" altLang="ru-RU" baseline="0" dirty="0" smtClean="0"/>
              <a:t> с каждым годом особенно за последние несколько лет.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6144798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F8172-1343-41F4-81FB-3E4827639AB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0771543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F8172-1343-41F4-81FB-3E4827639AB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5322027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24A739-6558-4826-8C29-814FAD1B8BAF}" type="slidenum">
              <a:rPr lang="ru-RU" altLang="ru-RU">
                <a:latin typeface="Calibri" panose="020F0502020204030204" pitchFamily="34" charset="0"/>
              </a:rPr>
              <a:pPr eaLnBrk="1" hangingPunct="1"/>
              <a:t>47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dirty="0" smtClean="0"/>
              <a:t>Редкое наследственное аутосомно-рецессивное заболевание, характеризующееся </a:t>
            </a:r>
            <a:r>
              <a:rPr lang="ru-RU" sz="1200" b="1" u="sng" dirty="0" smtClean="0"/>
              <a:t>врожденной вторичной надпочечниковой недостаточностью и  ранним прогрессирующим ожирением</a:t>
            </a:r>
            <a:r>
              <a:rPr lang="ru-RU" sz="1200" dirty="0" smtClean="0"/>
              <a:t>.</a:t>
            </a:r>
          </a:p>
          <a:p>
            <a:r>
              <a:rPr lang="ru-RU" sz="1200" b="1" dirty="0" smtClean="0"/>
              <a:t>Частота встречаемости </a:t>
            </a:r>
            <a:r>
              <a:rPr lang="ru-RU" sz="1200" dirty="0" smtClean="0"/>
              <a:t>дефицита ПОМК не определена. В мировой литературе имеется </a:t>
            </a:r>
            <a:r>
              <a:rPr lang="ru-RU" sz="1200" b="1" dirty="0" smtClean="0">
                <a:solidFill>
                  <a:srgbClr val="FF0000"/>
                </a:solidFill>
              </a:rPr>
              <a:t>не более 50 описаний </a:t>
            </a:r>
            <a:r>
              <a:rPr lang="ru-RU" sz="1200" dirty="0" smtClean="0"/>
              <a:t>клинических случаев.</a:t>
            </a:r>
            <a:endParaRPr lang="en-US" sz="1200" dirty="0" smtClean="0"/>
          </a:p>
          <a:p>
            <a:r>
              <a:rPr lang="ru-RU" dirty="0" smtClean="0"/>
              <a:t>Вызывается гомозиготными и компаундными гетерозиготными мутациями в гене </a:t>
            </a:r>
            <a:r>
              <a:rPr lang="en-US" i="1" dirty="0" smtClean="0"/>
              <a:t>POMC</a:t>
            </a:r>
            <a:r>
              <a:rPr lang="en-US" i="0" dirty="0" smtClean="0"/>
              <a:t>.</a:t>
            </a:r>
            <a:r>
              <a:rPr lang="en-US" i="0" baseline="0" dirty="0" smtClean="0"/>
              <a:t> </a:t>
            </a:r>
            <a:r>
              <a:rPr lang="en-US" i="1" dirty="0" smtClean="0"/>
              <a:t>POMC</a:t>
            </a:r>
            <a:r>
              <a:rPr lang="en-US" dirty="0" smtClean="0"/>
              <a:t> </a:t>
            </a:r>
            <a:r>
              <a:rPr lang="ru-RU" dirty="0" err="1" smtClean="0"/>
              <a:t>лоцируется</a:t>
            </a:r>
            <a:r>
              <a:rPr lang="ru-RU" dirty="0" smtClean="0"/>
              <a:t>  на 2р23.3 и состоит из 3 </a:t>
            </a:r>
            <a:r>
              <a:rPr lang="ru-RU" dirty="0" err="1" smtClean="0"/>
              <a:t>экзонов</a:t>
            </a:r>
            <a:r>
              <a:rPr lang="ru-RU" dirty="0" smtClean="0"/>
              <a:t>.</a:t>
            </a:r>
            <a:r>
              <a:rPr lang="en-US" baseline="0" dirty="0" smtClean="0"/>
              <a:t> </a:t>
            </a:r>
            <a:r>
              <a:rPr lang="ru-RU" dirty="0" smtClean="0"/>
              <a:t>Описано более 10 мутаций, приводящих к полной потери функции.</a:t>
            </a:r>
            <a:r>
              <a:rPr lang="ru-RU" baseline="0" dirty="0" smtClean="0"/>
              <a:t> </a:t>
            </a:r>
            <a:r>
              <a:rPr lang="ru-RU" dirty="0" smtClean="0"/>
              <a:t>Корреляций генотип-фенотип не установлено</a:t>
            </a:r>
          </a:p>
          <a:p>
            <a:endParaRPr lang="ru-RU" sz="1200" dirty="0" smtClean="0"/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0379026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Сетмеланотид</a:t>
            </a:r>
            <a:r>
              <a:rPr lang="ru-RU" dirty="0" smtClean="0"/>
              <a:t> Снижение веса на 50 кг за 10 </a:t>
            </a:r>
            <a:r>
              <a:rPr lang="ru-RU" dirty="0" err="1" smtClean="0"/>
              <a:t>мес</a:t>
            </a:r>
            <a:r>
              <a:rPr lang="ru-RU" dirty="0" smtClean="0"/>
              <a:t> у 1 пациентки с гетерозиготной мутацией РОМС, 2 пациентка похудела на 20,5</a:t>
            </a:r>
            <a:r>
              <a:rPr lang="ru-RU" baseline="0" dirty="0" smtClean="0"/>
              <a:t> кг за 12 недель п/к ежедневной терапии аналогом МС4</a:t>
            </a:r>
            <a:r>
              <a:rPr lang="en-US" baseline="0" dirty="0" smtClean="0"/>
              <a:t>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5DBB3-124B-4909-9B50-89345BBBD1A8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96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Синдром </a:t>
            </a:r>
            <a:r>
              <a:rPr lang="ru-RU" dirty="0" err="1" smtClean="0"/>
              <a:t>Прадера</a:t>
            </a:r>
            <a:r>
              <a:rPr lang="ru-RU" dirty="0" smtClean="0"/>
              <a:t>-Вилли возникает при поражении</a:t>
            </a:r>
            <a:r>
              <a:rPr lang="ru-RU" baseline="0" dirty="0" smtClean="0"/>
              <a:t> 15-й хромосомы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0282B-C1BE-4D5C-8FAF-2A7E74202309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94846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F8172-1343-41F4-81FB-3E4827639AB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6358151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5DBB3-124B-4909-9B50-89345BBBD1A8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9704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5DBB3-124B-4909-9B50-89345BBBD1A8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726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 именно ее длинного плеча, локусы с 11 по 13-й.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настоящего времени не было выявлено одного единственного гена, ассоциированного с развитием СПВ. Но известна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область поражения (показываю на СПВ) и наиболее изученные гены-кандидаты. Эти гены являются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импринтированными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т.е. их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экспрессия зависит от пола родителей.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0282B-C1BE-4D5C-8FAF-2A7E74202309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9871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defTabSz="457200">
              <a:lnSpc>
                <a:spcPct val="80000"/>
              </a:lnSpc>
              <a:spcBef>
                <a:spcPct val="0"/>
              </a:spcBef>
            </a:pP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норме эти гены</a:t>
            </a:r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экспрессируются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только с отцовского </a:t>
            </a:r>
            <a:r>
              <a:rPr lang="ru-RU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аллеля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гены аналогичной области 15 хромосомы, полученной от матери, в норме не активны и не </a:t>
            </a:r>
            <a:r>
              <a:rPr lang="ru-RU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экспрессируются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900" b="1" dirty="0" smtClean="0"/>
          </a:p>
          <a:p>
            <a:pPr defTabSz="457200">
              <a:lnSpc>
                <a:spcPct val="80000"/>
              </a:lnSpc>
              <a:spcBef>
                <a:spcPct val="0"/>
              </a:spcBef>
            </a:pPr>
            <a:r>
              <a:rPr lang="ru-RU" sz="900" b="1" dirty="0" smtClean="0"/>
              <a:t>СПВ</a:t>
            </a:r>
            <a:r>
              <a:rPr lang="ru-RU" sz="900" b="1" baseline="0" dirty="0" smtClean="0"/>
              <a:t> </a:t>
            </a:r>
            <a:r>
              <a:rPr lang="ru-RU" sz="900" b="1" dirty="0" smtClean="0"/>
              <a:t>возникает при отсутствии экспрессии генов длинного плеча 15-й хромосомы с 11 по 13 локусы отцовского </a:t>
            </a:r>
            <a:r>
              <a:rPr lang="ru-RU" sz="900" b="1" dirty="0" err="1" smtClean="0"/>
              <a:t>аллеля</a:t>
            </a:r>
            <a:r>
              <a:rPr lang="ru-RU" sz="900" b="1" dirty="0" smtClean="0"/>
              <a:t>.</a:t>
            </a:r>
          </a:p>
          <a:p>
            <a:pPr defTabSz="457200">
              <a:lnSpc>
                <a:spcPct val="80000"/>
              </a:lnSpc>
              <a:spcBef>
                <a:spcPct val="0"/>
              </a:spcBef>
            </a:pPr>
            <a:endParaRPr lang="ru-RU" sz="900" b="1" dirty="0" smtClean="0"/>
          </a:p>
          <a:p>
            <a:pPr defTabSz="457200">
              <a:lnSpc>
                <a:spcPct val="80000"/>
              </a:lnSpc>
              <a:spcBef>
                <a:spcPct val="0"/>
              </a:spcBef>
            </a:pPr>
            <a:endParaRPr lang="ru-RU" sz="900" b="1" dirty="0" smtClean="0"/>
          </a:p>
          <a:p>
            <a:pPr defTabSz="457200">
              <a:lnSpc>
                <a:spcPct val="80000"/>
              </a:lnSpc>
              <a:spcBef>
                <a:spcPct val="0"/>
              </a:spcBef>
            </a:pPr>
            <a:endParaRPr lang="ru-RU" sz="900" dirty="0" smtClean="0"/>
          </a:p>
          <a:p>
            <a:pPr defTabSz="457200">
              <a:lnSpc>
                <a:spcPct val="80000"/>
              </a:lnSpc>
              <a:spcBef>
                <a:spcPct val="0"/>
              </a:spcBef>
            </a:pPr>
            <a:r>
              <a:rPr lang="ru-RU" sz="900" dirty="0" smtClean="0"/>
              <a:t>зависимости от пола родителей. В норме транскрипция этих генов осуществляется только отцовского </a:t>
            </a:r>
            <a:r>
              <a:rPr lang="ru-RU" sz="900" dirty="0" err="1" smtClean="0"/>
              <a:t>аллеля</a:t>
            </a:r>
            <a:r>
              <a:rPr lang="ru-RU" sz="900" dirty="0" smtClean="0"/>
              <a:t>, и не активируется на материнском</a:t>
            </a:r>
            <a:r>
              <a:rPr lang="en-US" sz="900" dirty="0" smtClean="0"/>
              <a:t> </a:t>
            </a:r>
            <a:r>
              <a:rPr lang="ru-RU" sz="900" dirty="0" err="1" smtClean="0"/>
              <a:t>импринте</a:t>
            </a:r>
            <a:r>
              <a:rPr lang="ru-RU" sz="900" dirty="0" smtClean="0"/>
              <a:t>.  а аналогичные гены материнского </a:t>
            </a:r>
            <a:r>
              <a:rPr lang="ru-RU" sz="900" dirty="0" err="1" smtClean="0"/>
              <a:t>алеля</a:t>
            </a:r>
            <a:r>
              <a:rPr lang="ru-RU" sz="900" dirty="0" smtClean="0"/>
              <a:t> в норме не активны (</a:t>
            </a:r>
            <a:r>
              <a:rPr lang="ru-RU" sz="900" dirty="0" err="1" smtClean="0"/>
              <a:t>метилированы</a:t>
            </a:r>
            <a:r>
              <a:rPr lang="ru-RU" sz="900" dirty="0" smtClean="0"/>
              <a:t>). СПВ возникает из-за нарушения экспрессии генов 15 хромосомы отцовского </a:t>
            </a:r>
            <a:r>
              <a:rPr lang="ru-RU" sz="900" dirty="0" err="1" smtClean="0"/>
              <a:t>аллеля</a:t>
            </a:r>
            <a:r>
              <a:rPr lang="ru-RU" sz="900" dirty="0" smtClean="0"/>
              <a:t>. </a:t>
            </a:r>
          </a:p>
          <a:p>
            <a:pPr defTabSz="457200">
              <a:lnSpc>
                <a:spcPct val="80000"/>
              </a:lnSpc>
              <a:spcBef>
                <a:spcPct val="0"/>
              </a:spcBef>
            </a:pPr>
            <a:endParaRPr lang="ru-RU" sz="900" dirty="0" smtClean="0"/>
          </a:p>
          <a:p>
            <a:pPr defTabSz="457200">
              <a:lnSpc>
                <a:spcPct val="80000"/>
              </a:lnSpc>
              <a:spcBef>
                <a:spcPct val="0"/>
              </a:spcBef>
            </a:pPr>
            <a:r>
              <a:rPr lang="ru-RU" sz="900" dirty="0" smtClean="0"/>
              <a:t>Процессы импринтинга контролируются центром импринтинга</a:t>
            </a:r>
          </a:p>
          <a:p>
            <a:pPr defTabSz="457200">
              <a:lnSpc>
                <a:spcPct val="80000"/>
              </a:lnSpc>
              <a:spcBef>
                <a:spcPct val="0"/>
              </a:spcBef>
            </a:pPr>
            <a:endParaRPr lang="ru-RU" sz="900" dirty="0" smtClean="0"/>
          </a:p>
          <a:p>
            <a:pPr defTabSz="457200">
              <a:lnSpc>
                <a:spcPct val="80000"/>
              </a:lnSpc>
              <a:spcBef>
                <a:spcPct val="0"/>
              </a:spcBef>
            </a:pPr>
            <a:r>
              <a:rPr lang="ru-RU" sz="900" dirty="0" smtClean="0"/>
              <a:t>Синдром </a:t>
            </a:r>
            <a:r>
              <a:rPr lang="ru-RU" sz="900" dirty="0" err="1" smtClean="0"/>
              <a:t>Прадера</a:t>
            </a:r>
            <a:r>
              <a:rPr lang="ru-RU" sz="900" dirty="0" smtClean="0"/>
              <a:t>-Вилли является болезнью импринтинга, их причиной являются повреждения различного генеза в блоке </a:t>
            </a:r>
            <a:r>
              <a:rPr lang="ru-RU" sz="900" dirty="0" err="1" smtClean="0"/>
              <a:t>импринтированных</a:t>
            </a:r>
            <a:r>
              <a:rPr lang="ru-RU" sz="900" dirty="0" smtClean="0"/>
              <a:t> генов, расположенных в 15q11-q13. Избирательно </a:t>
            </a:r>
            <a:r>
              <a:rPr lang="ru-RU" sz="900" dirty="0" err="1" smtClean="0"/>
              <a:t>экспрессирующиеся</a:t>
            </a:r>
            <a:r>
              <a:rPr lang="ru-RU" sz="900" dirty="0" smtClean="0"/>
              <a:t> гены называются </a:t>
            </a:r>
            <a:r>
              <a:rPr lang="ru-RU" sz="900" dirty="0" err="1" smtClean="0"/>
              <a:t>импринтированными</a:t>
            </a:r>
            <a:r>
              <a:rPr lang="ru-RU" sz="900" dirty="0" smtClean="0"/>
              <a:t>, а процесс регуляции экспрессии – импринтингом. Считается, что «отключается» транскрипция генов благодаря </a:t>
            </a:r>
            <a:r>
              <a:rPr lang="ru-RU" sz="900" dirty="0" err="1" smtClean="0"/>
              <a:t>метилированию</a:t>
            </a:r>
            <a:r>
              <a:rPr lang="ru-RU" sz="900" dirty="0" smtClean="0"/>
              <a:t> </a:t>
            </a:r>
            <a:r>
              <a:rPr lang="ru-RU" sz="900" dirty="0" err="1" smtClean="0"/>
              <a:t>цитозиновых</a:t>
            </a:r>
            <a:r>
              <a:rPr lang="ru-RU" sz="900" dirty="0" smtClean="0"/>
              <a:t> оснований ДНК (в период гаметогенеза).</a:t>
            </a:r>
          </a:p>
          <a:p>
            <a:pPr defTabSz="457200">
              <a:lnSpc>
                <a:spcPct val="80000"/>
              </a:lnSpc>
              <a:spcBef>
                <a:spcPct val="0"/>
              </a:spcBef>
            </a:pPr>
            <a:r>
              <a:rPr lang="ru-RU" sz="900" dirty="0" smtClean="0"/>
              <a:t>. </a:t>
            </a:r>
            <a:r>
              <a:rPr lang="ru-RU" sz="900" dirty="0" err="1" smtClean="0"/>
              <a:t>Орга</a:t>
            </a:r>
            <a:r>
              <a:rPr lang="ru-RU" sz="900" dirty="0" smtClean="0"/>
              <a:t> управления импринтингом при СПВ захватывает промотор и </a:t>
            </a:r>
            <a:r>
              <a:rPr lang="ru-RU" sz="900" dirty="0" err="1" smtClean="0"/>
              <a:t>экзон</a:t>
            </a:r>
            <a:r>
              <a:rPr lang="ru-RU" sz="900" dirty="0" smtClean="0"/>
              <a:t> 1 гена – </a:t>
            </a:r>
            <a:r>
              <a:rPr lang="en-US" sz="900" dirty="0" smtClean="0"/>
              <a:t>SNRPN</a:t>
            </a:r>
            <a:r>
              <a:rPr lang="ru-RU" sz="900" dirty="0" smtClean="0"/>
              <a:t>. </a:t>
            </a:r>
          </a:p>
          <a:p>
            <a:pPr defTabSz="457200">
              <a:lnSpc>
                <a:spcPct val="80000"/>
              </a:lnSpc>
              <a:spcBef>
                <a:spcPct val="0"/>
              </a:spcBef>
            </a:pPr>
            <a:r>
              <a:rPr lang="ru-RU" sz="900" dirty="0" smtClean="0"/>
              <a:t>Несмотря на то, что </a:t>
            </a:r>
            <a:r>
              <a:rPr lang="en-US" sz="900" dirty="0" smtClean="0"/>
              <a:t>SNRPN</a:t>
            </a:r>
            <a:r>
              <a:rPr lang="ru-RU" sz="900" dirty="0" smtClean="0"/>
              <a:t> является самым сильным геном-кандидатом, СПВ все еще считается полигенным заболеванием, результатом </a:t>
            </a:r>
            <a:r>
              <a:rPr lang="ru-RU" sz="900" dirty="0" err="1" smtClean="0"/>
              <a:t>нефункционирования</a:t>
            </a:r>
            <a:r>
              <a:rPr lang="ru-RU" sz="900" dirty="0" smtClean="0"/>
              <a:t> нескольких генов. </a:t>
            </a:r>
          </a:p>
          <a:p>
            <a:pPr defTabSz="457200">
              <a:lnSpc>
                <a:spcPct val="80000"/>
              </a:lnSpc>
              <a:spcBef>
                <a:spcPct val="0"/>
              </a:spcBef>
            </a:pPr>
            <a:r>
              <a:rPr lang="ru-RU" sz="900" dirty="0" smtClean="0"/>
              <a:t>Так как основным регулятором экспрессии генов является </a:t>
            </a:r>
            <a:r>
              <a:rPr lang="ru-RU" sz="900" dirty="0" err="1" smtClean="0"/>
              <a:t>метилирование</a:t>
            </a:r>
            <a:r>
              <a:rPr lang="ru-RU" sz="900" dirty="0" smtClean="0"/>
              <a:t> специфических участков ДНК, этот  механизм был применен для молекулярной диагностики наличия или отсутствия СПВ. Анализ аллельного </a:t>
            </a:r>
            <a:r>
              <a:rPr lang="ru-RU" sz="900" dirty="0" err="1" smtClean="0"/>
              <a:t>метилирования</a:t>
            </a:r>
            <a:r>
              <a:rPr lang="ru-RU" sz="900" dirty="0" smtClean="0"/>
              <a:t> </a:t>
            </a:r>
            <a:r>
              <a:rPr lang="ru-RU" sz="900" dirty="0" err="1" smtClean="0"/>
              <a:t>промоторной</a:t>
            </a:r>
            <a:r>
              <a:rPr lang="ru-RU" sz="900" dirty="0" smtClean="0"/>
              <a:t> области гена </a:t>
            </a:r>
            <a:r>
              <a:rPr lang="ru-RU" sz="900" i="1" dirty="0" smtClean="0"/>
              <a:t>SNRPN</a:t>
            </a:r>
            <a:r>
              <a:rPr lang="ru-RU" sz="900" dirty="0" smtClean="0"/>
              <a:t> методом </a:t>
            </a:r>
            <a:r>
              <a:rPr lang="ru-RU" sz="900" dirty="0" err="1" smtClean="0"/>
              <a:t>метилспецифической</a:t>
            </a:r>
            <a:r>
              <a:rPr lang="ru-RU" sz="900" dirty="0" smtClean="0"/>
              <a:t> полимеразной цепной реакции (МС-ПЦР) (</a:t>
            </a:r>
            <a:r>
              <a:rPr lang="ru-RU" sz="900" dirty="0" err="1" smtClean="0"/>
              <a:t>метилспецифическое</a:t>
            </a:r>
            <a:r>
              <a:rPr lang="ru-RU" sz="900" dirty="0" smtClean="0"/>
              <a:t> ДНК-</a:t>
            </a:r>
            <a:r>
              <a:rPr lang="ru-RU" sz="900" dirty="0" err="1" smtClean="0"/>
              <a:t>метилирование</a:t>
            </a:r>
            <a:r>
              <a:rPr lang="ru-RU" sz="900" dirty="0" smtClean="0"/>
              <a:t>) является высоко специфичным методом исследования, позволяющим подтвердить или исключить диагноз СПВ. Специфичность данного метода достигает 95%. Кровь родителей не нужна для проведения этого анализа. Если в результате проведения </a:t>
            </a:r>
            <a:r>
              <a:rPr lang="ru-RU" sz="900" dirty="0" err="1" smtClean="0"/>
              <a:t>метилирования</a:t>
            </a:r>
            <a:r>
              <a:rPr lang="ru-RU" sz="900" dirty="0" smtClean="0"/>
              <a:t> обнаруживается только материнский </a:t>
            </a:r>
            <a:r>
              <a:rPr lang="ru-RU" sz="900" dirty="0" err="1" smtClean="0"/>
              <a:t>импринт</a:t>
            </a:r>
            <a:r>
              <a:rPr lang="ru-RU" sz="900" dirty="0" smtClean="0"/>
              <a:t> - СПВ подтверждается. У пациентов с СПВ был выявлен фрагмент длиной 131 </a:t>
            </a:r>
            <a:r>
              <a:rPr lang="ru-RU" sz="900" dirty="0" err="1" smtClean="0"/>
              <a:t>п.н</a:t>
            </a:r>
            <a:r>
              <a:rPr lang="ru-RU" sz="900" dirty="0" smtClean="0"/>
              <a:t>., </a:t>
            </a:r>
            <a:r>
              <a:rPr lang="ru-RU" sz="900" dirty="0" err="1" smtClean="0"/>
              <a:t>соответтсвующий</a:t>
            </a:r>
            <a:r>
              <a:rPr lang="ru-RU" sz="900" dirty="0" smtClean="0"/>
              <a:t> </a:t>
            </a:r>
            <a:r>
              <a:rPr lang="ru-RU" sz="900" dirty="0" err="1" smtClean="0"/>
              <a:t>метилированному</a:t>
            </a:r>
            <a:r>
              <a:rPr lang="ru-RU" sz="900" dirty="0" smtClean="0"/>
              <a:t> материнскому </a:t>
            </a:r>
            <a:r>
              <a:rPr lang="ru-RU" sz="900" dirty="0" err="1" smtClean="0"/>
              <a:t>аллелю</a:t>
            </a:r>
            <a:r>
              <a:rPr lang="ru-RU" sz="900" dirty="0" smtClean="0"/>
              <a:t>, при отсутствии отцовского </a:t>
            </a:r>
            <a:r>
              <a:rPr lang="ru-RU" sz="900" dirty="0" err="1" smtClean="0"/>
              <a:t>неметилированного</a:t>
            </a:r>
            <a:r>
              <a:rPr lang="ru-RU" sz="900" dirty="0" smtClean="0"/>
              <a:t> </a:t>
            </a:r>
            <a:r>
              <a:rPr lang="ru-RU" sz="900" dirty="0" err="1" smtClean="0"/>
              <a:t>аллеля</a:t>
            </a:r>
            <a:r>
              <a:rPr lang="ru-RU" sz="900" dirty="0" smtClean="0"/>
              <a:t> длиной 164 </a:t>
            </a:r>
            <a:r>
              <a:rPr lang="ru-RU" sz="900" dirty="0" err="1" smtClean="0"/>
              <a:t>п.н</a:t>
            </a:r>
            <a:r>
              <a:rPr lang="ru-RU" sz="900" dirty="0" smtClean="0"/>
              <a:t>.</a:t>
            </a:r>
          </a:p>
          <a:p>
            <a:pPr defTabSz="457200">
              <a:lnSpc>
                <a:spcPct val="80000"/>
              </a:lnSpc>
              <a:spcBef>
                <a:spcPct val="0"/>
              </a:spcBef>
            </a:pPr>
            <a:endParaRPr lang="ru-RU" sz="900" dirty="0" smtClean="0"/>
          </a:p>
        </p:txBody>
      </p:sp>
      <p:sp>
        <p:nvSpPr>
          <p:cNvPr id="115716" name="Номер слайда 3"/>
          <p:cNvSpPr txBox="1">
            <a:spLocks noGrp="1"/>
          </p:cNvSpPr>
          <p:nvPr/>
        </p:nvSpPr>
        <p:spPr bwMode="auto">
          <a:xfrm>
            <a:off x="3919086" y="8000452"/>
            <a:ext cx="2998173" cy="42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C90EB1B7-5D03-4BFB-85BF-59BC67A1CB85}" type="slidenum">
              <a:rPr lang="ru-RU" sz="1200">
                <a:latin typeface="Calibri" pitchFamily="34" charset="0"/>
              </a:rPr>
              <a:pPr algn="r" defTabSz="457200"/>
              <a:t>6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88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большинстве случаев (65-75%) возникновение синдрома обусловлено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делецией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отцовской 15 хромосомы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11-13). У 20-30% детей СПВ развивается в результате наследования обеих 15-х хромосом материнского происхождения – это явление называется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однородительской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дисомией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(ОРД). В 1-3% случаев встречаются дефекты центра импринтинга (у 15% из них отмечается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микроделеция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центра импринтинга) и менее чем в 1% случаев отмечаются хромосомные аберрации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транслокации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[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Cassidy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2012]</a:t>
            </a:r>
            <a:r>
              <a:rPr lang="ru-RU" dirty="0" smtClean="0"/>
              <a:t>В 5 % - мутации центра импринтинга, хромосомные аберрации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0282B-C1BE-4D5C-8FAF-2A7E74202309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8552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spcBef>
                <a:spcPct val="0"/>
              </a:spcBef>
            </a:pPr>
            <a:r>
              <a:rPr lang="ru-RU" b="1" dirty="0" smtClean="0"/>
              <a:t>Для установки диагноза СПВ необходимо проведение генетического исследования:</a:t>
            </a:r>
          </a:p>
          <a:p>
            <a:pPr defTabSz="457200">
              <a:spcBef>
                <a:spcPct val="0"/>
              </a:spcBef>
              <a:buFontTx/>
              <a:buChar char="-"/>
            </a:pPr>
            <a:r>
              <a:rPr lang="ru-RU" b="1" dirty="0" err="1" smtClean="0"/>
              <a:t>метилирование</a:t>
            </a:r>
            <a:r>
              <a:rPr lang="ru-RU" b="1" dirty="0" smtClean="0"/>
              <a:t> в 99% случаев позволяет подтвердить или опровергнуть СПВ</a:t>
            </a:r>
          </a:p>
          <a:p>
            <a:pPr defTabSz="457200">
              <a:spcBef>
                <a:spcPct val="0"/>
              </a:spcBef>
              <a:buFontTx/>
              <a:buChar char="-"/>
            </a:pPr>
            <a:r>
              <a:rPr lang="ru-RU" b="1" dirty="0" smtClean="0"/>
              <a:t>для выявления механизма возникновения синдрома проводится  </a:t>
            </a:r>
            <a:r>
              <a:rPr lang="ru-RU" b="1" dirty="0" err="1" smtClean="0"/>
              <a:t>микросателлитный</a:t>
            </a:r>
            <a:r>
              <a:rPr lang="ru-RU" b="1" dirty="0" smtClean="0"/>
              <a:t> анализ, в результате которого у около 75% пациентов выявляется </a:t>
            </a:r>
            <a:r>
              <a:rPr lang="ru-RU" b="1" dirty="0" err="1" smtClean="0"/>
              <a:t>делеция</a:t>
            </a:r>
            <a:r>
              <a:rPr lang="ru-RU" b="1" dirty="0" smtClean="0"/>
              <a:t> отцовского </a:t>
            </a:r>
            <a:r>
              <a:rPr lang="ru-RU" b="1" dirty="0" err="1" smtClean="0"/>
              <a:t>аллеля</a:t>
            </a:r>
            <a:r>
              <a:rPr lang="ru-RU" b="1" dirty="0" smtClean="0"/>
              <a:t> длинного плеча 15-й хромосомы с 11 по 13 локусы, а в 25% случаев- </a:t>
            </a:r>
            <a:r>
              <a:rPr lang="ru-RU" b="1" dirty="0" err="1" smtClean="0"/>
              <a:t>однородительская</a:t>
            </a:r>
            <a:r>
              <a:rPr lang="ru-RU" b="1" dirty="0" smtClean="0"/>
              <a:t> материнская </a:t>
            </a:r>
            <a:r>
              <a:rPr lang="ru-RU" b="1" dirty="0" err="1" smtClean="0"/>
              <a:t>дисомия</a:t>
            </a:r>
            <a:r>
              <a:rPr lang="ru-RU" b="1" dirty="0" smtClean="0"/>
              <a:t>, с полной заменой отцовского </a:t>
            </a:r>
            <a:r>
              <a:rPr lang="ru-RU" b="1" dirty="0" err="1" smtClean="0"/>
              <a:t>аллеля</a:t>
            </a:r>
            <a:r>
              <a:rPr lang="ru-RU" b="1" dirty="0" smtClean="0"/>
              <a:t> материнским. </a:t>
            </a:r>
          </a:p>
          <a:p>
            <a:pPr defTabSz="457200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17764" name="Номер слайда 3"/>
          <p:cNvSpPr txBox="1">
            <a:spLocks noGrp="1"/>
          </p:cNvSpPr>
          <p:nvPr/>
        </p:nvSpPr>
        <p:spPr bwMode="auto">
          <a:xfrm>
            <a:off x="3884613" y="8686602"/>
            <a:ext cx="2971800" cy="45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CFE8B514-CBD1-4554-B973-EF1C316C3B31}" type="slidenum">
              <a:rPr lang="ru-RU" sz="1200">
                <a:latin typeface="Calibri" pitchFamily="34" charset="0"/>
              </a:rPr>
              <a:pPr algn="r" defTabSz="457200"/>
              <a:t>8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745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Гены,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ассоциированные с развитием СПВ широко </a:t>
            </a:r>
            <a:r>
              <a:rPr lang="ru-RU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экспрессируются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гипоталамусе, а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гипоталамическая дисфункция, считается, лежит в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основе многих проявлений СПВ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таких как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гиперфагия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температурная, болевая </a:t>
            </a:r>
            <a:r>
              <a:rPr lang="ru-RU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дисрегуляция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также многие эндокринопатии,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включая дефицит ГР,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гипогонадизм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гипотиреоз и надпочечниковую недостаточность.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9E2ADE-2156-4CFD-9F33-6D7C21306CB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001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1244-1E25-42B9-A7EF-2148490A7F5C}" type="datetimeFigureOut">
              <a:rPr lang="ru-RU" smtClean="0"/>
              <a:pPr/>
              <a:t>03.07.2017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FF58-586D-46FA-9ACE-935420F6F4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30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1244-1E25-42B9-A7EF-2148490A7F5C}" type="datetimeFigureOut">
              <a:rPr lang="ru-RU" smtClean="0"/>
              <a:pPr/>
              <a:t>03.07.2017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FF58-586D-46FA-9ACE-935420F6F4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24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1244-1E25-42B9-A7EF-2148490A7F5C}" type="datetimeFigureOut">
              <a:rPr lang="ru-RU" smtClean="0"/>
              <a:pPr/>
              <a:t>03.07.2017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FF58-586D-46FA-9ACE-935420F6F4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60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1244-1E25-42B9-A7EF-2148490A7F5C}" type="datetimeFigureOut">
              <a:rPr lang="ru-RU" smtClean="0"/>
              <a:pPr/>
              <a:t>03.07.2017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FF58-586D-46FA-9ACE-935420F6F4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7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1244-1E25-42B9-A7EF-2148490A7F5C}" type="datetimeFigureOut">
              <a:rPr lang="ru-RU" smtClean="0"/>
              <a:pPr/>
              <a:t>03.07.2017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FF58-586D-46FA-9ACE-935420F6F4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64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1244-1E25-42B9-A7EF-2148490A7F5C}" type="datetimeFigureOut">
              <a:rPr lang="ru-RU" smtClean="0"/>
              <a:pPr/>
              <a:t>03.07.2017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FF58-586D-46FA-9ACE-935420F6F4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10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1244-1E25-42B9-A7EF-2148490A7F5C}" type="datetimeFigureOut">
              <a:rPr lang="ru-RU" smtClean="0"/>
              <a:pPr/>
              <a:t>03.07.2017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FF58-586D-46FA-9ACE-935420F6F4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86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1244-1E25-42B9-A7EF-2148490A7F5C}" type="datetimeFigureOut">
              <a:rPr lang="ru-RU" smtClean="0"/>
              <a:pPr/>
              <a:t>03.07.2017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FF58-586D-46FA-9ACE-935420F6F4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19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1244-1E25-42B9-A7EF-2148490A7F5C}" type="datetimeFigureOut">
              <a:rPr lang="ru-RU" smtClean="0"/>
              <a:pPr/>
              <a:t>03.07.2017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FF58-586D-46FA-9ACE-935420F6F4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34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1244-1E25-42B9-A7EF-2148490A7F5C}" type="datetimeFigureOut">
              <a:rPr lang="ru-RU" smtClean="0"/>
              <a:pPr/>
              <a:t>03.07.2017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FF58-586D-46FA-9ACE-935420F6F4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8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1244-1E25-42B9-A7EF-2148490A7F5C}" type="datetimeFigureOut">
              <a:rPr lang="ru-RU" smtClean="0"/>
              <a:pPr/>
              <a:t>03.07.2017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FF58-586D-46FA-9ACE-935420F6F4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60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61244-1E25-42B9-A7EF-2148490A7F5C}" type="datetimeFigureOut">
              <a:rPr lang="ru-RU" smtClean="0"/>
              <a:pPr/>
              <a:t>03.07.2017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AFF58-586D-46FA-9ACE-935420F6F4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49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53154" y="1648303"/>
            <a:ext cx="10085691" cy="13186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latin typeface="+mn-lt"/>
              </a:rPr>
              <a:t>Диагностика наследственных форм ожирения у детей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09144" y="4629872"/>
            <a:ext cx="53716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b="1" dirty="0" smtClean="0">
                <a:latin typeface="+mj-lt"/>
              </a:rPr>
              <a:t>Богова Елена </a:t>
            </a:r>
            <a:r>
              <a:rPr lang="ru-RU" sz="2600" b="1" dirty="0" err="1" smtClean="0">
                <a:latin typeface="+mj-lt"/>
              </a:rPr>
              <a:t>Ахсарбековна</a:t>
            </a:r>
            <a:r>
              <a:rPr lang="ru-RU" sz="2600" b="1" dirty="0" smtClean="0">
                <a:latin typeface="+mj-lt"/>
              </a:rPr>
              <a:t>, к.м.н.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957270" y="5490470"/>
            <a:ext cx="6721475" cy="942975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600" b="1" dirty="0" smtClean="0"/>
              <a:t>НИИ детской эндокринологии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600" b="1" dirty="0" smtClean="0"/>
              <a:t>ФГБУ </a:t>
            </a:r>
            <a:r>
              <a:rPr lang="ru-RU" sz="2600" b="1" dirty="0"/>
              <a:t>«Эндокринологический научный центр»</a:t>
            </a:r>
            <a:endParaRPr lang="ru-RU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6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605857" y="28359"/>
            <a:ext cx="7142163" cy="9604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3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клинические признаки СПВ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0694" y="1101472"/>
            <a:ext cx="5390670" cy="4112895"/>
          </a:xfrm>
        </p:spPr>
        <p:txBody>
          <a:bodyPr>
            <a:noAutofit/>
          </a:bodyPr>
          <a:lstStyle/>
          <a:p>
            <a:pPr marL="274320" indent="-274320">
              <a:buFont typeface="Wingdings 3" charset="2"/>
              <a:buChar char=""/>
              <a:defRPr/>
            </a:pPr>
            <a:r>
              <a:rPr lang="ru-RU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 2-х лет</a:t>
            </a:r>
          </a:p>
          <a:p>
            <a:pPr marL="0" indent="0">
              <a:buNone/>
              <a:defRPr/>
            </a:pPr>
            <a:endParaRPr lang="ru-RU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None/>
              <a:defRPr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- вялое шевеление </a:t>
            </a:r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плода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слабость сосательного рефлекса вскоре после </a:t>
            </a:r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рождения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развитие мышечной гипотонии в первые месяцы жизни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-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дизморфии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лица и </a:t>
            </a:r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конечностей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- гипоплазия 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наружных   половых органов,  </a:t>
            </a:r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				крипторхизм</a:t>
            </a:r>
            <a:endParaRPr lang="ru-RU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ru-RU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ru-RU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</a:p>
          <a:p>
            <a:pPr marL="0" indent="0">
              <a:buNone/>
              <a:defRPr/>
            </a:pPr>
            <a:r>
              <a:rPr lang="ru-RU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US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None/>
              <a:defRPr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>
              <a:buFont typeface="Wingdings 3" charset="2"/>
              <a:buChar char=""/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8020" y="1461657"/>
            <a:ext cx="3208500" cy="431326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648" y="4503983"/>
            <a:ext cx="3654742" cy="23562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487696" y="6400800"/>
            <a:ext cx="388413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600" i="1" dirty="0" err="1" smtClean="0">
                <a:latin typeface="+mn-lt"/>
              </a:rPr>
              <a:t>Gunay-Aygun</a:t>
            </a:r>
            <a:r>
              <a:rPr lang="en-US" sz="1600" i="1" dirty="0" smtClean="0">
                <a:latin typeface="+mn-lt"/>
              </a:rPr>
              <a:t> </a:t>
            </a:r>
            <a:r>
              <a:rPr lang="en-US" sz="1600" i="1" dirty="0">
                <a:latin typeface="+mn-lt"/>
              </a:rPr>
              <a:t>M, et al, </a:t>
            </a:r>
            <a:r>
              <a:rPr lang="en-US" sz="1600" i="1" dirty="0" smtClean="0">
                <a:latin typeface="+mn-lt"/>
              </a:rPr>
              <a:t>Pediatrics,2001</a:t>
            </a:r>
            <a:endParaRPr lang="ru-RU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981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717576" y="952017"/>
            <a:ext cx="6652981" cy="2449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Font typeface="Wingdings 3" charset="2"/>
              <a:buChar char=""/>
              <a:defRPr/>
            </a:pPr>
            <a:r>
              <a:rPr lang="ru-RU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2 до 6 лет</a:t>
            </a:r>
          </a:p>
          <a:p>
            <a:pPr marL="0" indent="0">
              <a:buNone/>
              <a:defRPr/>
            </a:pPr>
            <a:r>
              <a:rPr lang="ru-RU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-  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Неонатальная гипотония и вялость сосания в анамнезе</a:t>
            </a:r>
          </a:p>
          <a:p>
            <a:pPr marL="0" indent="0">
              <a:buNone/>
              <a:defRPr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-  Задержка психомоторного и речевого развития</a:t>
            </a:r>
          </a:p>
          <a:p>
            <a:pPr marL="0" indent="0">
              <a:buNone/>
              <a:defRPr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-  Повышение аппетита, избыточный набор веса</a:t>
            </a:r>
          </a:p>
          <a:p>
            <a:pPr marL="0" indent="0">
              <a:buNone/>
              <a:defRPr/>
            </a:pPr>
            <a:endParaRPr lang="ru-RU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ru-RU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</a:p>
          <a:p>
            <a:pPr marL="0" indent="0">
              <a:buNone/>
              <a:defRPr/>
            </a:pPr>
            <a:r>
              <a:rPr lang="ru-RU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US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2077" t="259" r="40645" b="1449"/>
          <a:stretch/>
        </p:blipFill>
        <p:spPr>
          <a:xfrm>
            <a:off x="433234" y="2930627"/>
            <a:ext cx="2507227" cy="3421626"/>
          </a:xfrm>
          <a:prstGeom prst="rect">
            <a:avLst/>
          </a:prstGeom>
        </p:spPr>
      </p:pic>
      <p:pic>
        <p:nvPicPr>
          <p:cNvPr id="7" name="Содержимое 3" descr="DSC08596.JPG"/>
          <p:cNvPicPr>
            <a:picLocks noChangeAspect="1"/>
          </p:cNvPicPr>
          <p:nvPr/>
        </p:nvPicPr>
        <p:blipFill>
          <a:blip r:embed="rId4" cstate="print"/>
          <a:srcRect l="17542" t="22321" r="28482" b="31415"/>
          <a:stretch>
            <a:fillRect/>
          </a:stretch>
        </p:blipFill>
        <p:spPr bwMode="auto">
          <a:xfrm>
            <a:off x="6614271" y="2870836"/>
            <a:ext cx="2572361" cy="146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7018032" y="3252598"/>
            <a:ext cx="188594" cy="81987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617578" y="3215640"/>
            <a:ext cx="335598" cy="75719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66873" y="3882733"/>
            <a:ext cx="359587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/>
              <a:t>Долихоцефалия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/>
              <a:t>Узкая височная часть черепа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/>
              <a:t>Тонкая верхняя губа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/>
              <a:t>Опущенные углы рта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 err="1" smtClean="0"/>
              <a:t>Акромикрия</a:t>
            </a:r>
            <a:endParaRPr lang="ru-RU" sz="2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 err="1" smtClean="0"/>
              <a:t>Гипопигментация</a:t>
            </a:r>
            <a:endParaRPr lang="ru-RU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 smtClean="0"/>
              <a:t>Ожирение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1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894330" y="6506826"/>
            <a:ext cx="3363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/>
              <a:t>Gunay-Aygun</a:t>
            </a:r>
            <a:r>
              <a:rPr lang="en-US" sz="1600" i="1" dirty="0"/>
              <a:t> M, et al, Pediatrics,2001</a:t>
            </a:r>
            <a:endParaRPr lang="ru-RU" sz="1600" i="1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733676" y="18613"/>
            <a:ext cx="7142163" cy="9604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3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</a:t>
            </a:r>
            <a:r>
              <a:rPr lang="ru-RU" altLang="ru-RU" sz="3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3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клинические признаки СПВ</a:t>
            </a:r>
          </a:p>
        </p:txBody>
      </p:sp>
      <p:pic>
        <p:nvPicPr>
          <p:cNvPr id="10" name="Содержимое 3" descr="DSC07533.JPG"/>
          <p:cNvPicPr>
            <a:picLocks noChangeAspect="1"/>
          </p:cNvPicPr>
          <p:nvPr/>
        </p:nvPicPr>
        <p:blipFill rotWithShape="1">
          <a:blip r:embed="rId5" cstate="print"/>
          <a:srcRect l="25114" t="11165" r="21380" b="5023"/>
          <a:stretch/>
        </p:blipFill>
        <p:spPr bwMode="auto">
          <a:xfrm>
            <a:off x="9273317" y="1131183"/>
            <a:ext cx="2233043" cy="522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9273317" y="5876762"/>
            <a:ext cx="800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4 </a:t>
            </a:r>
            <a:r>
              <a:rPr lang="ru-RU" b="1" dirty="0">
                <a:latin typeface="Calibri" pitchFamily="34" charset="0"/>
              </a:rPr>
              <a:t>года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04114" y="1844842"/>
            <a:ext cx="502375" cy="1283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2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7418" r="5255" b="5516"/>
          <a:stretch/>
        </p:blipFill>
        <p:spPr bwMode="auto">
          <a:xfrm>
            <a:off x="1610411" y="1852383"/>
            <a:ext cx="4402015" cy="269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" t="10409" r="4587" b="5335"/>
          <a:stretch/>
        </p:blipFill>
        <p:spPr bwMode="auto">
          <a:xfrm>
            <a:off x="6176639" y="1852383"/>
            <a:ext cx="4484733" cy="270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81885" y="4008773"/>
            <a:ext cx="1386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возраст, годы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90065" y="4054337"/>
            <a:ext cx="1386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возраст, годы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1" y="4638045"/>
            <a:ext cx="4031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Перцентильные</a:t>
            </a:r>
            <a:r>
              <a:rPr lang="ru-RU" sz="1600" dirty="0"/>
              <a:t> кривые веса здоровых мальчиков (пунктирная линия) и мальчиков с СПВ (сплошная линия)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100631" y="6284305"/>
            <a:ext cx="15520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Butler MG</a:t>
            </a:r>
            <a:r>
              <a:rPr lang="ru-RU" sz="1600" i="1" dirty="0"/>
              <a:t>, 1991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3963" y="4638045"/>
            <a:ext cx="4031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Перцентильные</a:t>
            </a:r>
            <a:r>
              <a:rPr lang="ru-RU" sz="1600" dirty="0"/>
              <a:t> кривые веса здоровых девочек (пунктирная линия) и девочек с СПВ (сплошная линия)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24001" y="98177"/>
            <a:ext cx="91373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Антропометрические особенности пациентов с синдромом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Прадера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-Вилли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/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201354" y="1956619"/>
            <a:ext cx="29479" cy="2371044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752438" y="1956619"/>
            <a:ext cx="12156" cy="239070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1319032" y="2983663"/>
            <a:ext cx="1386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вес, кг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5840924" y="2983663"/>
            <a:ext cx="1386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вес, кг</a:t>
            </a:r>
          </a:p>
        </p:txBody>
      </p:sp>
    </p:spTree>
    <p:extLst>
      <p:ext uri="{BB962C8B-B14F-4D97-AF65-F5344CB8AC3E}">
        <p14:creationId xmlns:p14="http://schemas.microsoft.com/office/powerpoint/2010/main" val="18567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2131" y="498361"/>
            <a:ext cx="8609610" cy="6190363"/>
          </a:xfrm>
        </p:spPr>
        <p:txBody>
          <a:bodyPr>
            <a:noAutofit/>
          </a:bodyPr>
          <a:lstStyle/>
          <a:p>
            <a:pPr marL="274320" indent="-274320">
              <a:buFont typeface="Wingdings 3" charset="2"/>
              <a:buChar char=""/>
              <a:defRPr/>
            </a:pPr>
            <a:r>
              <a:rPr lang="ru-RU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6 лет до 12 лет</a:t>
            </a:r>
            <a:endParaRPr lang="en-US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Неонатальная гипотония и вялость сосания в анамнезе</a:t>
            </a:r>
          </a:p>
          <a:p>
            <a:pPr marL="0" indent="0">
              <a:buNone/>
              <a:defRPr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-  Задержка психомоторного и/или речевого развития</a:t>
            </a:r>
          </a:p>
          <a:p>
            <a:pPr marL="0" indent="0">
              <a:buNone/>
              <a:defRPr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- Повышенный аппетит и снижение чувства сытости                                                                       (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гиперфагия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>
              <a:buFont typeface="Wingdings 3" charset="2"/>
              <a:buChar char=""/>
              <a:defRPr/>
            </a:pPr>
            <a:r>
              <a:rPr lang="ru-RU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13 лет и старше</a:t>
            </a:r>
          </a:p>
          <a:p>
            <a:pPr marL="0" indent="0">
              <a:buNone/>
              <a:defRPr/>
            </a:pPr>
            <a:r>
              <a:rPr lang="ru-RU" sz="19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Умственная отсталость, нарушение поведения (вспышки гнева)</a:t>
            </a:r>
          </a:p>
          <a:p>
            <a:pPr marL="0" indent="0">
              <a:buNone/>
              <a:defRPr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- Расстройство дыхания во сне</a:t>
            </a:r>
          </a:p>
          <a:p>
            <a:pPr marL="0" indent="0">
              <a:buNone/>
              <a:defRPr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-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Гиперфагия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прогрессирующее ожирение</a:t>
            </a:r>
          </a:p>
          <a:p>
            <a:pPr marL="0" indent="0">
              <a:buNone/>
              <a:defRPr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- Гипогонадизм</a:t>
            </a:r>
          </a:p>
          <a:p>
            <a:pPr marL="0" indent="0">
              <a:buNone/>
              <a:defRPr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- Задержка роста </a:t>
            </a:r>
          </a:p>
          <a:p>
            <a:pPr marL="0" indent="0">
              <a:lnSpc>
                <a:spcPct val="150000"/>
              </a:lnSpc>
              <a:defRPr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 </a:t>
            </a:r>
            <a:r>
              <a:rPr lang="ru-RU" sz="2200" b="1" dirty="0">
                <a:cs typeface="Times New Roman" pitchFamily="18" charset="0"/>
              </a:rPr>
              <a:t>Взрослые пациенты</a:t>
            </a:r>
          </a:p>
          <a:p>
            <a:pPr marL="0" indent="0">
              <a:buNone/>
              <a:defRPr/>
            </a:pPr>
            <a:r>
              <a:rPr lang="ru-RU" sz="2200" dirty="0">
                <a:cs typeface="Times New Roman" pitchFamily="18" charset="0"/>
              </a:rPr>
              <a:t>Качество жизни пациентов определяется степенью ожирения, наличием его осложнений и поведенческих нарушений.</a:t>
            </a:r>
          </a:p>
          <a:p>
            <a:pPr algn="just">
              <a:defRPr/>
            </a:pPr>
            <a:r>
              <a:rPr lang="ru-RU" sz="2200" b="1" dirty="0">
                <a:cs typeface="Times New Roman" pitchFamily="18" charset="0"/>
              </a:rPr>
              <a:t>Конечный рост: мужчины - 155 см, женщины - 148 см. </a:t>
            </a:r>
          </a:p>
          <a:p>
            <a:pPr marL="0" indent="0">
              <a:buNone/>
              <a:defRPr/>
            </a:pPr>
            <a:endParaRPr lang="en-US" sz="19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None/>
              <a:defRPr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>
              <a:buFont typeface="Wingdings 3" charset="2"/>
              <a:buChar char=""/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58991" y="6519446"/>
            <a:ext cx="34885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/>
              <a:t>Gunay-Aygun</a:t>
            </a:r>
            <a:r>
              <a:rPr lang="en-US" sz="1600" i="1" dirty="0"/>
              <a:t> M, et al, Pediatrics,2001</a:t>
            </a:r>
            <a:endParaRPr lang="ru-RU" sz="1600" i="1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169578" y="-151134"/>
            <a:ext cx="7142163" cy="9604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Основные клинические признаки СПВ</a:t>
            </a:r>
          </a:p>
        </p:txBody>
      </p:sp>
    </p:spTree>
    <p:extLst>
      <p:ext uri="{BB962C8B-B14F-4D97-AF65-F5344CB8AC3E}">
        <p14:creationId xmlns:p14="http://schemas.microsoft.com/office/powerpoint/2010/main" val="38518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30630" y="0"/>
            <a:ext cx="91373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Композиционный состав тела пациентов с синдромом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Прадера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-Вилли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/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11958" t="955" r="2539" b="24464"/>
          <a:stretch/>
        </p:blipFill>
        <p:spPr>
          <a:xfrm>
            <a:off x="2664542" y="1691148"/>
            <a:ext cx="2979174" cy="36281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l="14203" t="2822" r="1582" b="26911"/>
          <a:stretch/>
        </p:blipFill>
        <p:spPr>
          <a:xfrm>
            <a:off x="7393859" y="1592826"/>
            <a:ext cx="3018503" cy="37264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94322" y="4937195"/>
            <a:ext cx="1199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контроль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41998" y="4556505"/>
            <a:ext cx="157316" cy="1447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941999" y="5001583"/>
            <a:ext cx="174523" cy="1483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455746" y="5744801"/>
            <a:ext cx="1140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p&lt;</a:t>
            </a:r>
            <a:r>
              <a:rPr lang="ru-RU" sz="1600" dirty="0"/>
              <a:t>0,01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0517" y="5380704"/>
            <a:ext cx="1120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мальчики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14684" y="5380704"/>
            <a:ext cx="1120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девочки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69163" y="5380704"/>
            <a:ext cx="1120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мальчики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14193" y="5380940"/>
            <a:ext cx="1120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девочки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95960" y="4458559"/>
            <a:ext cx="642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СПВ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06585" y="6054752"/>
            <a:ext cx="1140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</a:t>
            </a:r>
            <a:r>
              <a:rPr lang="ru-RU" sz="1600" dirty="0"/>
              <a:t>*</a:t>
            </a:r>
            <a:r>
              <a:rPr lang="en-US" sz="1600" dirty="0"/>
              <a:t> p</a:t>
            </a:r>
            <a:r>
              <a:rPr lang="ru-RU" sz="1600" dirty="0"/>
              <a:t>=0,04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60955" y="5851033"/>
            <a:ext cx="1140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p&lt;</a:t>
            </a:r>
            <a:r>
              <a:rPr lang="ru-RU" sz="1600" dirty="0"/>
              <a:t>0,01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1389700" y="2743918"/>
            <a:ext cx="213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жировая масса, %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5960097" y="3084151"/>
            <a:ext cx="213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тощая масса, 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399644" y="6399390"/>
            <a:ext cx="2792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Bekx</a:t>
            </a:r>
            <a:r>
              <a:rPr lang="en-US" sz="1600" i="1" dirty="0"/>
              <a:t> MT, et al, </a:t>
            </a:r>
            <a:r>
              <a:rPr lang="en-US" sz="1600" i="1" dirty="0" err="1"/>
              <a:t>L.Pediatr</a:t>
            </a:r>
            <a:r>
              <a:rPr lang="en-US" sz="1600" i="1" dirty="0"/>
              <a:t>., 2003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0979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14762" t="-612" r="1864" b="28946"/>
          <a:stretch/>
        </p:blipFill>
        <p:spPr>
          <a:xfrm>
            <a:off x="2460078" y="1417638"/>
            <a:ext cx="3359197" cy="4020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464417" y="3114956"/>
            <a:ext cx="3512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общий расход энергии, ккал/</a:t>
            </a:r>
            <a:r>
              <a:rPr lang="ru-RU" sz="1600" b="1" dirty="0" err="1"/>
              <a:t>сут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60077" y="6148137"/>
            <a:ext cx="1318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*   </a:t>
            </a:r>
            <a:r>
              <a:rPr lang="ru-RU" sz="1600" b="1" dirty="0"/>
              <a:t>р=0,025</a:t>
            </a:r>
          </a:p>
          <a:p>
            <a:r>
              <a:rPr lang="ru-RU" sz="1600" b="1" dirty="0"/>
              <a:t>** р</a:t>
            </a:r>
            <a:r>
              <a:rPr lang="en-US" sz="1600" b="1" dirty="0"/>
              <a:t>&lt;0,01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00517" y="5380704"/>
            <a:ext cx="1120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мальчики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6170" y="5380704"/>
            <a:ext cx="1120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девочки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11104" y="33319"/>
            <a:ext cx="91373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Энергетический обмен у пациентов с синдромом Прадера-Вилли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/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/>
          <a:srcRect l="17830" t="2637" r="21866"/>
          <a:stretch/>
        </p:blipFill>
        <p:spPr>
          <a:xfrm>
            <a:off x="7467601" y="1206501"/>
            <a:ext cx="2995863" cy="383395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941998" y="4556505"/>
            <a:ext cx="157316" cy="1447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7376" y="4412437"/>
            <a:ext cx="676715" cy="43285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941999" y="5001583"/>
            <a:ext cx="174523" cy="1483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194322" y="4937195"/>
            <a:ext cx="1199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контроль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75644" y="6440523"/>
            <a:ext cx="2792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Bekx</a:t>
            </a:r>
            <a:r>
              <a:rPr lang="en-US" sz="1600" i="1" dirty="0"/>
              <a:t> MT, et al, </a:t>
            </a:r>
            <a:r>
              <a:rPr lang="en-US" sz="1600" i="1" dirty="0" err="1"/>
              <a:t>L.Pediatr</a:t>
            </a:r>
            <a:r>
              <a:rPr lang="en-US" sz="1600" i="1" dirty="0"/>
              <a:t>., 2003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65987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6662" y="-1"/>
            <a:ext cx="8891338" cy="11550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Ранняя диагностика синдрома Прадера-Вилли </a:t>
            </a:r>
            <a:br>
              <a:rPr lang="ru-RU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своевременное начало терапии </a:t>
            </a:r>
            <a:br>
              <a:rPr lang="ru-RU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улучшение качества жизни пациентов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29548" r="42043" b="20702"/>
          <a:stretch/>
        </p:blipFill>
        <p:spPr>
          <a:xfrm>
            <a:off x="3043505" y="1646952"/>
            <a:ext cx="6297930" cy="51268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Стрелка вправо 5"/>
          <p:cNvSpPr/>
          <p:nvPr/>
        </p:nvSpPr>
        <p:spPr>
          <a:xfrm rot="5400000">
            <a:off x="5993206" y="457189"/>
            <a:ext cx="398531" cy="292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54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1252" y="292926"/>
            <a:ext cx="7939548" cy="649594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Ведение детей с СПВ грудного возраста 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4" t="14563" r="9467" b="67169"/>
          <a:stretch/>
        </p:blipFill>
        <p:spPr>
          <a:xfrm>
            <a:off x="7189052" y="1211580"/>
            <a:ext cx="3298302" cy="1777074"/>
          </a:xfrm>
          <a:prstGeom prst="rect">
            <a:avLst/>
          </a:prstGeom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9" t="36366" r="7193" b="22216"/>
          <a:stretch/>
        </p:blipFill>
        <p:spPr>
          <a:xfrm>
            <a:off x="7714832" y="3429001"/>
            <a:ext cx="2861962" cy="2697481"/>
          </a:xfr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524000" y="1337946"/>
            <a:ext cx="5914278" cy="55200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Зондовое питание - у 84% новорожденных (30-40 дней)</a:t>
            </a:r>
          </a:p>
          <a:p>
            <a:r>
              <a:rPr lang="ru-RU" dirty="0">
                <a:solidFill>
                  <a:schemeClr val="tx1"/>
                </a:solidFill>
              </a:rPr>
              <a:t>Использование специальных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ru-RU" dirty="0">
                <a:solidFill>
                  <a:schemeClr val="tx1"/>
                </a:solidFill>
              </a:rPr>
              <a:t>осок, чашек, ложек</a:t>
            </a:r>
          </a:p>
          <a:p>
            <a:r>
              <a:rPr lang="ru-RU" dirty="0">
                <a:solidFill>
                  <a:schemeClr val="tx1"/>
                </a:solidFill>
              </a:rPr>
              <a:t>Иногда использование высококалорийных смесей, обогащенных белком</a:t>
            </a:r>
          </a:p>
          <a:p>
            <a:r>
              <a:rPr lang="ru-RU" dirty="0">
                <a:solidFill>
                  <a:schemeClr val="tx1"/>
                </a:solidFill>
              </a:rPr>
              <a:t>Лекарственные препараты, стимулируюшие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моторику желудка</a:t>
            </a:r>
          </a:p>
          <a:p>
            <a:r>
              <a:rPr lang="ru-RU" dirty="0">
                <a:solidFill>
                  <a:schemeClr val="tx1"/>
                </a:solidFill>
              </a:rPr>
              <a:t>Антацидные, </a:t>
            </a:r>
            <a:r>
              <a:rPr lang="ru-RU" dirty="0" err="1">
                <a:solidFill>
                  <a:schemeClr val="tx1"/>
                </a:solidFill>
              </a:rPr>
              <a:t>антирефлюксные</a:t>
            </a:r>
            <a:r>
              <a:rPr lang="ru-RU" dirty="0">
                <a:solidFill>
                  <a:schemeClr val="tx1"/>
                </a:solidFill>
              </a:rPr>
              <a:t> препараты - при необходимости</a:t>
            </a:r>
          </a:p>
        </p:txBody>
      </p:sp>
    </p:spTree>
    <p:extLst>
      <p:ext uri="{BB962C8B-B14F-4D97-AF65-F5344CB8AC3E}">
        <p14:creationId xmlns:p14="http://schemas.microsoft.com/office/powerpoint/2010/main" val="191247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9803" y="711004"/>
            <a:ext cx="8345410" cy="5994597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1.</a:t>
            </a:r>
            <a:r>
              <a:rPr lang="ru-RU" dirty="0"/>
              <a:t>	Массаж, лечебная физическая культура при гипотонии у детей с СПВ младшего возраста</a:t>
            </a:r>
          </a:p>
          <a:p>
            <a:pPr algn="just"/>
            <a:r>
              <a:rPr lang="ru-RU" dirty="0"/>
              <a:t>2.	Занятия с логопедом, дефектологом</a:t>
            </a:r>
          </a:p>
          <a:p>
            <a:pPr algn="just"/>
            <a:r>
              <a:rPr lang="ru-RU" dirty="0"/>
              <a:t>3.	Контроль за доступностью пищевых продуктов. </a:t>
            </a:r>
          </a:p>
          <a:p>
            <a:pPr algn="just"/>
            <a:r>
              <a:rPr lang="ru-RU" dirty="0"/>
              <a:t>4.	Гипокалорийное сбалансированное питание с ограничением потребления легкоусвояемых углеводов, жиров и включением в рацион продуктов, содержащих витамины, макроэлементы, </a:t>
            </a:r>
            <a:r>
              <a:rPr lang="ru-RU" dirty="0" smtClean="0"/>
              <a:t>клетчатку (не менее 10 г /сут). </a:t>
            </a:r>
            <a:r>
              <a:rPr lang="ru-RU" dirty="0"/>
              <a:t>Суточная калорическая потребность соответствует 10 </a:t>
            </a:r>
            <a:r>
              <a:rPr lang="ru-RU" dirty="0" smtClean="0"/>
              <a:t>ккал/см, </a:t>
            </a:r>
            <a:r>
              <a:rPr lang="ru-RU" dirty="0"/>
              <a:t>с содержанием углеводов не более 45%, жиров – 30% от суточной калорийности.</a:t>
            </a:r>
          </a:p>
          <a:p>
            <a:pPr algn="just"/>
            <a:r>
              <a:rPr lang="ru-RU" dirty="0"/>
              <a:t>5.	Дозированная физическая </a:t>
            </a:r>
            <a:r>
              <a:rPr lang="ru-RU" dirty="0" smtClean="0"/>
              <a:t>нагрузка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04274" y="0"/>
            <a:ext cx="42755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Лечение пациентов с СПВ</a:t>
            </a:r>
          </a:p>
        </p:txBody>
      </p:sp>
    </p:spTree>
    <p:extLst>
      <p:ext uri="{BB962C8B-B14F-4D97-AF65-F5344CB8AC3E}">
        <p14:creationId xmlns:p14="http://schemas.microsoft.com/office/powerpoint/2010/main" val="12077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6608" y="1047964"/>
            <a:ext cx="8444290" cy="52375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6. </a:t>
            </a:r>
            <a:r>
              <a:rPr lang="ru-RU" b="1" dirty="0" smtClean="0"/>
              <a:t>Заместительная </a:t>
            </a:r>
            <a:r>
              <a:rPr lang="ru-RU" b="1" dirty="0"/>
              <a:t>гормональная </a:t>
            </a:r>
            <a:r>
              <a:rPr lang="ru-RU" b="1" dirty="0" smtClean="0"/>
              <a:t>терапия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- </a:t>
            </a:r>
            <a:r>
              <a:rPr lang="ru-RU" dirty="0" smtClean="0"/>
              <a:t>рекомбинантным </a:t>
            </a:r>
            <a:r>
              <a:rPr lang="ru-RU" dirty="0"/>
              <a:t>гормоном роста </a:t>
            </a:r>
            <a:r>
              <a:rPr lang="ru-RU" dirty="0" smtClean="0"/>
              <a:t>(</a:t>
            </a:r>
            <a:r>
              <a:rPr lang="ru-RU" dirty="0" err="1"/>
              <a:t>С</a:t>
            </a:r>
            <a:r>
              <a:rPr lang="ru-RU" dirty="0" err="1" smtClean="0"/>
              <a:t>оматропин</a:t>
            </a:r>
            <a:r>
              <a:rPr lang="ru-RU" dirty="0" smtClean="0"/>
              <a:t>) </a:t>
            </a:r>
            <a:r>
              <a:rPr lang="ru-RU" dirty="0"/>
              <a:t>– подкожно, в вечернее время из расчета 1 </a:t>
            </a:r>
            <a:r>
              <a:rPr lang="ru-RU" dirty="0" smtClean="0"/>
              <a:t>мг/м²/сут с </a:t>
            </a:r>
            <a:r>
              <a:rPr lang="ru-RU" dirty="0"/>
              <a:t>целью улучшения антропометрических параметров (конечный рост, размеры кистей и стоп), композиционного состава тела (уменьшение жировой массы и увеличение мышечной), повышения физической силы, энергетической активности.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/>
              <a:t>тиреоидными</a:t>
            </a:r>
            <a:r>
              <a:rPr lang="ru-RU" dirty="0"/>
              <a:t> препаратами </a:t>
            </a:r>
            <a:r>
              <a:rPr lang="ru-RU" dirty="0" smtClean="0"/>
              <a:t>(</a:t>
            </a:r>
            <a:r>
              <a:rPr lang="ru-RU" dirty="0" err="1" smtClean="0"/>
              <a:t>Левотироксин</a:t>
            </a:r>
            <a:r>
              <a:rPr lang="ru-RU" dirty="0" smtClean="0"/>
              <a:t>) </a:t>
            </a:r>
            <a:r>
              <a:rPr lang="ru-RU" dirty="0"/>
              <a:t>– внутрь, 1 раз в сутки, утром за 20 мин до еды из расчета 50 </a:t>
            </a:r>
            <a:r>
              <a:rPr lang="ru-RU" dirty="0" smtClean="0"/>
              <a:t>мкг/м²/сут </a:t>
            </a:r>
            <a:r>
              <a:rPr lang="ru-RU" dirty="0"/>
              <a:t>при наличии гипотиреоза.</a:t>
            </a:r>
          </a:p>
          <a:p>
            <a:pPr marL="0" indent="0">
              <a:buNone/>
            </a:pPr>
            <a:r>
              <a:rPr lang="ru-RU" dirty="0"/>
              <a:t>- препаратами тестостерона и эстрогенов для лечения </a:t>
            </a:r>
            <a:r>
              <a:rPr lang="ru-RU" dirty="0" err="1"/>
              <a:t>гипогонадизма</a:t>
            </a:r>
            <a:r>
              <a:rPr lang="ru-RU" dirty="0"/>
              <a:t> у мужчин и женщин с </a:t>
            </a:r>
            <a:r>
              <a:rPr lang="ru-RU" dirty="0" smtClean="0"/>
              <a:t>СПВ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95887" y="176981"/>
            <a:ext cx="42755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Лечение пациентов с СПВ</a:t>
            </a:r>
          </a:p>
        </p:txBody>
      </p:sp>
    </p:spTree>
    <p:extLst>
      <p:ext uri="{BB962C8B-B14F-4D97-AF65-F5344CB8AC3E}">
        <p14:creationId xmlns:p14="http://schemas.microsoft.com/office/powerpoint/2010/main" val="87597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8355" y="-28592"/>
            <a:ext cx="115693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обследования наследственных форм ожирения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27950" y="2285754"/>
            <a:ext cx="2332274" cy="7474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Задержка развития и наличие фенотипических особенностей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45500" y="4062050"/>
            <a:ext cx="2033353" cy="853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Наличие </a:t>
            </a:r>
            <a:r>
              <a:rPr lang="ru-RU" sz="1500" b="1" dirty="0" err="1" smtClean="0">
                <a:solidFill>
                  <a:schemeClr val="tx1"/>
                </a:solidFill>
              </a:rPr>
              <a:t>дизморфических</a:t>
            </a:r>
            <a:r>
              <a:rPr lang="ru-RU" sz="1500" b="1" dirty="0" smtClean="0">
                <a:solidFill>
                  <a:schemeClr val="tx1"/>
                </a:solidFill>
              </a:rPr>
              <a:t> признаков или скелетных аномалий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081535" y="4239265"/>
            <a:ext cx="1861082" cy="6761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err="1" smtClean="0">
                <a:solidFill>
                  <a:schemeClr val="tx1"/>
                </a:solidFill>
              </a:rPr>
              <a:t>Ульнаро-маммарный</a:t>
            </a:r>
            <a:r>
              <a:rPr lang="ru-RU" sz="1500" b="1" dirty="0" smtClean="0">
                <a:solidFill>
                  <a:schemeClr val="tx1"/>
                </a:solidFill>
              </a:rPr>
              <a:t> синдром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081535" y="3534248"/>
            <a:ext cx="1861082" cy="6075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Синдром </a:t>
            </a:r>
            <a:r>
              <a:rPr lang="ru-RU" sz="1500" b="1" dirty="0" err="1" smtClean="0">
                <a:solidFill>
                  <a:schemeClr val="tx1"/>
                </a:solidFill>
              </a:rPr>
              <a:t>Альстрема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627951" y="551271"/>
            <a:ext cx="2332274" cy="7820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Анамнез заболевания, </a:t>
            </a:r>
            <a:r>
              <a:rPr lang="ru-RU" sz="1500" b="1" dirty="0">
                <a:solidFill>
                  <a:schemeClr val="tx1"/>
                </a:solidFill>
              </a:rPr>
              <a:t>С</a:t>
            </a:r>
            <a:r>
              <a:rPr lang="ru-RU" sz="1500" b="1" dirty="0" smtClean="0">
                <a:solidFill>
                  <a:schemeClr val="tx1"/>
                </a:solidFill>
              </a:rPr>
              <a:t>емейный анамнез, Клинический осмотр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535399" y="5071621"/>
            <a:ext cx="2053554" cy="728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Измерение лептина, инсулина и </a:t>
            </a:r>
            <a:r>
              <a:rPr lang="ru-RU" sz="1500" b="1" dirty="0" err="1" smtClean="0">
                <a:solidFill>
                  <a:schemeClr val="tx1"/>
                </a:solidFill>
              </a:rPr>
              <a:t>проинсулина</a:t>
            </a:r>
            <a:endParaRPr lang="ru-RU" sz="1500" b="1" dirty="0" smtClean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0061334" y="5073972"/>
            <a:ext cx="1881283" cy="7426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Д</a:t>
            </a:r>
            <a:r>
              <a:rPr lang="ru-RU" sz="1500" b="1" dirty="0" smtClean="0">
                <a:solidFill>
                  <a:schemeClr val="tx1"/>
                </a:solidFill>
              </a:rPr>
              <a:t>ефицит лептина, дефицит </a:t>
            </a:r>
            <a:r>
              <a:rPr lang="en-US" sz="1500" b="1" dirty="0" smtClean="0">
                <a:solidFill>
                  <a:schemeClr val="tx1"/>
                </a:solidFill>
              </a:rPr>
              <a:t>PCSK1</a:t>
            </a:r>
            <a:endParaRPr lang="ru-RU" sz="1500" b="1" dirty="0" smtClean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627950" y="1531884"/>
            <a:ext cx="2332274" cy="675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Подозрение на наличие генетического синдрома</a:t>
            </a:r>
            <a:endParaRPr lang="ru-RU" sz="1500" b="1" dirty="0">
              <a:solidFill>
                <a:schemeClr val="tx1"/>
              </a:solidFill>
            </a:endParaRPr>
          </a:p>
        </p:txBody>
      </p:sp>
      <p:cxnSp>
        <p:nvCxnSpPr>
          <p:cNvPr id="77" name="Прямая со стрелкой 76"/>
          <p:cNvCxnSpPr/>
          <p:nvPr/>
        </p:nvCxnSpPr>
        <p:spPr>
          <a:xfrm>
            <a:off x="5691730" y="1379387"/>
            <a:ext cx="0" cy="2725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H="1">
            <a:off x="5686532" y="2175302"/>
            <a:ext cx="4418" cy="2747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H="1">
            <a:off x="4103262" y="3054551"/>
            <a:ext cx="875224" cy="318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103262" y="2895524"/>
            <a:ext cx="68545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Да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6535400" y="3238971"/>
            <a:ext cx="2063654" cy="673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Наличие фотофобии или нистагма</a:t>
            </a:r>
            <a:endParaRPr lang="ru-RU" sz="1500" b="1" dirty="0">
              <a:solidFill>
                <a:schemeClr val="tx1"/>
              </a:solidFill>
            </a:endParaRPr>
          </a:p>
        </p:txBody>
      </p:sp>
      <p:cxnSp>
        <p:nvCxnSpPr>
          <p:cNvPr id="90" name="Прямая со стрелкой 89"/>
          <p:cNvCxnSpPr>
            <a:endCxn id="42" idx="1"/>
          </p:cNvCxnSpPr>
          <p:nvPr/>
        </p:nvCxnSpPr>
        <p:spPr>
          <a:xfrm>
            <a:off x="8599053" y="3827180"/>
            <a:ext cx="1482482" cy="108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9109383" y="3534248"/>
            <a:ext cx="46872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да</a:t>
            </a:r>
            <a:endParaRPr lang="ru-RU" sz="15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960224" y="2907481"/>
            <a:ext cx="49787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500" b="1" dirty="0"/>
              <a:t>Н</a:t>
            </a:r>
            <a:r>
              <a:rPr lang="ru-RU" sz="1500" b="1" dirty="0" smtClean="0"/>
              <a:t>ет</a:t>
            </a:r>
            <a:endParaRPr lang="ru-RU" sz="15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954637" y="3985731"/>
            <a:ext cx="49787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да</a:t>
            </a:r>
            <a:endParaRPr lang="ru-RU" sz="1500" b="1" dirty="0"/>
          </a:p>
        </p:txBody>
      </p:sp>
      <p:cxnSp>
        <p:nvCxnSpPr>
          <p:cNvPr id="48" name="Прямая со стрелкой 47"/>
          <p:cNvCxnSpPr/>
          <p:nvPr/>
        </p:nvCxnSpPr>
        <p:spPr>
          <a:xfrm flipH="1">
            <a:off x="7527421" y="3940357"/>
            <a:ext cx="5523" cy="101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149051" y="3069095"/>
            <a:ext cx="1967467" cy="763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err="1" smtClean="0">
                <a:solidFill>
                  <a:schemeClr val="tx1"/>
                </a:solidFill>
              </a:rPr>
              <a:t>Кариотипирование</a:t>
            </a:r>
            <a:r>
              <a:rPr lang="ru-RU" sz="1500" b="1" dirty="0" smtClean="0">
                <a:solidFill>
                  <a:schemeClr val="tx1"/>
                </a:solidFill>
              </a:rPr>
              <a:t>, </a:t>
            </a:r>
            <a:r>
              <a:rPr lang="ru-RU" sz="1500" b="1" dirty="0" err="1" smtClean="0">
                <a:solidFill>
                  <a:schemeClr val="tx1"/>
                </a:solidFill>
              </a:rPr>
              <a:t>Метилирование</a:t>
            </a:r>
            <a:r>
              <a:rPr lang="ru-RU" sz="1500" b="1" dirty="0" smtClean="0">
                <a:solidFill>
                  <a:schemeClr val="tx1"/>
                </a:solidFill>
              </a:rPr>
              <a:t> ДНК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66051" y="4141813"/>
            <a:ext cx="1940421" cy="929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Синдром </a:t>
            </a:r>
            <a:r>
              <a:rPr lang="ru-RU" sz="1500" b="1" dirty="0" err="1" smtClean="0">
                <a:solidFill>
                  <a:schemeClr val="tx1"/>
                </a:solidFill>
              </a:rPr>
              <a:t>Прадера</a:t>
            </a:r>
            <a:r>
              <a:rPr lang="ru-RU" sz="1500" b="1" dirty="0" smtClean="0">
                <a:solidFill>
                  <a:schemeClr val="tx1"/>
                </a:solidFill>
              </a:rPr>
              <a:t>-Вилли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Синдром ломкой Х-хромосомы</a:t>
            </a:r>
            <a:endParaRPr lang="ru-RU" sz="1500" b="1" dirty="0">
              <a:solidFill>
                <a:schemeClr val="tx1"/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3709492" y="3839804"/>
            <a:ext cx="588496" cy="274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275243" y="3666324"/>
            <a:ext cx="38537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500" b="1" dirty="0"/>
              <a:t>+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H="1">
            <a:off x="1795003" y="3837375"/>
            <a:ext cx="753351" cy="245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767206" y="3677954"/>
            <a:ext cx="38537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-</a:t>
            </a:r>
            <a:endParaRPr lang="ru-RU" sz="1500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267684" y="4082662"/>
            <a:ext cx="2092778" cy="7445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Наличие </a:t>
            </a:r>
            <a:r>
              <a:rPr lang="ru-RU" sz="1500" b="1" dirty="0" err="1" smtClean="0">
                <a:solidFill>
                  <a:schemeClr val="tx1"/>
                </a:solidFill>
              </a:rPr>
              <a:t>ретинальной</a:t>
            </a:r>
            <a:r>
              <a:rPr lang="ru-RU" sz="1500" b="1" dirty="0" smtClean="0">
                <a:solidFill>
                  <a:schemeClr val="tx1"/>
                </a:solidFill>
              </a:rPr>
              <a:t> дистрофии</a:t>
            </a:r>
          </a:p>
        </p:txBody>
      </p:sp>
      <p:cxnSp>
        <p:nvCxnSpPr>
          <p:cNvPr id="56" name="Прямая со стрелкой 55"/>
          <p:cNvCxnSpPr/>
          <p:nvPr/>
        </p:nvCxnSpPr>
        <p:spPr>
          <a:xfrm flipH="1">
            <a:off x="1052356" y="4857947"/>
            <a:ext cx="26762" cy="349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1985817" y="4852834"/>
            <a:ext cx="862713" cy="3077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75286" y="5160632"/>
            <a:ext cx="1910531" cy="1118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Синдром Барде-</a:t>
            </a:r>
            <a:r>
              <a:rPr lang="ru-RU" sz="1500" b="1" dirty="0" err="1" smtClean="0">
                <a:solidFill>
                  <a:schemeClr val="tx1"/>
                </a:solidFill>
              </a:rPr>
              <a:t>Бидля</a:t>
            </a:r>
            <a:endParaRPr lang="ru-RU" sz="15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Синдром Коэна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126106" y="5176889"/>
            <a:ext cx="2344294" cy="1102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Наследственная остеодистрофия Олбрайта,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Дефицит </a:t>
            </a:r>
            <a:r>
              <a:rPr lang="en-US" sz="1500" b="1" dirty="0" smtClean="0">
                <a:solidFill>
                  <a:schemeClr val="tx1"/>
                </a:solidFill>
              </a:rPr>
              <a:t>BDNF, </a:t>
            </a:r>
            <a:r>
              <a:rPr lang="en-US" sz="1500" b="1" dirty="0" err="1" smtClean="0">
                <a:solidFill>
                  <a:schemeClr val="tx1"/>
                </a:solidFill>
              </a:rPr>
              <a:t>TrkB</a:t>
            </a:r>
            <a:r>
              <a:rPr lang="en-US" sz="1500" b="1" dirty="0" smtClean="0">
                <a:solidFill>
                  <a:schemeClr val="tx1"/>
                </a:solidFill>
              </a:rPr>
              <a:t>, SIM1</a:t>
            </a:r>
            <a:endParaRPr lang="ru-RU" sz="1500" b="1" dirty="0" smtClean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7328" y="4845150"/>
            <a:ext cx="5068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да</a:t>
            </a:r>
            <a:endParaRPr lang="ru-RU" sz="15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2568915" y="4754975"/>
            <a:ext cx="563869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нет</a:t>
            </a:r>
            <a:endParaRPr lang="ru-RU" sz="15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9192737" y="5079746"/>
            <a:ext cx="38537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500" b="1" dirty="0"/>
              <a:t>+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72276" y="5710840"/>
            <a:ext cx="55558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500" b="1" dirty="0"/>
              <a:t>-</a:t>
            </a: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7420" y="5735717"/>
            <a:ext cx="138761" cy="385718"/>
          </a:xfrm>
          <a:prstGeom prst="rect">
            <a:avLst/>
          </a:prstGeom>
          <a:ln>
            <a:noFill/>
          </a:ln>
        </p:spPr>
      </p:pic>
      <p:sp>
        <p:nvSpPr>
          <p:cNvPr id="82" name="Прямоугольник 81"/>
          <p:cNvSpPr/>
          <p:nvPr/>
        </p:nvSpPr>
        <p:spPr>
          <a:xfrm>
            <a:off x="6545499" y="6011949"/>
            <a:ext cx="2053555" cy="75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Молекулярно-генетические исследования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10061334" y="6106841"/>
            <a:ext cx="1881284" cy="6089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Д</a:t>
            </a:r>
            <a:r>
              <a:rPr lang="ru-RU" sz="1500" b="1" dirty="0" smtClean="0">
                <a:solidFill>
                  <a:schemeClr val="tx1"/>
                </a:solidFill>
              </a:rPr>
              <a:t>ефицит рецептора лептина, дефицит </a:t>
            </a:r>
            <a:r>
              <a:rPr lang="en-US" sz="1500" b="1" dirty="0" smtClean="0">
                <a:solidFill>
                  <a:schemeClr val="tx1"/>
                </a:solidFill>
              </a:rPr>
              <a:t>POMC, MC4R, SH2B1</a:t>
            </a:r>
            <a:endParaRPr lang="ru-RU" sz="1500" b="1" dirty="0" smtClean="0">
              <a:solidFill>
                <a:schemeClr val="tx1"/>
              </a:solidFill>
            </a:endParaRPr>
          </a:p>
        </p:txBody>
      </p:sp>
      <p:cxnSp>
        <p:nvCxnSpPr>
          <p:cNvPr id="91" name="Прямая со стрелкой 90"/>
          <p:cNvCxnSpPr/>
          <p:nvPr/>
        </p:nvCxnSpPr>
        <p:spPr>
          <a:xfrm>
            <a:off x="6518026" y="3027839"/>
            <a:ext cx="571774" cy="206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254569" y="6419055"/>
            <a:ext cx="21061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 err="1" smtClean="0"/>
              <a:t>Farooqi</a:t>
            </a:r>
            <a:r>
              <a:rPr lang="en-US" sz="1500" b="1" i="1" dirty="0" smtClean="0"/>
              <a:t>, 2013</a:t>
            </a:r>
            <a:endParaRPr lang="ru-RU" sz="1500" b="1" i="1" dirty="0"/>
          </a:p>
        </p:txBody>
      </p:sp>
      <p:cxnSp>
        <p:nvCxnSpPr>
          <p:cNvPr id="73" name="Прямая со стрелкой 72"/>
          <p:cNvCxnSpPr/>
          <p:nvPr/>
        </p:nvCxnSpPr>
        <p:spPr>
          <a:xfrm>
            <a:off x="8599054" y="4385617"/>
            <a:ext cx="1462280" cy="88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8599053" y="5407347"/>
            <a:ext cx="1462280" cy="88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>
            <a:off x="7536442" y="4976888"/>
            <a:ext cx="5523" cy="101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8599053" y="6420753"/>
            <a:ext cx="1462280" cy="88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79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5645" y="1019665"/>
            <a:ext cx="8839200" cy="5643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- </a:t>
            </a:r>
            <a:r>
              <a:rPr lang="ru-RU" dirty="0" smtClean="0"/>
              <a:t>заместительная </a:t>
            </a:r>
            <a:r>
              <a:rPr lang="ru-RU" dirty="0"/>
              <a:t>гормональная терапия </a:t>
            </a:r>
            <a:r>
              <a:rPr lang="ru-RU" dirty="0" smtClean="0"/>
              <a:t>- </a:t>
            </a:r>
            <a:r>
              <a:rPr lang="ru-RU" dirty="0"/>
              <a:t>глюкокортикоидами (кортеф) - внутрь, в дозе 5-10 мг/м2/сут при присоединении интеркуррентных заболеваний, в периоперативный период у пациентов с </a:t>
            </a:r>
            <a:r>
              <a:rPr lang="ru-RU" dirty="0" smtClean="0"/>
              <a:t>гипокортицизмом</a:t>
            </a:r>
            <a:endParaRPr lang="ru-RU" dirty="0"/>
          </a:p>
          <a:p>
            <a:r>
              <a:rPr lang="ru-RU" dirty="0"/>
              <a:t>7.	Коррекция нейро-когнитиных нарушений и расстройств поведения психологом/психиатром.</a:t>
            </a:r>
          </a:p>
          <a:p>
            <a:r>
              <a:rPr lang="ru-RU" dirty="0"/>
              <a:t>8.	СиПАП-терапия при лечении синдрома обструктивного апноэ сна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04274" y="0"/>
            <a:ext cx="42755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Лечение пациентов с СПВ</a:t>
            </a:r>
          </a:p>
        </p:txBody>
      </p:sp>
    </p:spTree>
    <p:extLst>
      <p:ext uri="{BB962C8B-B14F-4D97-AF65-F5344CB8AC3E}">
        <p14:creationId xmlns:p14="http://schemas.microsoft.com/office/powerpoint/2010/main" val="27476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2017173" y="1010837"/>
            <a:ext cx="8157655" cy="2334936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buFont typeface="Wingdings"/>
              <a:buChar char=""/>
              <a:defRPr/>
            </a:pPr>
            <a:r>
              <a:rPr lang="ru-RU" altLang="ru-RU" dirty="0" smtClean="0"/>
              <a:t> В</a:t>
            </a:r>
            <a:r>
              <a:rPr lang="en-US" altLang="ru-RU" dirty="0" smtClean="0"/>
              <a:t> </a:t>
            </a:r>
            <a:r>
              <a:rPr lang="ru-RU" altLang="ru-RU" dirty="0" smtClean="0"/>
              <a:t>июне</a:t>
            </a:r>
            <a:r>
              <a:rPr lang="en-US" altLang="ru-RU" dirty="0" smtClean="0"/>
              <a:t> 2000</a:t>
            </a:r>
            <a:r>
              <a:rPr lang="ru-RU" altLang="ru-RU" dirty="0" smtClean="0"/>
              <a:t> г.</a:t>
            </a:r>
            <a:r>
              <a:rPr lang="en-US" altLang="ru-RU" dirty="0" smtClean="0"/>
              <a:t> </a:t>
            </a:r>
            <a:r>
              <a:rPr lang="ru-RU" altLang="ru-RU" dirty="0" smtClean="0"/>
              <a:t>гормон роста (р-ГР, </a:t>
            </a:r>
            <a:r>
              <a:rPr lang="ru-RU" altLang="ru-RU" dirty="0" err="1" smtClean="0"/>
              <a:t>соматропин</a:t>
            </a:r>
            <a:r>
              <a:rPr lang="ru-RU" altLang="ru-RU" dirty="0" smtClean="0"/>
              <a:t>) впервые был одобрен </a:t>
            </a:r>
            <a:r>
              <a:rPr lang="en-US" altLang="ru-RU" dirty="0"/>
              <a:t>FDA </a:t>
            </a:r>
            <a:r>
              <a:rPr lang="ru-RU" altLang="ru-RU" dirty="0" smtClean="0"/>
              <a:t>для применения у детей с СПВ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altLang="ru-RU" dirty="0" smtClean="0"/>
              <a:t>Последующие многочисленные исследования доказали пользу от применения гормона роста при СПВ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42235" y="0"/>
            <a:ext cx="559961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Лечение гормоном роста при СПВ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83871" y="4291409"/>
            <a:ext cx="4879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Лечение низкорослости при СПВ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83871" y="5626973"/>
            <a:ext cx="5741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антропометрических параметров и композиционного состава тела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575" y="5257238"/>
            <a:ext cx="1681315" cy="12609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t="2711" r="5936"/>
          <a:stretch/>
        </p:blipFill>
        <p:spPr>
          <a:xfrm>
            <a:off x="2064574" y="3802612"/>
            <a:ext cx="1622324" cy="124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6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31926" y="1"/>
            <a:ext cx="9236075" cy="96202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Arial" panose="020B0604020202020204" pitchFamily="34" charset="0"/>
              </a:rPr>
              <a:t>Эффективность и безопасность долгосрочной </a:t>
            </a:r>
            <a:br>
              <a:rPr lang="ru-RU" altLang="ru-RU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Arial" panose="020B0604020202020204" pitchFamily="34" charset="0"/>
              </a:rPr>
            </a:br>
            <a:r>
              <a:rPr lang="ru-RU" altLang="ru-RU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Arial" panose="020B0604020202020204" pitchFamily="34" charset="0"/>
              </a:rPr>
              <a:t>терапии соматропином у детей с СПВ</a:t>
            </a: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357" y="1225860"/>
            <a:ext cx="44386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8936040" y="6407460"/>
            <a:ext cx="1731961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ru-RU" sz="1600" i="1" dirty="0">
                <a:latin typeface="+mn-lt"/>
              </a:rPr>
              <a:t>Tauber M.</a:t>
            </a:r>
            <a:r>
              <a:rPr lang="ru-RU" altLang="ru-RU" sz="1600" i="1" dirty="0">
                <a:latin typeface="+mn-lt"/>
              </a:rPr>
              <a:t>, </a:t>
            </a:r>
            <a:r>
              <a:rPr lang="en-US" altLang="ru-RU" sz="1600" i="1" dirty="0">
                <a:latin typeface="+mn-lt"/>
              </a:rPr>
              <a:t>2007</a:t>
            </a:r>
            <a:endParaRPr lang="ru-RU" altLang="ru-RU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058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700" y="0"/>
            <a:ext cx="7467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Конечный рост пациентов с СПВ на фоне долгосрочной терапии соматропином</a:t>
            </a:r>
          </a:p>
        </p:txBody>
      </p:sp>
      <p:pic>
        <p:nvPicPr>
          <p:cNvPr id="25603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588" y="1509713"/>
            <a:ext cx="253841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9963" y="1471613"/>
            <a:ext cx="2671762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7"/>
          <p:cNvSpPr>
            <a:spLocks noChangeArrowheads="1"/>
          </p:cNvSpPr>
          <p:nvPr/>
        </p:nvSpPr>
        <p:spPr bwMode="auto">
          <a:xfrm>
            <a:off x="2425700" y="4806950"/>
            <a:ext cx="1761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На терапии р-ГР</a:t>
            </a:r>
          </a:p>
        </p:txBody>
      </p:sp>
      <p:sp>
        <p:nvSpPr>
          <p:cNvPr id="25606" name="Прямоугольник 8"/>
          <p:cNvSpPr>
            <a:spLocks noChangeArrowheads="1"/>
          </p:cNvSpPr>
          <p:nvPr/>
        </p:nvSpPr>
        <p:spPr bwMode="auto">
          <a:xfrm>
            <a:off x="6375401" y="4826000"/>
            <a:ext cx="1843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Без терапии р-ГР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895556" y="6228683"/>
            <a:ext cx="1784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defRPr/>
            </a:pPr>
            <a:r>
              <a:rPr lang="en-US" sz="1600" i="1" dirty="0">
                <a:ea typeface="Calibri" panose="020F0502020204030204" pitchFamily="34" charset="0"/>
                <a:cs typeface="Arial" panose="020B0604020202020204" pitchFamily="34" charset="0"/>
              </a:rPr>
              <a:t>Angulo M</a:t>
            </a:r>
            <a:r>
              <a:rPr lang="ru-RU" sz="1600" i="1" dirty="0">
                <a:ea typeface="Calibri" panose="020F0502020204030204" pitchFamily="34" charset="0"/>
                <a:cs typeface="Arial" panose="020B0604020202020204" pitchFamily="34" charset="0"/>
              </a:rPr>
              <a:t>., </a:t>
            </a:r>
            <a:r>
              <a:rPr lang="en-US" sz="1600" i="1" dirty="0">
                <a:ea typeface="Calibri" panose="020F0502020204030204" pitchFamily="34" charset="0"/>
                <a:cs typeface="Arial" panose="020B0604020202020204" pitchFamily="34" charset="0"/>
              </a:rPr>
              <a:t>2007</a:t>
            </a:r>
            <a:endParaRPr lang="ru-RU" sz="1600" i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608" name="Прямоугольник 12"/>
          <p:cNvSpPr>
            <a:spLocks noChangeArrowheads="1"/>
          </p:cNvSpPr>
          <p:nvPr/>
        </p:nvSpPr>
        <p:spPr bwMode="auto">
          <a:xfrm>
            <a:off x="4937125" y="2217738"/>
            <a:ext cx="13668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500">
                <a:latin typeface="Century Schoolbook" pitchFamily="18" charset="0"/>
              </a:rPr>
              <a:t>171±8 см</a:t>
            </a:r>
          </a:p>
        </p:txBody>
      </p:sp>
      <p:sp>
        <p:nvSpPr>
          <p:cNvPr id="17" name="Овал 16"/>
          <p:cNvSpPr/>
          <p:nvPr/>
        </p:nvSpPr>
        <p:spPr>
          <a:xfrm>
            <a:off x="4784725" y="1874838"/>
            <a:ext cx="152400" cy="106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784725" y="2060575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1" name="Прямоугольник 27"/>
          <p:cNvSpPr>
            <a:spLocks noChangeArrowheads="1"/>
          </p:cNvSpPr>
          <p:nvPr/>
        </p:nvSpPr>
        <p:spPr bwMode="auto">
          <a:xfrm>
            <a:off x="4913313" y="1790700"/>
            <a:ext cx="1365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500">
                <a:latin typeface="Century Schoolbook" pitchFamily="18" charset="0"/>
              </a:rPr>
              <a:t>158±4 см</a:t>
            </a:r>
          </a:p>
        </p:txBody>
      </p:sp>
      <p:sp>
        <p:nvSpPr>
          <p:cNvPr id="30" name="Овал 29"/>
          <p:cNvSpPr/>
          <p:nvPr/>
        </p:nvSpPr>
        <p:spPr>
          <a:xfrm>
            <a:off x="4770438" y="2325688"/>
            <a:ext cx="15240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710613" y="1906588"/>
            <a:ext cx="152400" cy="106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702675" y="2325688"/>
            <a:ext cx="15240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6" name="Прямая со стрелкой 35"/>
          <p:cNvCxnSpPr>
            <a:stCxn id="30" idx="7"/>
          </p:cNvCxnSpPr>
          <p:nvPr/>
        </p:nvCxnSpPr>
        <p:spPr>
          <a:xfrm flipV="1">
            <a:off x="4900613" y="2260601"/>
            <a:ext cx="144462" cy="80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785225" y="2030413"/>
            <a:ext cx="0" cy="163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8702675" y="2109789"/>
            <a:ext cx="160338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860925" y="1981201"/>
            <a:ext cx="0" cy="163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9" name="Прямоугольник 44"/>
          <p:cNvSpPr>
            <a:spLocks noChangeArrowheads="1"/>
          </p:cNvSpPr>
          <p:nvPr/>
        </p:nvSpPr>
        <p:spPr bwMode="auto">
          <a:xfrm>
            <a:off x="9043194" y="2252210"/>
            <a:ext cx="1366838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500" dirty="0">
                <a:latin typeface="Century Schoolbook" pitchFamily="18" charset="0"/>
              </a:rPr>
              <a:t>154±9 см</a:t>
            </a:r>
          </a:p>
        </p:txBody>
      </p:sp>
      <p:sp>
        <p:nvSpPr>
          <p:cNvPr id="25620" name="Прямоугольник 45"/>
          <p:cNvSpPr>
            <a:spLocks noChangeArrowheads="1"/>
          </p:cNvSpPr>
          <p:nvPr/>
        </p:nvSpPr>
        <p:spPr bwMode="auto">
          <a:xfrm>
            <a:off x="9043194" y="1868488"/>
            <a:ext cx="13668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500" dirty="0">
                <a:latin typeface="Century Schoolbook" pitchFamily="18" charset="0"/>
              </a:rPr>
              <a:t>144±6 см</a:t>
            </a:r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8823326" y="2268538"/>
            <a:ext cx="144463" cy="80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8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8339" y="1768476"/>
            <a:ext cx="405447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Box 8"/>
          <p:cNvSpPr txBox="1">
            <a:spLocks noChangeArrowheads="1"/>
          </p:cNvSpPr>
          <p:nvPr/>
        </p:nvSpPr>
        <p:spPr bwMode="auto">
          <a:xfrm>
            <a:off x="2532063" y="4903789"/>
            <a:ext cx="1511300" cy="300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ru-RU" altLang="ru-RU" sz="1350">
                <a:latin typeface="Arial" panose="020B0604020202020204" pitchFamily="34" charset="0"/>
              </a:rPr>
              <a:t>На терапии р-ГР</a:t>
            </a:r>
          </a:p>
        </p:txBody>
      </p:sp>
      <p:sp>
        <p:nvSpPr>
          <p:cNvPr id="38916" name="TextBox 11"/>
          <p:cNvSpPr txBox="1">
            <a:spLocks noChangeArrowheads="1"/>
          </p:cNvSpPr>
          <p:nvPr/>
        </p:nvSpPr>
        <p:spPr bwMode="auto">
          <a:xfrm rot="-5400000">
            <a:off x="624855" y="3187809"/>
            <a:ext cx="221075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ru-RU" altLang="ru-RU" sz="1600" dirty="0">
                <a:latin typeface="+mn-lt"/>
              </a:rPr>
              <a:t>  жировая масса  (%)</a:t>
            </a:r>
          </a:p>
        </p:txBody>
      </p:sp>
      <p:sp>
        <p:nvSpPr>
          <p:cNvPr id="38917" name="TextBox 12"/>
          <p:cNvSpPr txBox="1">
            <a:spLocks noChangeArrowheads="1"/>
          </p:cNvSpPr>
          <p:nvPr/>
        </p:nvSpPr>
        <p:spPr bwMode="auto">
          <a:xfrm>
            <a:off x="4375150" y="4875213"/>
            <a:ext cx="1511300" cy="508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ru-RU" altLang="ru-RU" sz="1350" dirty="0">
                <a:latin typeface="Arial" panose="020B0604020202020204" pitchFamily="34" charset="0"/>
              </a:rPr>
              <a:t>Без терапии р-ГР</a:t>
            </a:r>
          </a:p>
        </p:txBody>
      </p:sp>
      <p:pic>
        <p:nvPicPr>
          <p:cNvPr id="27654" name="Рисунок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1438" y="1949451"/>
            <a:ext cx="393065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Box 14"/>
          <p:cNvSpPr txBox="1">
            <a:spLocks noChangeArrowheads="1"/>
          </p:cNvSpPr>
          <p:nvPr/>
        </p:nvSpPr>
        <p:spPr bwMode="auto">
          <a:xfrm rot="-5400000">
            <a:off x="5097638" y="3190985"/>
            <a:ext cx="221710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ru-RU" altLang="ru-RU" sz="1600" dirty="0">
                <a:latin typeface="+mn-lt"/>
              </a:rPr>
              <a:t>  тощая масса  (кг)</a:t>
            </a:r>
          </a:p>
        </p:txBody>
      </p:sp>
      <p:sp>
        <p:nvSpPr>
          <p:cNvPr id="38920" name="TextBox 15"/>
          <p:cNvSpPr txBox="1">
            <a:spLocks noChangeArrowheads="1"/>
          </p:cNvSpPr>
          <p:nvPr/>
        </p:nvSpPr>
        <p:spPr bwMode="auto">
          <a:xfrm>
            <a:off x="7089775" y="4911725"/>
            <a:ext cx="1511300" cy="300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ru-RU" altLang="ru-RU" sz="1350">
                <a:latin typeface="Arial" panose="020B0604020202020204" pitchFamily="34" charset="0"/>
              </a:rPr>
              <a:t>На терапии р-ГР</a:t>
            </a:r>
          </a:p>
        </p:txBody>
      </p:sp>
      <p:sp>
        <p:nvSpPr>
          <p:cNvPr id="38921" name="TextBox 16"/>
          <p:cNvSpPr txBox="1">
            <a:spLocks noChangeArrowheads="1"/>
          </p:cNvSpPr>
          <p:nvPr/>
        </p:nvSpPr>
        <p:spPr bwMode="auto">
          <a:xfrm>
            <a:off x="8751888" y="4927600"/>
            <a:ext cx="1511300" cy="508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ru-RU" altLang="ru-RU" sz="1350">
                <a:latin typeface="Arial" panose="020B0604020202020204" pitchFamily="34" charset="0"/>
              </a:rPr>
              <a:t>Без терапии р-ГР</a:t>
            </a:r>
          </a:p>
        </p:txBody>
      </p:sp>
      <p:sp>
        <p:nvSpPr>
          <p:cNvPr id="38922" name="Прямоугольник 13"/>
          <p:cNvSpPr>
            <a:spLocks noChangeArrowheads="1"/>
          </p:cNvSpPr>
          <p:nvPr/>
        </p:nvSpPr>
        <p:spPr bwMode="auto">
          <a:xfrm>
            <a:off x="8658226" y="6306052"/>
            <a:ext cx="2009775" cy="3754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ClrTx/>
              <a:buNone/>
              <a:defRPr/>
            </a:pPr>
            <a:r>
              <a:rPr lang="ru-RU" altLang="ru-RU" sz="16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6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Carrel AL</a:t>
            </a:r>
            <a:r>
              <a:rPr lang="ru-RU" altLang="ru-RU" sz="16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6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et al. 2010</a:t>
            </a:r>
            <a:endParaRPr lang="ru-RU" altLang="ru-RU" sz="1600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899" name="Заголовок 1"/>
          <p:cNvSpPr>
            <a:spLocks noGrp="1"/>
          </p:cNvSpPr>
          <p:nvPr>
            <p:ph type="title"/>
          </p:nvPr>
        </p:nvSpPr>
        <p:spPr>
          <a:xfrm>
            <a:off x="1560512" y="179389"/>
            <a:ext cx="9144000" cy="9175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Улучшение композиционного состава тела на фоне терапии соматропином у пациентов с СПВ</a:t>
            </a:r>
          </a:p>
        </p:txBody>
      </p:sp>
    </p:spTree>
    <p:extLst>
      <p:ext uri="{BB962C8B-B14F-4D97-AF65-F5344CB8AC3E}">
        <p14:creationId xmlns:p14="http://schemas.microsoft.com/office/powerpoint/2010/main" val="104805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7175" y="84686"/>
            <a:ext cx="8745441" cy="89122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Параметры композиционного состава у пациентов с СПВ на фоне 8-летней терапии </a:t>
            </a:r>
            <a:r>
              <a:rPr lang="ru-RU" altLang="ru-RU" sz="32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р-ГР</a:t>
            </a:r>
            <a:endParaRPr lang="ru-RU" sz="32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1893" r="971" b="8233"/>
          <a:stretch/>
        </p:blipFill>
        <p:spPr bwMode="auto">
          <a:xfrm>
            <a:off x="1678648" y="1842449"/>
            <a:ext cx="4417961" cy="354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t="12475" r="1150" b="5440"/>
          <a:stretch/>
        </p:blipFill>
        <p:spPr bwMode="auto">
          <a:xfrm>
            <a:off x="6479173" y="1908593"/>
            <a:ext cx="4034789" cy="34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7892445" y="6225391"/>
            <a:ext cx="30727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nb-NO" altLang="ru-RU" sz="1600" i="1" dirty="0"/>
              <a:t>Bakker N</a:t>
            </a:r>
            <a:r>
              <a:rPr lang="ru-RU" altLang="ru-RU" sz="1600" i="1" dirty="0"/>
              <a:t>.</a:t>
            </a:r>
            <a:r>
              <a:rPr lang="nb-NO" altLang="ru-RU" sz="1600" i="1" dirty="0"/>
              <a:t>E</a:t>
            </a:r>
            <a:r>
              <a:rPr lang="ru-RU" altLang="ru-RU" sz="1600" i="1" dirty="0"/>
              <a:t>.,</a:t>
            </a:r>
            <a:r>
              <a:rPr lang="en-US" altLang="ru-RU" sz="1600" i="1" dirty="0"/>
              <a:t> </a:t>
            </a:r>
            <a:r>
              <a:rPr lang="ru-RU" altLang="ru-RU" sz="1600" i="1" dirty="0"/>
              <a:t>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8460" y="5602285"/>
            <a:ext cx="2217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годы терапии ГР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48550" y="5602286"/>
            <a:ext cx="2545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годы терапии ГР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572600" y="2770135"/>
            <a:ext cx="2124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тощая масса, </a:t>
            </a:r>
            <a:r>
              <a:rPr lang="en-US" sz="1600" b="1" dirty="0"/>
              <a:t>SDS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5247859" y="2583233"/>
            <a:ext cx="2124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жировая масса, %</a:t>
            </a:r>
          </a:p>
        </p:txBody>
      </p:sp>
    </p:spTree>
    <p:extLst>
      <p:ext uri="{BB962C8B-B14F-4D97-AF65-F5344CB8AC3E}">
        <p14:creationId xmlns:p14="http://schemas.microsoft.com/office/powerpoint/2010/main" val="40231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49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Противопоказания для назначения терапии </a:t>
            </a:r>
            <a:br>
              <a:rPr lang="ru-RU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гормоном роста (</a:t>
            </a:r>
            <a:r>
              <a:rPr lang="ru-RU" sz="3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соматропина</a:t>
            </a:r>
            <a:r>
              <a:rPr lang="ru-RU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5394" y="992075"/>
            <a:ext cx="8564880" cy="4675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600" dirty="0"/>
          </a:p>
          <a:p>
            <a:r>
              <a:rPr lang="ru-RU" sz="2600" dirty="0" smtClean="0"/>
              <a:t>Выраженное </a:t>
            </a:r>
            <a:r>
              <a:rPr lang="ru-RU" sz="2600" dirty="0"/>
              <a:t>ожирение (превышение веса на 200% и более от идеальной массы тела или ИМТ&gt;95-й перцентили) в сочетании с осложнениями (апноэ сна, </a:t>
            </a:r>
            <a:r>
              <a:rPr lang="ru-RU" sz="2600" dirty="0" err="1" smtClean="0"/>
              <a:t>стеатогепатит</a:t>
            </a:r>
            <a:r>
              <a:rPr lang="ru-RU" sz="2600" dirty="0"/>
              <a:t>,</a:t>
            </a:r>
            <a:r>
              <a:rPr lang="ru-RU" sz="2600" dirty="0" smtClean="0"/>
              <a:t> </a:t>
            </a:r>
            <a:r>
              <a:rPr lang="ru-RU" sz="2600" dirty="0"/>
              <a:t>патология углеводного обмена).</a:t>
            </a:r>
          </a:p>
          <a:p>
            <a:r>
              <a:rPr lang="ru-RU" sz="2600" dirty="0"/>
              <a:t>С</a:t>
            </a:r>
            <a:r>
              <a:rPr lang="ru-RU" sz="2600" dirty="0" smtClean="0"/>
              <a:t>индром </a:t>
            </a:r>
            <a:r>
              <a:rPr lang="ru-RU" sz="2600" dirty="0"/>
              <a:t>апноэ сна тяжелой степени тяжести (рекомендовано проведение полисомнографии для диагностики и установки степени тяжести апноэ, а также оценка состояния небных и носоглоточных миндалин как до, так и во время терапии </a:t>
            </a:r>
            <a:r>
              <a:rPr lang="ru-RU" sz="2600" dirty="0" smtClean="0"/>
              <a:t>соматропином, </a:t>
            </a:r>
            <a:r>
              <a:rPr lang="ru-RU" sz="2600" dirty="0"/>
              <a:t>особенно в первые </a:t>
            </a:r>
            <a:r>
              <a:rPr lang="ru-RU" sz="2600" dirty="0" smtClean="0"/>
              <a:t>3-6 месяцев </a:t>
            </a:r>
            <a:r>
              <a:rPr lang="ru-RU" sz="2600" dirty="0"/>
              <a:t>лечения).</a:t>
            </a:r>
          </a:p>
          <a:p>
            <a:endParaRPr lang="ru-RU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4778480" y="5874321"/>
            <a:ext cx="6459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/>
              <a:t>Deal</a:t>
            </a:r>
            <a:r>
              <a:rPr lang="ru-RU" sz="1600" i="1" dirty="0"/>
              <a:t> </a:t>
            </a:r>
            <a:r>
              <a:rPr lang="en-US" sz="1600" i="1" dirty="0"/>
              <a:t>et al. Consensus Guidelines for Recombinant</a:t>
            </a:r>
          </a:p>
          <a:p>
            <a:pPr algn="r"/>
            <a:r>
              <a:rPr lang="en-US" sz="1600" i="1" dirty="0"/>
              <a:t>Human Growth Hormone Therapy in </a:t>
            </a:r>
            <a:r>
              <a:rPr lang="en-US" sz="1600" i="1" dirty="0" err="1"/>
              <a:t>Prader</a:t>
            </a:r>
            <a:r>
              <a:rPr lang="en-US" sz="1600" i="1" dirty="0"/>
              <a:t>-Willi</a:t>
            </a:r>
          </a:p>
          <a:p>
            <a:pPr algn="r"/>
            <a:r>
              <a:rPr lang="en-US" sz="1600" i="1" dirty="0" smtClean="0"/>
              <a:t>Syndrome</a:t>
            </a:r>
            <a:r>
              <a:rPr lang="ru-RU" sz="1600" i="1" dirty="0" smtClean="0"/>
              <a:t>, </a:t>
            </a:r>
            <a:r>
              <a:rPr lang="en-US" sz="1600" i="1" dirty="0" smtClean="0"/>
              <a:t>2013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44788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5343" y="697833"/>
            <a:ext cx="9050982" cy="605692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/>
              <a:t>Оценка антропометрических данных (</a:t>
            </a:r>
            <a:r>
              <a:rPr lang="ru-RU" sz="2400" dirty="0" err="1"/>
              <a:t>росто</a:t>
            </a:r>
            <a:r>
              <a:rPr lang="ru-RU" sz="2400" dirty="0"/>
              <a:t>-весовые параметры, длина кистей, стоп)</a:t>
            </a:r>
          </a:p>
          <a:p>
            <a:pPr>
              <a:defRPr/>
            </a:pPr>
            <a:r>
              <a:rPr lang="ru-RU" sz="2400" dirty="0"/>
              <a:t>Исследование композиционного состава тела («</a:t>
            </a:r>
            <a:r>
              <a:rPr lang="en-US" sz="2400" dirty="0"/>
              <a:t>total body</a:t>
            </a:r>
            <a:r>
              <a:rPr lang="ru-RU" sz="2400" dirty="0"/>
              <a:t>»</a:t>
            </a:r>
            <a:r>
              <a:rPr lang="en-US" sz="2400" dirty="0"/>
              <a:t>)</a:t>
            </a:r>
          </a:p>
          <a:p>
            <a:pPr>
              <a:defRPr/>
            </a:pPr>
            <a:r>
              <a:rPr lang="ru-RU" sz="2400" dirty="0"/>
              <a:t>Оценка костного возраста (рентгенография кистей рук)</a:t>
            </a:r>
          </a:p>
          <a:p>
            <a:pPr>
              <a:defRPr/>
            </a:pPr>
            <a:r>
              <a:rPr lang="ru-RU" sz="2400" dirty="0"/>
              <a:t>Исследование содержания ИФР-1(до </a:t>
            </a:r>
            <a:r>
              <a:rPr lang="en-US" sz="2400" dirty="0"/>
              <a:t>+2SD </a:t>
            </a:r>
            <a:r>
              <a:rPr lang="ru-RU" sz="2400" dirty="0"/>
              <a:t>на фоне терапии</a:t>
            </a:r>
            <a:r>
              <a:rPr lang="ru-RU" sz="2400" dirty="0" smtClean="0"/>
              <a:t>)</a:t>
            </a:r>
          </a:p>
          <a:p>
            <a:pPr>
              <a:defRPr/>
            </a:pPr>
            <a:r>
              <a:rPr lang="ru-RU" sz="2400" dirty="0" err="1"/>
              <a:t>Полисомнография</a:t>
            </a:r>
            <a:r>
              <a:rPr lang="ru-RU" sz="2400" dirty="0"/>
              <a:t> (оценка тяжести апноэ</a:t>
            </a:r>
            <a:r>
              <a:rPr lang="ru-RU" sz="2400" dirty="0" smtClean="0"/>
              <a:t>)</a:t>
            </a:r>
            <a:endParaRPr lang="ru-RU" sz="2400" dirty="0"/>
          </a:p>
          <a:p>
            <a:pPr>
              <a:defRPr/>
            </a:pPr>
            <a:r>
              <a:rPr lang="ru-RU" sz="2400" dirty="0"/>
              <a:t>Гормональное исследование: содержание ТТГ, свТ4, кортизола в крови. При выявлении гипотиреоза и надпочечниковой недостаточности- заместительная терапия препаратами </a:t>
            </a:r>
            <a:r>
              <a:rPr lang="ru-RU" sz="2400" dirty="0" err="1"/>
              <a:t>левотироксина</a:t>
            </a:r>
            <a:r>
              <a:rPr lang="ru-RU" sz="2400" dirty="0"/>
              <a:t> и </a:t>
            </a:r>
            <a:r>
              <a:rPr lang="ru-RU" sz="2400" dirty="0" err="1"/>
              <a:t>глюкокортикодидов</a:t>
            </a:r>
            <a:r>
              <a:rPr lang="ru-RU" sz="2400" dirty="0"/>
              <a:t>.</a:t>
            </a:r>
          </a:p>
          <a:p>
            <a:pPr>
              <a:defRPr/>
            </a:pPr>
            <a:r>
              <a:rPr lang="ru-RU" sz="2400" dirty="0"/>
              <a:t>Оценка метаболического профиля, особенно </a:t>
            </a:r>
            <a:r>
              <a:rPr lang="en-US" sz="2400" dirty="0"/>
              <a:t>&gt;</a:t>
            </a:r>
            <a:r>
              <a:rPr lang="ru-RU" sz="2400" dirty="0"/>
              <a:t>12 лет при наличии </a:t>
            </a:r>
            <a:r>
              <a:rPr lang="ru-RU" sz="2400" dirty="0" err="1"/>
              <a:t>морбидного</a:t>
            </a:r>
            <a:r>
              <a:rPr lang="ru-RU" sz="2400" dirty="0"/>
              <a:t> ожирения: </a:t>
            </a:r>
          </a:p>
          <a:p>
            <a:pPr marL="0" indent="0">
              <a:buNone/>
              <a:defRPr/>
            </a:pPr>
            <a:r>
              <a:rPr lang="en-US" sz="2400" dirty="0"/>
              <a:t>    - </a:t>
            </a:r>
            <a:r>
              <a:rPr lang="ru-RU" sz="2400" dirty="0"/>
              <a:t>секреция инсулина, глюкозы</a:t>
            </a:r>
            <a:r>
              <a:rPr lang="en-US" sz="2400" dirty="0"/>
              <a:t> (</a:t>
            </a:r>
            <a:r>
              <a:rPr lang="ru-RU" sz="2400" dirty="0"/>
              <a:t>желательно во время ОГТТ</a:t>
            </a:r>
            <a:r>
              <a:rPr lang="en-US" sz="2400" dirty="0"/>
              <a:t>)</a:t>
            </a:r>
          </a:p>
          <a:p>
            <a:pPr marL="0" indent="0">
              <a:buNone/>
              <a:defRPr/>
            </a:pPr>
            <a:r>
              <a:rPr lang="en-US" sz="2400" dirty="0"/>
              <a:t>    - </a:t>
            </a:r>
            <a:r>
              <a:rPr lang="ru-RU" sz="2400" dirty="0"/>
              <a:t>липиды (</a:t>
            </a:r>
            <a:r>
              <a:rPr lang="ru-RU" sz="2400" dirty="0" err="1"/>
              <a:t>холест</a:t>
            </a:r>
            <a:r>
              <a:rPr lang="ru-RU" sz="2400" dirty="0"/>
              <a:t> общ, ЛПНП, ЛПВП, триглицериды) </a:t>
            </a:r>
          </a:p>
          <a:p>
            <a:pPr marL="0" indent="0">
              <a:buNone/>
              <a:defRPr/>
            </a:pPr>
            <a:r>
              <a:rPr lang="en-US" sz="2400" dirty="0"/>
              <a:t>    - </a:t>
            </a:r>
            <a:r>
              <a:rPr lang="ru-RU" sz="2400" dirty="0"/>
              <a:t>АЛТ, </a:t>
            </a:r>
            <a:r>
              <a:rPr lang="ru-RU" sz="2400" dirty="0" smtClean="0"/>
              <a:t>АСТ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45344" y="0"/>
            <a:ext cx="9222657" cy="697832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Обследование пациентов с СПВ на фоне терапии </a:t>
            </a:r>
            <a:br>
              <a:rPr lang="ru-RU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соматропином</a:t>
            </a:r>
          </a:p>
        </p:txBody>
      </p:sp>
    </p:spTree>
    <p:extLst>
      <p:ext uri="{BB962C8B-B14F-4D97-AF65-F5344CB8AC3E}">
        <p14:creationId xmlns:p14="http://schemas.microsoft.com/office/powerpoint/2010/main" val="268931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105" y="1"/>
            <a:ext cx="8530390" cy="101065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Мультидисциплинарный подход к лечению синдрома </a:t>
            </a:r>
            <a:r>
              <a:rPr lang="ru-RU" sz="3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Прадера</a:t>
            </a:r>
            <a:r>
              <a:rPr lang="ru-RU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-Вилли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6" t="24494" r="46335" b="15330"/>
          <a:stretch/>
        </p:blipFill>
        <p:spPr>
          <a:xfrm>
            <a:off x="5224040" y="1326521"/>
            <a:ext cx="2113655" cy="38773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660088" y="1316191"/>
            <a:ext cx="2939087" cy="3698262"/>
          </a:xfrm>
        </p:spPr>
        <p:txBody>
          <a:bodyPr/>
          <a:lstStyle/>
          <a:p>
            <a:r>
              <a:rPr lang="ru-RU" dirty="0"/>
              <a:t>Ортопед</a:t>
            </a:r>
          </a:p>
          <a:p>
            <a:r>
              <a:rPr lang="ru-RU" dirty="0"/>
              <a:t>Сомнолог</a:t>
            </a:r>
          </a:p>
          <a:p>
            <a:r>
              <a:rPr lang="ru-RU" dirty="0"/>
              <a:t>ЛОР</a:t>
            </a:r>
          </a:p>
          <a:p>
            <a:r>
              <a:rPr lang="ru-RU" dirty="0"/>
              <a:t>Диетолог</a:t>
            </a:r>
          </a:p>
          <a:p>
            <a:r>
              <a:rPr lang="ru-RU" dirty="0"/>
              <a:t>Психолог</a:t>
            </a:r>
          </a:p>
          <a:p>
            <a:r>
              <a:rPr lang="ru-RU" dirty="0"/>
              <a:t>Логопед</a:t>
            </a:r>
          </a:p>
          <a:p>
            <a:r>
              <a:rPr lang="ru-RU" dirty="0" smtClean="0"/>
              <a:t>Нейропсихолог</a:t>
            </a: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3" name="Объект 7"/>
          <p:cNvSpPr txBox="1">
            <a:spLocks/>
          </p:cNvSpPr>
          <p:nvPr/>
        </p:nvSpPr>
        <p:spPr>
          <a:xfrm>
            <a:off x="1510663" y="1515960"/>
            <a:ext cx="3713377" cy="34984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Неонатолог</a:t>
            </a:r>
          </a:p>
          <a:p>
            <a:r>
              <a:rPr lang="ru-RU" dirty="0">
                <a:solidFill>
                  <a:schemeClr val="tx1"/>
                </a:solidFill>
              </a:rPr>
              <a:t>Генетик</a:t>
            </a:r>
          </a:p>
          <a:p>
            <a:r>
              <a:rPr lang="ru-RU" dirty="0">
                <a:solidFill>
                  <a:schemeClr val="tx1"/>
                </a:solidFill>
              </a:rPr>
              <a:t>Детский эндокринолог</a:t>
            </a:r>
          </a:p>
          <a:p>
            <a:r>
              <a:rPr lang="ru-RU" dirty="0">
                <a:solidFill>
                  <a:schemeClr val="tx1"/>
                </a:solidFill>
              </a:rPr>
              <a:t>Невролог</a:t>
            </a:r>
          </a:p>
          <a:p>
            <a:r>
              <a:rPr lang="ru-RU" dirty="0">
                <a:solidFill>
                  <a:schemeClr val="tx1"/>
                </a:solidFill>
              </a:rPr>
              <a:t>Хирург (орхидопексия, аденотонзилэктомия)</a:t>
            </a:r>
          </a:p>
        </p:txBody>
      </p:sp>
    </p:spTree>
    <p:extLst>
      <p:ext uri="{BB962C8B-B14F-4D97-AF65-F5344CB8AC3E}">
        <p14:creationId xmlns:p14="http://schemas.microsoft.com/office/powerpoint/2010/main" val="422059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67" y="2"/>
            <a:ext cx="8892433" cy="91439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Клиническое исследование применения р-ГР </a:t>
            </a:r>
            <a:br>
              <a:rPr lang="ru-RU" sz="32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2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детей с СПВ</a:t>
            </a:r>
            <a:endParaRPr lang="en-US" sz="32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4" t="42296" r="2397" b="13204"/>
          <a:stretch/>
        </p:blipFill>
        <p:spPr>
          <a:xfrm rot="5400000">
            <a:off x="4612288" y="2536851"/>
            <a:ext cx="3235856" cy="117607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21904" b="30618"/>
          <a:stretch/>
        </p:blipFill>
        <p:spPr>
          <a:xfrm rot="5400000">
            <a:off x="7644437" y="2514925"/>
            <a:ext cx="3264791" cy="1219931"/>
          </a:xfrm>
          <a:prstGeom prst="rect">
            <a:avLst/>
          </a:prstGeom>
        </p:spPr>
      </p:pic>
      <p:sp>
        <p:nvSpPr>
          <p:cNvPr id="5" name="Right Arrow 5"/>
          <p:cNvSpPr/>
          <p:nvPr/>
        </p:nvSpPr>
        <p:spPr>
          <a:xfrm>
            <a:off x="7255866" y="2704444"/>
            <a:ext cx="877491" cy="16549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981691" y="1359760"/>
            <a:ext cx="14184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+mn-lt"/>
              </a:rPr>
              <a:t>Диета </a:t>
            </a:r>
          </a:p>
          <a:p>
            <a:pPr algn="ctr" eaLnBrk="1" hangingPunct="1"/>
            <a:r>
              <a:rPr lang="ru-RU" altLang="ru-RU" sz="1600" b="1" dirty="0">
                <a:latin typeface="+mn-lt"/>
              </a:rPr>
              <a:t>+</a:t>
            </a:r>
          </a:p>
          <a:p>
            <a:pPr algn="ctr" eaLnBrk="1" hangingPunct="1"/>
            <a:r>
              <a:rPr lang="ru-RU" altLang="ru-RU" sz="1600" b="1" dirty="0" err="1" smtClean="0">
                <a:latin typeface="+mn-lt"/>
              </a:rPr>
              <a:t>рГР</a:t>
            </a:r>
            <a:endParaRPr lang="ru-RU" altLang="ru-RU" sz="1600" b="1" dirty="0">
              <a:latin typeface="+mn-lt"/>
            </a:endParaRPr>
          </a:p>
          <a:p>
            <a:pPr algn="ctr" eaLnBrk="1" hangingPunct="1"/>
            <a:r>
              <a:rPr lang="ru-RU" altLang="ru-RU" sz="1600" b="1" dirty="0" smtClean="0">
                <a:latin typeface="+mn-lt"/>
              </a:rPr>
              <a:t>(1 мг/м2/</a:t>
            </a:r>
            <a:r>
              <a:rPr lang="ru-RU" altLang="ru-RU" sz="1600" b="1" dirty="0" err="1" smtClean="0">
                <a:latin typeface="+mn-lt"/>
              </a:rPr>
              <a:t>сут</a:t>
            </a:r>
            <a:r>
              <a:rPr lang="ru-RU" altLang="ru-RU" sz="1600" b="1" dirty="0" smtClean="0">
                <a:latin typeface="+mn-lt"/>
              </a:rPr>
              <a:t>)</a:t>
            </a:r>
            <a:endParaRPr lang="ru-RU" altLang="ru-RU" sz="1600" b="1" dirty="0">
              <a:latin typeface="+mn-lt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5088711" y="4825482"/>
            <a:ext cx="2531290" cy="138499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Пациент Д., </a:t>
            </a:r>
            <a:r>
              <a:rPr lang="en-US" sz="1200" b="1" dirty="0">
                <a:solidFill>
                  <a:schemeClr val="bg1"/>
                </a:solidFill>
              </a:rPr>
              <a:t>10</a:t>
            </a:r>
            <a:r>
              <a:rPr lang="ru-RU" sz="1200" b="1" dirty="0">
                <a:solidFill>
                  <a:schemeClr val="bg1"/>
                </a:solidFill>
              </a:rPr>
              <a:t> лет</a:t>
            </a:r>
            <a:endParaRPr lang="ru-RU" sz="1200" dirty="0"/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Рост – 131 см (</a:t>
            </a:r>
            <a:r>
              <a:rPr lang="en-US" sz="1200" b="1" dirty="0">
                <a:solidFill>
                  <a:schemeClr val="bg1"/>
                </a:solidFill>
              </a:rPr>
              <a:t>SDS=-1,3)</a:t>
            </a:r>
            <a:r>
              <a:rPr lang="ru-RU" sz="1200" b="1" dirty="0">
                <a:solidFill>
                  <a:schemeClr val="bg1"/>
                </a:solidFill>
              </a:rPr>
              <a:t>.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Вес – </a:t>
            </a:r>
            <a:r>
              <a:rPr lang="en-US" sz="1200" b="1" dirty="0">
                <a:solidFill>
                  <a:schemeClr val="bg1"/>
                </a:solidFill>
              </a:rPr>
              <a:t>49</a:t>
            </a:r>
            <a:r>
              <a:rPr lang="ru-RU" sz="1200" b="1" dirty="0">
                <a:solidFill>
                  <a:schemeClr val="bg1"/>
                </a:solidFill>
              </a:rPr>
              <a:t>,</a:t>
            </a:r>
            <a:r>
              <a:rPr lang="en-US" sz="1200" b="1" dirty="0">
                <a:solidFill>
                  <a:schemeClr val="bg1"/>
                </a:solidFill>
              </a:rPr>
              <a:t>5</a:t>
            </a:r>
            <a:r>
              <a:rPr lang="ru-RU" sz="1200" b="1" dirty="0">
                <a:solidFill>
                  <a:schemeClr val="bg1"/>
                </a:solidFill>
              </a:rPr>
              <a:t> кг.</a:t>
            </a:r>
            <a:endParaRPr lang="ru-RU" sz="1200" b="1" dirty="0"/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ИМТ – </a:t>
            </a:r>
            <a:r>
              <a:rPr lang="en-US" sz="1200" b="1" dirty="0">
                <a:solidFill>
                  <a:schemeClr val="bg1"/>
                </a:solidFill>
              </a:rPr>
              <a:t>28</a:t>
            </a:r>
            <a:r>
              <a:rPr lang="ru-RU" sz="1200" b="1" dirty="0">
                <a:solidFill>
                  <a:schemeClr val="bg1"/>
                </a:solidFill>
              </a:rPr>
              <a:t>,</a:t>
            </a:r>
            <a:r>
              <a:rPr lang="en-US" sz="1200" b="1" dirty="0">
                <a:solidFill>
                  <a:schemeClr val="bg1"/>
                </a:solidFill>
              </a:rPr>
              <a:t>76</a:t>
            </a:r>
            <a:r>
              <a:rPr lang="ru-RU" sz="1200" b="1" dirty="0">
                <a:solidFill>
                  <a:schemeClr val="bg1"/>
                </a:solidFill>
              </a:rPr>
              <a:t>.  </a:t>
            </a:r>
            <a:r>
              <a:rPr lang="en-US" sz="1200" b="1" dirty="0">
                <a:solidFill>
                  <a:schemeClr val="bg1"/>
                </a:solidFill>
              </a:rPr>
              <a:t>SDS</a:t>
            </a:r>
            <a:r>
              <a:rPr lang="ru-RU" sz="1200" b="1" dirty="0">
                <a:solidFill>
                  <a:schemeClr val="bg1"/>
                </a:solidFill>
              </a:rPr>
              <a:t> ИМТ =</a:t>
            </a:r>
            <a:r>
              <a:rPr lang="en-US" sz="1200" b="1" dirty="0">
                <a:solidFill>
                  <a:schemeClr val="bg1"/>
                </a:solidFill>
              </a:rPr>
              <a:t>3</a:t>
            </a:r>
            <a:r>
              <a:rPr lang="ru-RU" sz="1200" b="1" dirty="0">
                <a:solidFill>
                  <a:schemeClr val="bg1"/>
                </a:solidFill>
              </a:rPr>
              <a:t>,</a:t>
            </a:r>
            <a:r>
              <a:rPr lang="en-US" sz="1200" b="1" dirty="0">
                <a:solidFill>
                  <a:schemeClr val="bg1"/>
                </a:solidFill>
              </a:rPr>
              <a:t>0</a:t>
            </a:r>
            <a:r>
              <a:rPr lang="ru-RU" sz="1200" b="1" dirty="0">
                <a:solidFill>
                  <a:schemeClr val="bg1"/>
                </a:solidFill>
              </a:rPr>
              <a:t>, жировой </a:t>
            </a:r>
            <a:r>
              <a:rPr lang="ru-RU" sz="1200" b="1" dirty="0" err="1">
                <a:solidFill>
                  <a:schemeClr val="bg1"/>
                </a:solidFill>
              </a:rPr>
              <a:t>коэф</a:t>
            </a:r>
            <a:r>
              <a:rPr lang="ru-RU" sz="1200" b="1" dirty="0">
                <a:solidFill>
                  <a:schemeClr val="bg1"/>
                </a:solidFill>
              </a:rPr>
              <a:t> 52,1% («</a:t>
            </a:r>
            <a:r>
              <a:rPr lang="en-US" sz="1200" b="1" dirty="0">
                <a:solidFill>
                  <a:schemeClr val="bg1"/>
                </a:solidFill>
              </a:rPr>
              <a:t>total body</a:t>
            </a:r>
            <a:r>
              <a:rPr lang="ru-RU" sz="1200" b="1" dirty="0">
                <a:solidFill>
                  <a:schemeClr val="bg1"/>
                </a:solidFill>
              </a:rPr>
              <a:t>»)</a:t>
            </a:r>
            <a:endParaRPr lang="en-US" sz="12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ea typeface="Calibri" panose="020F0502020204030204" pitchFamily="34" charset="0"/>
              </a:rPr>
              <a:t>Длина стопы=19,5 см (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</a:rPr>
              <a:t>SDS</a:t>
            </a:r>
            <a:r>
              <a:rPr lang="ru-RU" sz="1200" b="1" dirty="0">
                <a:solidFill>
                  <a:schemeClr val="bg1"/>
                </a:solidFill>
                <a:ea typeface="Calibri" panose="020F0502020204030204" pitchFamily="34" charset="0"/>
              </a:rPr>
              <a:t>=-3,36),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ea typeface="Calibri" panose="020F0502020204030204" pitchFamily="34" charset="0"/>
              </a:rPr>
              <a:t>длина кисти =13,5 см (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</a:rPr>
              <a:t>SDS</a:t>
            </a:r>
            <a:r>
              <a:rPr lang="ru-RU" sz="1200" b="1" dirty="0">
                <a:solidFill>
                  <a:schemeClr val="bg1"/>
                </a:solidFill>
                <a:ea typeface="Calibri" panose="020F0502020204030204" pitchFamily="34" charset="0"/>
              </a:rPr>
              <a:t>=-2,67)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Rectangle 8"/>
          <p:cNvSpPr/>
          <p:nvPr/>
        </p:nvSpPr>
        <p:spPr>
          <a:xfrm>
            <a:off x="8065060" y="4825482"/>
            <a:ext cx="2602939" cy="138499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Пациент Д., 11,0 лет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Рост – 137,8 см (</a:t>
            </a:r>
            <a:r>
              <a:rPr lang="en-US" sz="1200" b="1" dirty="0">
                <a:solidFill>
                  <a:schemeClr val="bg1"/>
                </a:solidFill>
              </a:rPr>
              <a:t>SDS=-0,89)</a:t>
            </a:r>
            <a:r>
              <a:rPr lang="ru-RU" sz="1200" b="1" dirty="0">
                <a:solidFill>
                  <a:schemeClr val="bg1"/>
                </a:solidFill>
              </a:rPr>
              <a:t>.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Вес – </a:t>
            </a:r>
            <a:r>
              <a:rPr lang="en-US" sz="1200" b="1" dirty="0">
                <a:solidFill>
                  <a:schemeClr val="bg1"/>
                </a:solidFill>
              </a:rPr>
              <a:t>3</a:t>
            </a:r>
            <a:r>
              <a:rPr lang="ru-RU" sz="1200" b="1" dirty="0">
                <a:solidFill>
                  <a:schemeClr val="bg1"/>
                </a:solidFill>
              </a:rPr>
              <a:t>8,</a:t>
            </a:r>
            <a:r>
              <a:rPr lang="en-US" sz="1200" b="1" dirty="0">
                <a:solidFill>
                  <a:schemeClr val="bg1"/>
                </a:solidFill>
              </a:rPr>
              <a:t>4</a:t>
            </a:r>
            <a:r>
              <a:rPr lang="ru-RU" sz="1200" b="1" dirty="0">
                <a:solidFill>
                  <a:schemeClr val="bg1"/>
                </a:solidFill>
              </a:rPr>
              <a:t> кг.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ИМТ – 1</a:t>
            </a:r>
            <a:r>
              <a:rPr lang="en-US" sz="1200" b="1" dirty="0">
                <a:solidFill>
                  <a:schemeClr val="bg1"/>
                </a:solidFill>
              </a:rPr>
              <a:t>9</a:t>
            </a:r>
            <a:r>
              <a:rPr lang="ru-RU" sz="1200" b="1" dirty="0">
                <a:solidFill>
                  <a:schemeClr val="bg1"/>
                </a:solidFill>
              </a:rPr>
              <a:t>,</a:t>
            </a:r>
            <a:r>
              <a:rPr lang="en-US" sz="1200" b="1" dirty="0">
                <a:solidFill>
                  <a:schemeClr val="bg1"/>
                </a:solidFill>
              </a:rPr>
              <a:t>92</a:t>
            </a:r>
            <a:r>
              <a:rPr lang="ru-RU" sz="1200" b="1" dirty="0">
                <a:solidFill>
                  <a:schemeClr val="bg1"/>
                </a:solidFill>
              </a:rPr>
              <a:t>.  </a:t>
            </a:r>
            <a:r>
              <a:rPr lang="en-US" sz="1200" b="1" dirty="0">
                <a:solidFill>
                  <a:schemeClr val="bg1"/>
                </a:solidFill>
              </a:rPr>
              <a:t>SDS</a:t>
            </a:r>
            <a:r>
              <a:rPr lang="ru-RU" sz="1200" b="1" dirty="0">
                <a:solidFill>
                  <a:schemeClr val="bg1"/>
                </a:solidFill>
              </a:rPr>
              <a:t> ИМТ =</a:t>
            </a:r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ru-RU" sz="1200" b="1" dirty="0">
                <a:solidFill>
                  <a:schemeClr val="bg1"/>
                </a:solidFill>
              </a:rPr>
              <a:t>,</a:t>
            </a:r>
            <a:r>
              <a:rPr lang="en-US" sz="1200" b="1" dirty="0">
                <a:solidFill>
                  <a:schemeClr val="bg1"/>
                </a:solidFill>
              </a:rPr>
              <a:t>23</a:t>
            </a:r>
            <a:r>
              <a:rPr lang="ru-RU" sz="1200" b="1" dirty="0">
                <a:solidFill>
                  <a:schemeClr val="bg1"/>
                </a:solidFill>
              </a:rPr>
              <a:t>, жировой </a:t>
            </a:r>
            <a:r>
              <a:rPr lang="ru-RU" sz="1200" b="1" dirty="0" err="1">
                <a:solidFill>
                  <a:schemeClr val="bg1"/>
                </a:solidFill>
              </a:rPr>
              <a:t>коэф</a:t>
            </a:r>
            <a:r>
              <a:rPr lang="ru-RU" sz="1200" b="1" dirty="0">
                <a:solidFill>
                  <a:schemeClr val="bg1"/>
                </a:solidFill>
              </a:rPr>
              <a:t> 33,1% («</a:t>
            </a:r>
            <a:r>
              <a:rPr lang="en-US" sz="1200" b="1" dirty="0">
                <a:solidFill>
                  <a:schemeClr val="bg1"/>
                </a:solidFill>
              </a:rPr>
              <a:t>total body</a:t>
            </a:r>
            <a:r>
              <a:rPr lang="ru-RU" sz="1200" b="1" dirty="0">
                <a:solidFill>
                  <a:schemeClr val="bg1"/>
                </a:solidFill>
              </a:rPr>
              <a:t>»)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ea typeface="Calibri" panose="020F0502020204030204" pitchFamily="34" charset="0"/>
              </a:rPr>
              <a:t>Длина стопы=20 см (SDS=-3,29), длина кисти=14 см (-2,52) 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1775567" y="1476066"/>
            <a:ext cx="3429000" cy="3966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ts val="360"/>
              </a:spcBef>
              <a:defRPr/>
            </a:pPr>
            <a:r>
              <a:rPr lang="en-US" sz="1950" b="1" i="1" dirty="0">
                <a:solidFill>
                  <a:schemeClr val="tx2"/>
                </a:solidFill>
                <a:cs typeface="Arial"/>
              </a:rPr>
              <a:t>Anamnesis </a:t>
            </a:r>
            <a:r>
              <a:rPr lang="en-US" sz="1950" b="1" i="1" dirty="0" err="1">
                <a:solidFill>
                  <a:schemeClr val="tx2"/>
                </a:solidFill>
                <a:cs typeface="Arial"/>
              </a:rPr>
              <a:t>morbi</a:t>
            </a:r>
            <a:r>
              <a:rPr lang="ru-RU" sz="1950" b="1" i="1" dirty="0">
                <a:solidFill>
                  <a:schemeClr val="tx2"/>
                </a:solidFill>
                <a:cs typeface="Arial"/>
              </a:rPr>
              <a:t>:</a:t>
            </a:r>
          </a:p>
          <a:p>
            <a:pPr marL="212598" indent="-212598">
              <a:lnSpc>
                <a:spcPct val="70000"/>
              </a:lnSpc>
              <a:spcBef>
                <a:spcPts val="360"/>
              </a:spcBef>
              <a:buFont typeface="Wingdings"/>
              <a:buChar char="v"/>
              <a:defRPr/>
            </a:pPr>
            <a:r>
              <a:rPr lang="ru-RU" sz="1950" dirty="0">
                <a:solidFill>
                  <a:schemeClr val="tx1"/>
                </a:solidFill>
                <a:cs typeface="Arial"/>
              </a:rPr>
              <a:t>Неонатальная мышечная гипотония</a:t>
            </a:r>
          </a:p>
          <a:p>
            <a:pPr marL="212598" indent="-212598">
              <a:lnSpc>
                <a:spcPct val="70000"/>
              </a:lnSpc>
              <a:spcBef>
                <a:spcPts val="360"/>
              </a:spcBef>
              <a:buFont typeface="Wingdings"/>
              <a:buChar char="v"/>
              <a:defRPr/>
            </a:pPr>
            <a:r>
              <a:rPr lang="ru-RU" sz="1950" dirty="0">
                <a:solidFill>
                  <a:schemeClr val="tx1"/>
                </a:solidFill>
                <a:cs typeface="Arial"/>
              </a:rPr>
              <a:t>Задержка развития (+)</a:t>
            </a:r>
          </a:p>
          <a:p>
            <a:pPr marL="212598" indent="-212598">
              <a:lnSpc>
                <a:spcPct val="70000"/>
              </a:lnSpc>
              <a:spcBef>
                <a:spcPts val="360"/>
              </a:spcBef>
              <a:buFont typeface="Wingdings"/>
              <a:buChar char="v"/>
              <a:defRPr/>
            </a:pPr>
            <a:r>
              <a:rPr lang="ru-RU" sz="1950" dirty="0">
                <a:solidFill>
                  <a:schemeClr val="tx1"/>
                </a:solidFill>
                <a:cs typeface="Arial"/>
              </a:rPr>
              <a:t>Крипторхизм</a:t>
            </a:r>
          </a:p>
          <a:p>
            <a:pPr marL="212598" indent="-212598">
              <a:lnSpc>
                <a:spcPct val="70000"/>
              </a:lnSpc>
              <a:spcBef>
                <a:spcPts val="360"/>
              </a:spcBef>
              <a:buFont typeface="Wingdings"/>
              <a:buChar char="v"/>
              <a:defRPr/>
            </a:pPr>
            <a:r>
              <a:rPr lang="ru-RU" sz="1950" dirty="0" err="1">
                <a:solidFill>
                  <a:schemeClr val="tx1"/>
                </a:solidFill>
                <a:cs typeface="Arial"/>
              </a:rPr>
              <a:t>Гиперфагия</a:t>
            </a:r>
            <a:r>
              <a:rPr lang="ru-RU" sz="1950" dirty="0">
                <a:solidFill>
                  <a:schemeClr val="tx1"/>
                </a:solidFill>
                <a:cs typeface="Arial"/>
              </a:rPr>
              <a:t> – выраженное ожирение </a:t>
            </a:r>
            <a:endParaRPr lang="ru-RU" sz="1950" dirty="0">
              <a:solidFill>
                <a:schemeClr val="tx1"/>
              </a:solidFill>
            </a:endParaRPr>
          </a:p>
          <a:p>
            <a:pPr marL="212598" indent="-212598">
              <a:lnSpc>
                <a:spcPct val="70000"/>
              </a:lnSpc>
              <a:spcBef>
                <a:spcPts val="360"/>
              </a:spcBef>
              <a:buFont typeface="Wingdings"/>
              <a:buChar char="v"/>
              <a:defRPr/>
            </a:pPr>
            <a:r>
              <a:rPr lang="ru-RU" sz="1950" dirty="0" err="1">
                <a:solidFill>
                  <a:schemeClr val="tx1"/>
                </a:solidFill>
                <a:cs typeface="Arial"/>
              </a:rPr>
              <a:t>Акромикрия</a:t>
            </a:r>
            <a:r>
              <a:rPr lang="ru-RU" sz="1950" dirty="0">
                <a:solidFill>
                  <a:schemeClr val="tx1"/>
                </a:solidFill>
                <a:cs typeface="Arial"/>
              </a:rPr>
              <a:t> (+)</a:t>
            </a:r>
            <a:endParaRPr lang="en-US" sz="1950" dirty="0">
              <a:solidFill>
                <a:schemeClr val="tx1"/>
              </a:solidFill>
              <a:cs typeface="Arial"/>
            </a:endParaRPr>
          </a:p>
          <a:p>
            <a:pPr>
              <a:lnSpc>
                <a:spcPct val="70000"/>
              </a:lnSpc>
              <a:spcBef>
                <a:spcPts val="360"/>
              </a:spcBef>
              <a:defRPr/>
            </a:pPr>
            <a:endParaRPr lang="ru-RU" sz="1950" b="1" i="1" dirty="0">
              <a:solidFill>
                <a:schemeClr val="tx1"/>
              </a:solidFill>
              <a:cs typeface="Arial"/>
            </a:endParaRPr>
          </a:p>
          <a:p>
            <a:pPr>
              <a:lnSpc>
                <a:spcPct val="70000"/>
              </a:lnSpc>
              <a:spcBef>
                <a:spcPts val="360"/>
              </a:spcBef>
              <a:defRPr/>
            </a:pPr>
            <a:r>
              <a:rPr lang="ru-RU" sz="1950" b="1" i="1" dirty="0">
                <a:solidFill>
                  <a:schemeClr val="tx2"/>
                </a:solidFill>
                <a:cs typeface="Arial"/>
              </a:rPr>
              <a:t>Лабораторно:</a:t>
            </a:r>
          </a:p>
          <a:p>
            <a:pPr marL="257175" indent="-257175">
              <a:lnSpc>
                <a:spcPct val="70000"/>
              </a:lnSpc>
              <a:spcBef>
                <a:spcPts val="360"/>
              </a:spcBef>
              <a:buFont typeface="Wingdings" panose="05000000000000000000" pitchFamily="2" charset="2"/>
              <a:buChar char="v"/>
              <a:defRPr/>
            </a:pPr>
            <a:r>
              <a:rPr lang="ru-RU" sz="1950" dirty="0">
                <a:solidFill>
                  <a:schemeClr val="tx1"/>
                </a:solidFill>
                <a:cs typeface="Arial"/>
              </a:rPr>
              <a:t>СТГ-</a:t>
            </a:r>
            <a:r>
              <a:rPr lang="ru-RU" sz="1950" dirty="0" err="1">
                <a:solidFill>
                  <a:schemeClr val="tx1"/>
                </a:solidFill>
                <a:cs typeface="Arial"/>
              </a:rPr>
              <a:t>стимуляц</a:t>
            </a:r>
            <a:r>
              <a:rPr lang="ru-RU" sz="1950" dirty="0">
                <a:solidFill>
                  <a:schemeClr val="tx1"/>
                </a:solidFill>
                <a:cs typeface="Arial"/>
              </a:rPr>
              <a:t>. проба с инсулином: макс выброс СТГ 2,5 </a:t>
            </a:r>
            <a:r>
              <a:rPr lang="ru-RU" sz="1950" dirty="0" err="1">
                <a:solidFill>
                  <a:schemeClr val="tx1"/>
                </a:solidFill>
                <a:cs typeface="Arial"/>
              </a:rPr>
              <a:t>нг</a:t>
            </a:r>
            <a:r>
              <a:rPr lang="ru-RU" sz="1950" dirty="0">
                <a:solidFill>
                  <a:schemeClr val="tx1"/>
                </a:solidFill>
                <a:cs typeface="Arial"/>
              </a:rPr>
              <a:t>/мл</a:t>
            </a:r>
          </a:p>
          <a:p>
            <a:pPr marL="257175" indent="-257175">
              <a:lnSpc>
                <a:spcPct val="70000"/>
              </a:lnSpc>
              <a:spcBef>
                <a:spcPts val="360"/>
              </a:spcBef>
              <a:buFont typeface="Wingdings" panose="05000000000000000000" pitchFamily="2" charset="2"/>
              <a:buChar char="v"/>
              <a:defRPr/>
            </a:pPr>
            <a:r>
              <a:rPr lang="ru-RU" sz="1950" dirty="0">
                <a:solidFill>
                  <a:schemeClr val="tx1"/>
                </a:solidFill>
                <a:cs typeface="Arial"/>
              </a:rPr>
              <a:t>ОГТТ: </a:t>
            </a:r>
            <a:r>
              <a:rPr lang="ru-RU" sz="1950" dirty="0" err="1">
                <a:solidFill>
                  <a:schemeClr val="tx1"/>
                </a:solidFill>
                <a:cs typeface="Arial"/>
              </a:rPr>
              <a:t>нормогликемия</a:t>
            </a:r>
            <a:r>
              <a:rPr lang="ru-RU" sz="1950" dirty="0">
                <a:solidFill>
                  <a:schemeClr val="tx1"/>
                </a:solidFill>
                <a:cs typeface="Arial"/>
              </a:rPr>
              <a:t>, </a:t>
            </a:r>
            <a:r>
              <a:rPr lang="ru-RU" sz="1950" dirty="0" err="1">
                <a:solidFill>
                  <a:schemeClr val="tx1"/>
                </a:solidFill>
                <a:cs typeface="Arial"/>
              </a:rPr>
              <a:t>нормоинсулинемия</a:t>
            </a:r>
            <a:endParaRPr lang="ru-RU" sz="1950" dirty="0">
              <a:solidFill>
                <a:schemeClr val="tx1"/>
              </a:solidFill>
              <a:cs typeface="Arial"/>
            </a:endParaRPr>
          </a:p>
          <a:p>
            <a:pPr marL="257175" indent="-257175">
              <a:lnSpc>
                <a:spcPct val="70000"/>
              </a:lnSpc>
              <a:spcBef>
                <a:spcPts val="360"/>
              </a:spcBef>
              <a:buFont typeface="Wingdings" panose="05000000000000000000" pitchFamily="2" charset="2"/>
              <a:buChar char="v"/>
              <a:defRPr/>
            </a:pPr>
            <a:r>
              <a:rPr lang="ru-RU" sz="1950" dirty="0">
                <a:solidFill>
                  <a:schemeClr val="tx1"/>
                </a:solidFill>
                <a:cs typeface="Arial"/>
              </a:rPr>
              <a:t>ИФР-1=48,3 </a:t>
            </a:r>
            <a:r>
              <a:rPr lang="ru-RU" sz="1950" dirty="0" err="1">
                <a:solidFill>
                  <a:schemeClr val="tx1"/>
                </a:solidFill>
                <a:cs typeface="Arial"/>
              </a:rPr>
              <a:t>нг</a:t>
            </a:r>
            <a:r>
              <a:rPr lang="ru-RU" sz="1950" dirty="0">
                <a:solidFill>
                  <a:schemeClr val="tx1"/>
                </a:solidFill>
                <a:cs typeface="Arial"/>
              </a:rPr>
              <a:t>/мл (55-399)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68764" y="1888614"/>
            <a:ext cx="320019" cy="857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028711" y="1845751"/>
            <a:ext cx="320019" cy="857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8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1" y="188914"/>
            <a:ext cx="8970963" cy="865187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Синдром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Прадера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-Вилли (СПВ)</a:t>
            </a:r>
            <a:r>
              <a:rPr lang="ru-RU" sz="3000" b="1" dirty="0">
                <a:cs typeface="Times New Roman" pitchFamily="18" charset="0"/>
              </a:rPr>
              <a:t> – </a:t>
            </a:r>
            <a:r>
              <a:rPr lang="ru-RU" sz="3000" dirty="0" err="1" smtClean="0">
                <a:cs typeface="Times New Roman" pitchFamily="18" charset="0"/>
              </a:rPr>
              <a:t>орфанная</a:t>
            </a:r>
            <a:r>
              <a:rPr lang="ru-RU" sz="3000" dirty="0" smtClean="0">
                <a:cs typeface="Times New Roman" pitchFamily="18" charset="0"/>
              </a:rPr>
              <a:t> генетическая форма ожирения</a:t>
            </a:r>
            <a:endParaRPr lang="ru-RU" sz="3000" dirty="0">
              <a:cs typeface="Times New Roman" pitchFamily="18" charset="0"/>
            </a:endParaRPr>
          </a:p>
        </p:txBody>
      </p:sp>
      <p:sp>
        <p:nvSpPr>
          <p:cNvPr id="84995" name="TextBox 4"/>
          <p:cNvSpPr txBox="1">
            <a:spLocks noChangeArrowheads="1"/>
          </p:cNvSpPr>
          <p:nvPr/>
        </p:nvSpPr>
        <p:spPr bwMode="auto">
          <a:xfrm>
            <a:off x="1981201" y="1417638"/>
            <a:ext cx="56864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buFont typeface="Arial" pitchFamily="34" charset="0"/>
              <a:buChar char="•"/>
            </a:pP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Морбидное</a:t>
            </a:r>
            <a:r>
              <a:rPr lang="ru-RU" sz="2400" dirty="0">
                <a:cs typeface="Times New Roman" pitchFamily="18" charset="0"/>
              </a:rPr>
              <a:t> ожирение</a:t>
            </a:r>
          </a:p>
          <a:p>
            <a:pPr defTabSz="457200">
              <a:buFont typeface="Arial" pitchFamily="34" charset="0"/>
              <a:buChar char="•"/>
            </a:pP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Гиперфагия</a:t>
            </a:r>
            <a:endParaRPr lang="ru-RU" sz="2400" dirty="0">
              <a:cs typeface="Times New Roman" pitchFamily="18" charset="0"/>
            </a:endParaRPr>
          </a:p>
          <a:p>
            <a:pPr defTabSz="457200">
              <a:buFont typeface="Arial" pitchFamily="34" charset="0"/>
              <a:buChar char="•"/>
            </a:pPr>
            <a:r>
              <a:rPr lang="ru-RU" sz="2400" dirty="0">
                <a:cs typeface="Times New Roman" pitchFamily="18" charset="0"/>
              </a:rPr>
              <a:t> Задержка роста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Гипогонадизм</a:t>
            </a:r>
            <a:endParaRPr lang="ru-RU" sz="2400" dirty="0">
              <a:cs typeface="Times New Roman" pitchFamily="18" charset="0"/>
            </a:endParaRPr>
          </a:p>
          <a:p>
            <a:pPr defTabSz="457200">
              <a:buFont typeface="Arial" pitchFamily="34" charset="0"/>
              <a:buChar char="•"/>
            </a:pPr>
            <a:r>
              <a:rPr lang="ru-RU" sz="2400" dirty="0">
                <a:cs typeface="Times New Roman" pitchFamily="18" charset="0"/>
              </a:rPr>
              <a:t> Задержка интеллектуального развития</a:t>
            </a:r>
          </a:p>
          <a:p>
            <a:pPr defTabSz="457200">
              <a:buFont typeface="Arial" pitchFamily="34" charset="0"/>
              <a:buChar char="•"/>
            </a:pPr>
            <a:r>
              <a:rPr lang="ru-RU" sz="2400" dirty="0">
                <a:cs typeface="Times New Roman" pitchFamily="18" charset="0"/>
              </a:rPr>
              <a:t> Фенотипические особенности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84996" name="TextBox 5"/>
          <p:cNvSpPr txBox="1">
            <a:spLocks noChangeArrowheads="1"/>
          </p:cNvSpPr>
          <p:nvPr/>
        </p:nvSpPr>
        <p:spPr bwMode="auto">
          <a:xfrm>
            <a:off x="1524001" y="4269940"/>
            <a:ext cx="569785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ru-RU" sz="2400" b="1" dirty="0">
                <a:cs typeface="Times New Roman" pitchFamily="18" charset="0"/>
              </a:rPr>
              <a:t>Частота в популяции: 1:10-30тыс новорожденных</a:t>
            </a:r>
            <a:r>
              <a:rPr lang="ru-RU" sz="2400" dirty="0">
                <a:cs typeface="Times New Roman" pitchFamily="18" charset="0"/>
              </a:rPr>
              <a:t>. </a:t>
            </a:r>
          </a:p>
          <a:p>
            <a:pPr algn="ctr" defTabSz="457200"/>
            <a:r>
              <a:rPr lang="ru-RU" sz="2400" dirty="0">
                <a:cs typeface="Times New Roman" pitchFamily="18" charset="0"/>
              </a:rPr>
              <a:t>В  России должно быть около 2,5 тыс. детей с СПВ и 12 тыс. взрослых пациентов с </a:t>
            </a:r>
            <a:r>
              <a:rPr lang="ru-RU" sz="2400" dirty="0" smtClean="0">
                <a:cs typeface="Times New Roman" pitchFamily="18" charset="0"/>
              </a:rPr>
              <a:t>СПВ</a:t>
            </a:r>
            <a:endParaRPr lang="ru-RU" sz="2400" dirty="0">
              <a:cs typeface="Times New Roman" pitchFamily="18" charset="0"/>
            </a:endParaRPr>
          </a:p>
        </p:txBody>
      </p:sp>
      <p:pic>
        <p:nvPicPr>
          <p:cNvPr id="8" name="Содержимое 4" descr="La_monstrua_desnuda_(1680),_de_Juan_Carreño_de_Miranda.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7" r="17069"/>
          <a:stretch/>
        </p:blipFill>
        <p:spPr>
          <a:xfrm>
            <a:off x="7354570" y="1054100"/>
            <a:ext cx="3313430" cy="4922838"/>
          </a:xfrm>
          <a:prstGeom prst="rect">
            <a:avLst/>
          </a:prstGeom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7354571" y="5976940"/>
            <a:ext cx="33134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ru-RU" b="1" dirty="0">
                <a:cs typeface="Times New Roman" panose="02020603050405020304" pitchFamily="18" charset="0"/>
              </a:rPr>
              <a:t>Eugenia Martinez Vallejo, </a:t>
            </a:r>
            <a:endParaRPr lang="ru-RU" altLang="ru-RU" b="1" dirty="0">
              <a:cs typeface="Times New Roman" panose="02020603050405020304" pitchFamily="18" charset="0"/>
            </a:endParaRPr>
          </a:p>
          <a:p>
            <a:pPr algn="ctr"/>
            <a:r>
              <a:rPr lang="es-ES" altLang="ru-RU" b="1" dirty="0">
                <a:cs typeface="Times New Roman" panose="02020603050405020304" pitchFamily="18" charset="0"/>
              </a:rPr>
              <a:t>La Monstrua (1680) </a:t>
            </a:r>
            <a:endParaRPr lang="ru-RU" altLang="ru-RU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74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825" y="1114524"/>
            <a:ext cx="21621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85217" y="0"/>
            <a:ext cx="11061816" cy="98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Синдром Лоренса-Муна-Барде-</a:t>
            </a:r>
            <a:r>
              <a:rPr lang="ru-RU" altLang="ru-R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Бидля</a:t>
            </a:r>
            <a:r>
              <a:rPr lang="ru-RU" alt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менее 1/100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000 в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популяции)</a:t>
            </a:r>
            <a:endParaRPr lang="en-US" alt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921989" y="3986947"/>
            <a:ext cx="17556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dirty="0" smtClean="0"/>
              <a:t>Полидактилия</a:t>
            </a:r>
            <a:endParaRPr lang="en-US" altLang="ru-RU" sz="2000" dirty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1151882"/>
            <a:ext cx="5046701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600" dirty="0" smtClean="0"/>
              <a:t>Ожирение в раннем возрасте </a:t>
            </a:r>
            <a:r>
              <a:rPr lang="en-US" altLang="ru-RU" sz="2600" dirty="0" smtClean="0"/>
              <a:t>(75%)</a:t>
            </a:r>
            <a:endParaRPr lang="ru-RU" altLang="ru-RU" sz="2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600" dirty="0" smtClean="0"/>
              <a:t>Пигментный ретинит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600" dirty="0" err="1" smtClean="0"/>
              <a:t>Гипогонадизм</a:t>
            </a:r>
            <a:endParaRPr lang="ru-RU" altLang="ru-RU" sz="2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600" dirty="0" smtClean="0"/>
              <a:t>Аномалии развития почек и урогенитального тракта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600" dirty="0" smtClean="0"/>
              <a:t>Снижение интеллекта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ru-RU" sz="2600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569" y="1079815"/>
            <a:ext cx="2630431" cy="270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794680" y="3845213"/>
            <a:ext cx="24849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dirty="0" smtClean="0"/>
              <a:t>Пигментный ретинит</a:t>
            </a:r>
            <a:endParaRPr lang="en-US" altLang="ru-RU" sz="2000" dirty="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697833" y="5876925"/>
            <a:ext cx="18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 altLang="ru-RU" sz="2400">
              <a:latin typeface="Tahoma" panose="020B0604030504040204" pitchFamily="34" charset="0"/>
            </a:endParaRPr>
          </a:p>
        </p:txBody>
      </p:sp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217" y="1102013"/>
            <a:ext cx="2146300" cy="252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3821529" y="5085930"/>
            <a:ext cx="4279264" cy="16441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/>
              <a:t>синдром Лоренса-Муна</a:t>
            </a:r>
          </a:p>
          <a:p>
            <a:r>
              <a:rPr lang="ru-RU" sz="2400" dirty="0" smtClean="0"/>
              <a:t>Спастическая параплегия и слабость дистальных групп мышц</a:t>
            </a:r>
            <a:endParaRPr lang="ru-RU" sz="240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8100793" y="5050805"/>
            <a:ext cx="3858062" cy="1150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/>
              <a:t>Синдром Барде-</a:t>
            </a:r>
            <a:r>
              <a:rPr lang="ru-RU" b="1" dirty="0" err="1" smtClean="0"/>
              <a:t>Бидля</a:t>
            </a:r>
            <a:endParaRPr lang="ru-RU" b="1" dirty="0" smtClean="0"/>
          </a:p>
          <a:p>
            <a:r>
              <a:rPr lang="ru-RU" sz="2400" dirty="0" smtClean="0"/>
              <a:t>полидактилия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03666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-1" y="933450"/>
            <a:ext cx="6610351" cy="569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Ожирение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Хориоретинальная дистрофия сетчатки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Гипогонадизм</a:t>
            </a:r>
            <a:endParaRPr lang="ru-RU" alt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Аномалии развития почек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Умственная отсталость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Полидактилия</a:t>
            </a:r>
          </a:p>
          <a:p>
            <a:pPr marL="342900" indent="-342900"/>
            <a:endParaRPr lang="ru-RU" altLang="ru-RU" sz="2600" dirty="0" smtClean="0"/>
          </a:p>
          <a:p>
            <a:pPr marL="342900" indent="-342900"/>
            <a:r>
              <a:rPr lang="ru-RU" alt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Фенотипические особенности пациентов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 err="1" smtClean="0"/>
              <a:t>брахидактилия</a:t>
            </a:r>
            <a:endParaRPr lang="ru-RU" sz="2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 smtClean="0"/>
              <a:t>низко-посаженные глаза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 err="1" smtClean="0"/>
              <a:t>гипертелоризм</a:t>
            </a:r>
            <a:endParaRPr lang="ru-RU" sz="2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 smtClean="0"/>
              <a:t>макроцефалия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 smtClean="0"/>
              <a:t>готическое небо</a:t>
            </a:r>
            <a:endParaRPr lang="ru-RU" altLang="ru-RU" sz="2600" dirty="0" smtClean="0"/>
          </a:p>
          <a:p>
            <a:pPr marL="342900" indent="-342900"/>
            <a:endParaRPr lang="en-US" altLang="ru-RU" sz="2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1750" y="3316994"/>
            <a:ext cx="2171700" cy="3133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81700" y="6488668"/>
            <a:ext cx="256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2,5 года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35153" y="0"/>
            <a:ext cx="81068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Клинические признаки синдрома </a:t>
            </a:r>
            <a:r>
              <a:rPr lang="ru-RU" altLang="ru-R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Барде-Бидля</a:t>
            </a:r>
            <a:endParaRPr lang="ru-RU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6381750" y="1752600"/>
            <a:ext cx="2743200" cy="49244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/>
              <a:t>4 из 6 признаков </a:t>
            </a:r>
            <a:endParaRPr lang="ru-RU" sz="2600" dirty="0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5753100" y="847928"/>
            <a:ext cx="560069" cy="222885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15100" y="2781300"/>
            <a:ext cx="2095500" cy="49244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/>
              <a:t>наличие СББ </a:t>
            </a:r>
            <a:endParaRPr lang="ru-RU" sz="26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7505700" y="2552700"/>
            <a:ext cx="4953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" t="21249" b="20295"/>
          <a:stretch/>
        </p:blipFill>
        <p:spPr>
          <a:xfrm rot="5400000">
            <a:off x="7908485" y="2251403"/>
            <a:ext cx="5849118" cy="2717912"/>
          </a:xfrm>
          <a:prstGeom prst="rect">
            <a:avLst/>
          </a:prstGeom>
        </p:spPr>
      </p:pic>
      <p:sp>
        <p:nvSpPr>
          <p:cNvPr id="15" name="Rectangle 4"/>
          <p:cNvSpPr/>
          <p:nvPr/>
        </p:nvSpPr>
        <p:spPr>
          <a:xfrm>
            <a:off x="10421326" y="1252268"/>
            <a:ext cx="489397" cy="1545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629447" y="6488668"/>
            <a:ext cx="256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13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2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668" y="1"/>
            <a:ext cx="10642381" cy="100965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Этиопатогенез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синдрома </a:t>
            </a:r>
            <a:r>
              <a:rPr lang="ru-R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Барде-Бидля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9225" y="1817959"/>
            <a:ext cx="45165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600" b="1" dirty="0"/>
              <a:t>не менее 19 </a:t>
            </a:r>
            <a:r>
              <a:rPr lang="ru-RU" altLang="ru-RU" sz="2600" b="1" dirty="0" smtClean="0"/>
              <a:t>генов:</a:t>
            </a:r>
          </a:p>
          <a:p>
            <a:r>
              <a:rPr lang="en-US" sz="2600" i="1" dirty="0" smtClean="0">
                <a:solidFill>
                  <a:srgbClr val="FF0000"/>
                </a:solidFill>
              </a:rPr>
              <a:t>BBS1</a:t>
            </a:r>
            <a:r>
              <a:rPr lang="ru-RU" sz="2600" i="1" dirty="0" smtClean="0">
                <a:solidFill>
                  <a:srgbClr val="FF0000"/>
                </a:solidFill>
              </a:rPr>
              <a:t> (20-25%)</a:t>
            </a:r>
            <a:r>
              <a:rPr lang="en-US" sz="2600" dirty="0" smtClean="0"/>
              <a:t>, </a:t>
            </a:r>
            <a:r>
              <a:rPr lang="en-US" sz="2600" i="1" dirty="0" smtClean="0"/>
              <a:t>BBS2</a:t>
            </a:r>
            <a:r>
              <a:rPr lang="en-US" sz="2600" dirty="0"/>
              <a:t>, </a:t>
            </a:r>
            <a:r>
              <a:rPr lang="en-US" sz="2600" i="1" dirty="0"/>
              <a:t>ARL6</a:t>
            </a:r>
            <a:r>
              <a:rPr lang="en-US" sz="2600" dirty="0"/>
              <a:t> (BBS3), </a:t>
            </a:r>
            <a:r>
              <a:rPr lang="en-US" sz="2600" i="1" dirty="0"/>
              <a:t>BBS4</a:t>
            </a:r>
            <a:r>
              <a:rPr lang="en-US" sz="2600" dirty="0"/>
              <a:t>, </a:t>
            </a:r>
            <a:r>
              <a:rPr lang="en-US" sz="2600" i="1" dirty="0"/>
              <a:t>BBS5</a:t>
            </a:r>
            <a:r>
              <a:rPr lang="en-US" sz="2600" dirty="0"/>
              <a:t>, </a:t>
            </a:r>
            <a:r>
              <a:rPr lang="en-US" sz="2600" i="1" dirty="0"/>
              <a:t>MKKS</a:t>
            </a:r>
            <a:r>
              <a:rPr lang="en-US" sz="2600" dirty="0"/>
              <a:t> (BBS6), </a:t>
            </a:r>
            <a:r>
              <a:rPr lang="en-US" sz="2600" i="1" dirty="0"/>
              <a:t>BBS7</a:t>
            </a:r>
            <a:r>
              <a:rPr lang="en-US" sz="2600" dirty="0"/>
              <a:t>, </a:t>
            </a:r>
            <a:r>
              <a:rPr lang="en-US" sz="2600" i="1" dirty="0"/>
              <a:t>TTC8</a:t>
            </a:r>
            <a:r>
              <a:rPr lang="en-US" sz="2600" dirty="0"/>
              <a:t> (BBS8), </a:t>
            </a:r>
            <a:r>
              <a:rPr lang="en-US" sz="2600" i="1" dirty="0"/>
              <a:t>BBS9</a:t>
            </a:r>
            <a:r>
              <a:rPr lang="en-US" sz="2600" dirty="0"/>
              <a:t>, </a:t>
            </a:r>
            <a:r>
              <a:rPr lang="en-US" sz="2600" i="1" dirty="0" smtClean="0">
                <a:solidFill>
                  <a:srgbClr val="FF0000"/>
                </a:solidFill>
              </a:rPr>
              <a:t>BBS10</a:t>
            </a:r>
            <a:r>
              <a:rPr lang="ru-RU" sz="2600" i="1" dirty="0" smtClean="0">
                <a:solidFill>
                  <a:srgbClr val="FF0000"/>
                </a:solidFill>
              </a:rPr>
              <a:t> (15-20%)</a:t>
            </a:r>
            <a:r>
              <a:rPr lang="en-US" sz="2600" dirty="0" smtClean="0"/>
              <a:t>, </a:t>
            </a:r>
            <a:r>
              <a:rPr lang="en-US" sz="2600" i="1" dirty="0"/>
              <a:t>TRIM32</a:t>
            </a:r>
            <a:r>
              <a:rPr lang="en-US" sz="2600" dirty="0"/>
              <a:t> (BBS11), </a:t>
            </a:r>
            <a:r>
              <a:rPr lang="en-US" sz="2600" i="1" dirty="0"/>
              <a:t>BBS12, MKS1</a:t>
            </a:r>
            <a:r>
              <a:rPr lang="en-US" sz="2600" dirty="0"/>
              <a:t> (BBS13), </a:t>
            </a:r>
            <a:r>
              <a:rPr lang="en-US" sz="2600" i="1" dirty="0"/>
              <a:t>CEP290</a:t>
            </a:r>
            <a:r>
              <a:rPr lang="en-US" sz="2600" dirty="0"/>
              <a:t> (BBS14), </a:t>
            </a:r>
            <a:r>
              <a:rPr lang="en-US" sz="2600" i="1" dirty="0"/>
              <a:t>WDPCP</a:t>
            </a:r>
            <a:r>
              <a:rPr lang="en-US" sz="2600" dirty="0"/>
              <a:t> (BBS15), </a:t>
            </a:r>
            <a:r>
              <a:rPr lang="en-US" sz="2600" i="1" dirty="0"/>
              <a:t>SDCCAG8</a:t>
            </a:r>
            <a:r>
              <a:rPr lang="en-US" sz="2600" dirty="0"/>
              <a:t> (BBS16), </a:t>
            </a:r>
            <a:r>
              <a:rPr lang="en-US" sz="2600" i="1" dirty="0"/>
              <a:t>LZTFL1</a:t>
            </a:r>
            <a:r>
              <a:rPr lang="en-US" sz="2600" dirty="0"/>
              <a:t> (BBS17), </a:t>
            </a:r>
            <a:r>
              <a:rPr lang="en-US" sz="2600" i="1" dirty="0"/>
              <a:t>BBIP1</a:t>
            </a:r>
            <a:r>
              <a:rPr lang="en-US" sz="2600" dirty="0"/>
              <a:t> (BBS18), and </a:t>
            </a:r>
            <a:r>
              <a:rPr lang="en-US" sz="2600" i="1" dirty="0"/>
              <a:t>IFT27</a:t>
            </a:r>
            <a:r>
              <a:rPr lang="en-US" sz="2600" dirty="0"/>
              <a:t> (BBS19</a:t>
            </a:r>
            <a:r>
              <a:rPr lang="en-US" sz="2600" dirty="0" smtClean="0"/>
              <a:t>)</a:t>
            </a:r>
            <a:endParaRPr lang="fr-FR" altLang="ru-RU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807326" y="966295"/>
            <a:ext cx="4907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err="1" smtClean="0"/>
              <a:t>Аутосомно-рециссивное</a:t>
            </a:r>
            <a:r>
              <a:rPr lang="ru-RU" sz="2600" dirty="0" smtClean="0"/>
              <a:t> наследование</a:t>
            </a:r>
            <a:endParaRPr lang="ru-RU"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39" t="2486"/>
          <a:stretch>
            <a:fillRect/>
          </a:stretch>
        </p:blipFill>
        <p:spPr bwMode="auto">
          <a:xfrm>
            <a:off x="5018567" y="1116419"/>
            <a:ext cx="6316840" cy="574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937012" y="6261248"/>
            <a:ext cx="1909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Novas et al, 2015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3065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 r="127" b="7487"/>
          <a:stretch>
            <a:fillRect/>
          </a:stretch>
        </p:blipFill>
        <p:spPr>
          <a:xfrm>
            <a:off x="556376" y="751682"/>
            <a:ext cx="10797424" cy="5649118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06668" y="1"/>
            <a:ext cx="10642381" cy="10096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Поражение сетчатки при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пигментном ретините СББ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3535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92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Лечение синдрома </a:t>
            </a:r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Лоренса-Муна-Барде-</a:t>
            </a:r>
            <a:r>
              <a:rPr lang="ru-RU" alt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Бидля</a:t>
            </a:r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Диета</a:t>
            </a:r>
          </a:p>
          <a:p>
            <a:r>
              <a:rPr lang="ru-RU" dirty="0" smtClean="0"/>
              <a:t>Физические нагрузки</a:t>
            </a:r>
          </a:p>
          <a:p>
            <a:r>
              <a:rPr lang="ru-RU" dirty="0" smtClean="0"/>
              <a:t>Лечение СД</a:t>
            </a:r>
          </a:p>
          <a:p>
            <a:r>
              <a:rPr lang="ru-RU" dirty="0" smtClean="0"/>
              <a:t>Лечение почечной патологии (</a:t>
            </a:r>
            <a:r>
              <a:rPr lang="ru-RU" dirty="0" err="1" smtClean="0"/>
              <a:t>АБ-терапия</a:t>
            </a:r>
            <a:r>
              <a:rPr lang="ru-RU" dirty="0" smtClean="0"/>
              <a:t>, пересадка почки)</a:t>
            </a:r>
          </a:p>
          <a:p>
            <a:r>
              <a:rPr lang="ru-RU" dirty="0" smtClean="0"/>
              <a:t>Лечение гипертензии</a:t>
            </a:r>
          </a:p>
          <a:p>
            <a:r>
              <a:rPr lang="ru-RU" dirty="0" smtClean="0"/>
              <a:t>Хирургическое лечение </a:t>
            </a:r>
            <a:r>
              <a:rPr lang="ru-RU" dirty="0" err="1" smtClean="0"/>
              <a:t>урогентиальных</a:t>
            </a:r>
            <a:r>
              <a:rPr lang="ru-RU" dirty="0" smtClean="0"/>
              <a:t> аномалий</a:t>
            </a:r>
          </a:p>
          <a:p>
            <a:r>
              <a:rPr lang="ru-RU" dirty="0" smtClean="0"/>
              <a:t>Заместительная гормональная терапия </a:t>
            </a:r>
            <a:r>
              <a:rPr lang="ru-RU" dirty="0" err="1" smtClean="0"/>
              <a:t>гипогонадизма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6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186" y="2454316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Constantia" pitchFamily="18" charset="0"/>
              </a:rPr>
              <a:t>Лунообразное лицо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>
              <a:latin typeface="Constantia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Constantia" pitchFamily="18" charset="0"/>
              </a:rPr>
              <a:t>Короткая шея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>
              <a:latin typeface="Constantia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Constantia" pitchFamily="18" charset="0"/>
              </a:rPr>
              <a:t>Эктопические </a:t>
            </a:r>
            <a:r>
              <a:rPr lang="ru-RU" dirty="0" err="1">
                <a:latin typeface="Constantia" pitchFamily="18" charset="0"/>
              </a:rPr>
              <a:t>кальцификаты</a:t>
            </a:r>
            <a:endParaRPr lang="ru-RU" dirty="0">
              <a:latin typeface="Constantia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ru-RU" dirty="0">
              <a:latin typeface="Constantia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Constantia" pitchFamily="18" charset="0"/>
              </a:rPr>
              <a:t>Умственная отсталость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>
              <a:latin typeface="Constantia" pitchFamily="18" charset="0"/>
            </a:endParaRPr>
          </a:p>
          <a:p>
            <a:endParaRPr lang="ru-RU" dirty="0"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086" y="935957"/>
            <a:ext cx="36766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Constantia" pitchFamily="18" charset="0"/>
              </a:rPr>
              <a:t>Ожирение</a:t>
            </a:r>
          </a:p>
          <a:p>
            <a:endParaRPr lang="ru-RU" dirty="0">
              <a:latin typeface="Constantia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Constantia" pitchFamily="18" charset="0"/>
              </a:rPr>
              <a:t>Низкорослость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>
              <a:latin typeface="Constantia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err="1" smtClean="0">
                <a:latin typeface="Constantia" pitchFamily="18" charset="0"/>
              </a:rPr>
              <a:t>Брахидактилия</a:t>
            </a:r>
            <a:endParaRPr lang="ru-RU" dirty="0" smtClean="0">
              <a:latin typeface="Constantia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ru-RU" dirty="0">
              <a:latin typeface="Constantia" pitchFamily="18" charset="0"/>
            </a:endParaRPr>
          </a:p>
          <a:p>
            <a:endParaRPr lang="ru-RU" dirty="0">
              <a:latin typeface="Constantia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810116" y="4071942"/>
            <a:ext cx="857256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12" descr="Шнякина 21 сент 2007 (8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1" t="29605" r="14052" b="21458"/>
          <a:stretch>
            <a:fillRect/>
          </a:stretch>
        </p:blipFill>
        <p:spPr bwMode="auto">
          <a:xfrm>
            <a:off x="4544617" y="894910"/>
            <a:ext cx="3404264" cy="1702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TextBox 14"/>
          <p:cNvSpPr txBox="1"/>
          <p:nvPr/>
        </p:nvSpPr>
        <p:spPr>
          <a:xfrm>
            <a:off x="0" y="1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аследственная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остеодистрофия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Олбрайта </a:t>
            </a:r>
          </a:p>
          <a:p>
            <a:pPr algn="ctr"/>
            <a:r>
              <a:rPr lang="ru-RU" sz="2800" dirty="0" smtClean="0"/>
              <a:t>(инактивирующая </a:t>
            </a:r>
            <a:r>
              <a:rPr lang="ru-RU" sz="2800" dirty="0"/>
              <a:t>мутация гена </a:t>
            </a:r>
            <a:r>
              <a:rPr lang="en-US" sz="2800" dirty="0" smtClean="0"/>
              <a:t>GNAS</a:t>
            </a:r>
            <a:r>
              <a:rPr lang="ru-RU" sz="2800" dirty="0" smtClean="0"/>
              <a:t>)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27"/>
          <a:stretch>
            <a:fillRect/>
          </a:stretch>
        </p:blipFill>
        <p:spPr>
          <a:xfrm>
            <a:off x="4593318" y="1995299"/>
            <a:ext cx="1928826" cy="3148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Овал 21"/>
          <p:cNvSpPr/>
          <p:nvPr/>
        </p:nvSpPr>
        <p:spPr>
          <a:xfrm>
            <a:off x="4810116" y="3500438"/>
            <a:ext cx="857256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950387" y="1133241"/>
            <a:ext cx="857256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275200" y="1384032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t="-22013" r="73394" b="54709"/>
          <a:stretch/>
        </p:blipFill>
        <p:spPr>
          <a:xfrm>
            <a:off x="9094307" y="-1578667"/>
            <a:ext cx="2737177" cy="810862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85" t="76458" r="70089" b="5302"/>
          <a:stretch/>
        </p:blipFill>
        <p:spPr>
          <a:xfrm>
            <a:off x="4681777" y="5236455"/>
            <a:ext cx="4195732" cy="12935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" t="46406" r="70516" b="28141"/>
          <a:stretch/>
        </p:blipFill>
        <p:spPr>
          <a:xfrm rot="16200000">
            <a:off x="6832550" y="2806290"/>
            <a:ext cx="1577443" cy="1526229"/>
          </a:xfrm>
          <a:prstGeom prst="rect">
            <a:avLst/>
          </a:prstGeom>
        </p:spPr>
      </p:pic>
      <p:pic>
        <p:nvPicPr>
          <p:cNvPr id="17" name="Рисунок 16" descr="IMG_29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94771" y="4664791"/>
            <a:ext cx="1554480" cy="2072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41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8340132" y="1899513"/>
            <a:ext cx="3280135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r>
              <a:rPr lang="ru-RU" dirty="0">
                <a:latin typeface="+mn-lt"/>
              </a:rPr>
              <a:t>Передача мутации  от матери</a:t>
            </a: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4306511" y="1208383"/>
            <a:ext cx="3168650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algn="ctr"/>
            <a:r>
              <a:rPr lang="ru-RU" dirty="0" smtClean="0">
                <a:latin typeface="+mn-lt"/>
              </a:rPr>
              <a:t>резистентность </a:t>
            </a:r>
            <a:r>
              <a:rPr lang="ru-RU" dirty="0">
                <a:latin typeface="+mn-lt"/>
              </a:rPr>
              <a:t>к </a:t>
            </a:r>
            <a:r>
              <a:rPr lang="ru-RU" dirty="0" smtClean="0">
                <a:latin typeface="+mn-lt"/>
              </a:rPr>
              <a:t>гормонам</a:t>
            </a:r>
            <a:endParaRPr lang="ru-RU" dirty="0">
              <a:latin typeface="+mn-lt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8023590" y="2825707"/>
            <a:ext cx="3168650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r>
              <a:rPr lang="ru-RU" b="1" i="1" dirty="0" err="1">
                <a:latin typeface="+mn-lt"/>
              </a:rPr>
              <a:t>Псевдогипопаратиероз</a:t>
            </a:r>
            <a:r>
              <a:rPr lang="ru-RU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Ia</a:t>
            </a:r>
            <a:endParaRPr lang="ru-RU" b="1" i="1" dirty="0">
              <a:latin typeface="+mn-lt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7257635" y="1618157"/>
            <a:ext cx="934497" cy="9320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059971" y="1617233"/>
            <a:ext cx="685586" cy="10442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1017291" y="2859816"/>
            <a:ext cx="3438737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r>
              <a:rPr lang="ru-RU" b="1" i="1" dirty="0" err="1" smtClean="0">
                <a:latin typeface="+mn-lt"/>
              </a:rPr>
              <a:t>Псевдопсевдогипопаратиероз</a:t>
            </a:r>
            <a:endParaRPr lang="ru-RU" b="1" i="1" dirty="0">
              <a:latin typeface="+mn-lt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779836" y="1941895"/>
            <a:ext cx="3280135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r>
              <a:rPr lang="ru-RU" dirty="0">
                <a:latin typeface="+mn-lt"/>
              </a:rPr>
              <a:t>Передача мутации  от </a:t>
            </a:r>
            <a:r>
              <a:rPr lang="ru-RU" dirty="0" smtClean="0">
                <a:latin typeface="+mn-lt"/>
              </a:rPr>
              <a:t>отца</a:t>
            </a:r>
            <a:endParaRPr lang="ru-RU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3674" y="-68592"/>
            <a:ext cx="6323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аследственная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остеодистрофия Олбрайта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71414" y="205148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+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17958" y="1940419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38143" y="3229148"/>
            <a:ext cx="3054097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563206"/>
              </a:buClr>
              <a:buSzPct val="104000"/>
              <a:buFont typeface="Wingdings" pitchFamily="2" charset="2"/>
              <a:buChar char="v"/>
            </a:pPr>
            <a:r>
              <a:rPr lang="ru-RU" dirty="0" err="1" smtClean="0">
                <a:latin typeface="Georgia" pitchFamily="18" charset="0"/>
              </a:rPr>
              <a:t>гипокальциемия</a:t>
            </a:r>
            <a:endParaRPr lang="ru-RU" dirty="0">
              <a:latin typeface="Georgia" pitchFamily="18" charset="0"/>
            </a:endParaRPr>
          </a:p>
          <a:p>
            <a:pPr marL="342900" indent="-342900">
              <a:buClr>
                <a:srgbClr val="563206"/>
              </a:buClr>
              <a:buSzPct val="104000"/>
              <a:buFont typeface="Wingdings" pitchFamily="2" charset="2"/>
              <a:buChar char="v"/>
            </a:pPr>
            <a:r>
              <a:rPr lang="ru-RU" dirty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гиперфосфатемия</a:t>
            </a:r>
            <a:endParaRPr lang="ru-RU" dirty="0">
              <a:latin typeface="Georgia" pitchFamily="18" charset="0"/>
            </a:endParaRPr>
          </a:p>
          <a:p>
            <a:pPr marL="342900" indent="-342900">
              <a:buClr>
                <a:srgbClr val="563206"/>
              </a:buClr>
              <a:buSzPct val="104000"/>
              <a:buFont typeface="Wingdings" pitchFamily="2" charset="2"/>
              <a:buChar char="v"/>
              <a:tabLst>
                <a:tab pos="3321050" algn="l"/>
              </a:tabLst>
            </a:pPr>
            <a:r>
              <a:rPr lang="ru-RU" dirty="0">
                <a:latin typeface="Georgia" pitchFamily="18" charset="0"/>
              </a:rPr>
              <a:t>высокий  </a:t>
            </a:r>
            <a:r>
              <a:rPr lang="ru-RU" dirty="0" smtClean="0">
                <a:latin typeface="Georgia" pitchFamily="18" charset="0"/>
              </a:rPr>
              <a:t>уровень ПТГ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472" y="725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Лечение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псевдогипопаратиреоза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5877" y="1398080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Резистентность к ПТГ: </a:t>
            </a:r>
          </a:p>
          <a:p>
            <a:r>
              <a:rPr lang="ru-RU" dirty="0"/>
              <a:t>Активные формы витамина </a:t>
            </a:r>
            <a:r>
              <a:rPr lang="en-US" dirty="0"/>
              <a:t>D (</a:t>
            </a:r>
            <a:r>
              <a:rPr lang="ru-RU" dirty="0" err="1"/>
              <a:t>альфакальцидол</a:t>
            </a:r>
            <a:r>
              <a:rPr lang="ru-RU" dirty="0"/>
              <a:t>, </a:t>
            </a:r>
            <a:r>
              <a:rPr lang="ru-RU" dirty="0" err="1"/>
              <a:t>кальцитриол</a:t>
            </a:r>
            <a:r>
              <a:rPr lang="ru-RU" dirty="0"/>
              <a:t>)+ препараты кальция</a:t>
            </a:r>
          </a:p>
          <a:p>
            <a:r>
              <a:rPr lang="ru-RU" dirty="0"/>
              <a:t>Контроль </a:t>
            </a:r>
            <a:r>
              <a:rPr lang="ru-RU" dirty="0" err="1"/>
              <a:t>Са</a:t>
            </a:r>
            <a:r>
              <a:rPr lang="ru-RU" dirty="0"/>
              <a:t> ион: каждые три дня при подборе дозы, далее 1 раз в 2-4 недели</a:t>
            </a:r>
          </a:p>
          <a:p>
            <a:endParaRPr lang="ru-RU" dirty="0"/>
          </a:p>
          <a:p>
            <a:r>
              <a:rPr lang="ru-RU" b="1" dirty="0"/>
              <a:t>Резистентность к ТТГ: </a:t>
            </a:r>
            <a:r>
              <a:rPr lang="ru-RU" dirty="0" err="1"/>
              <a:t>левотироксин</a:t>
            </a:r>
            <a:r>
              <a:rPr lang="ru-RU" dirty="0"/>
              <a:t> под контролем ТТГ </a:t>
            </a:r>
          </a:p>
          <a:p>
            <a:endParaRPr lang="ru-RU" dirty="0"/>
          </a:p>
          <a:p>
            <a:r>
              <a:rPr lang="ru-RU" b="1" dirty="0"/>
              <a:t>Резистентность к </a:t>
            </a:r>
            <a:r>
              <a:rPr lang="ru-RU" b="1" dirty="0" err="1" smtClean="0"/>
              <a:t>ГРрГ</a:t>
            </a:r>
            <a:r>
              <a:rPr lang="ru-RU" b="1" dirty="0" smtClean="0"/>
              <a:t> </a:t>
            </a:r>
            <a:r>
              <a:rPr lang="ru-RU" b="1" dirty="0"/>
              <a:t>(СТГ-дефицит)</a:t>
            </a:r>
            <a:r>
              <a:rPr lang="ru-RU" dirty="0"/>
              <a:t>: препараты </a:t>
            </a:r>
            <a:r>
              <a:rPr lang="ru-RU" dirty="0" err="1"/>
              <a:t>рГР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Резистентность к ЛГ, ФСГ: </a:t>
            </a:r>
            <a:r>
              <a:rPr lang="ru-RU" dirty="0" err="1"/>
              <a:t>эстропрогестины</a:t>
            </a:r>
            <a:r>
              <a:rPr lang="en-US" dirty="0"/>
              <a:t>/</a:t>
            </a:r>
            <a:r>
              <a:rPr lang="ru-RU" dirty="0"/>
              <a:t>эфиры тестостерона</a:t>
            </a:r>
            <a:endParaRPr lang="ru-RU" b="1" dirty="0"/>
          </a:p>
          <a:p>
            <a:endParaRPr lang="ru-RU" dirty="0"/>
          </a:p>
          <a:p>
            <a:r>
              <a:rPr lang="ru-RU" b="1" dirty="0"/>
              <a:t>Ожирение:</a:t>
            </a:r>
            <a:r>
              <a:rPr lang="ru-RU" dirty="0"/>
              <a:t>  диета, физические нагрузки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8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769" y="0"/>
            <a:ext cx="10528056" cy="809625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Синдром Коэна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(Cohen syndrome)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141" y="1297305"/>
            <a:ext cx="5797216" cy="515404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Гипотония</a:t>
            </a:r>
          </a:p>
          <a:p>
            <a:r>
              <a:rPr lang="ru-RU" dirty="0" smtClean="0"/>
              <a:t>Ожирение</a:t>
            </a:r>
            <a:endParaRPr lang="en-US" dirty="0" smtClean="0"/>
          </a:p>
          <a:p>
            <a:r>
              <a:rPr lang="ru-RU" dirty="0" smtClean="0"/>
              <a:t>Задержка психомоторного развития</a:t>
            </a:r>
            <a:endParaRPr lang="en-US" dirty="0" smtClean="0"/>
          </a:p>
          <a:p>
            <a:r>
              <a:rPr lang="ru-RU" dirty="0" smtClean="0"/>
              <a:t>Характерные черты лица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/>
              <a:t>- высокая </a:t>
            </a:r>
            <a:r>
              <a:rPr lang="ru-RU" dirty="0" smtClean="0"/>
              <a:t>переносица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- короткий фильтр</a:t>
            </a:r>
          </a:p>
          <a:p>
            <a:pPr marL="0" indent="0">
              <a:buNone/>
            </a:pPr>
            <a:r>
              <a:rPr lang="ru-RU" dirty="0" smtClean="0"/>
              <a:t>   - готическое небо</a:t>
            </a:r>
          </a:p>
          <a:p>
            <a:pPr marL="0" indent="0">
              <a:buNone/>
            </a:pPr>
            <a:r>
              <a:rPr lang="ru-RU" dirty="0" smtClean="0"/>
              <a:t>   - выступающие центральные резцы</a:t>
            </a:r>
          </a:p>
          <a:p>
            <a:r>
              <a:rPr lang="ru-RU" dirty="0" smtClean="0"/>
              <a:t>Задержка полового развития</a:t>
            </a:r>
          </a:p>
          <a:p>
            <a:r>
              <a:rPr lang="ru-RU" dirty="0" err="1" smtClean="0"/>
              <a:t>Гипогонадизм</a:t>
            </a:r>
            <a:endParaRPr lang="ru-RU" dirty="0" smtClean="0"/>
          </a:p>
          <a:p>
            <a:r>
              <a:rPr lang="ru-RU" dirty="0" smtClean="0"/>
              <a:t>Пигментная дистрофия сетчатки, миопия</a:t>
            </a:r>
          </a:p>
          <a:p>
            <a:r>
              <a:rPr lang="ru-RU" dirty="0" err="1" smtClean="0"/>
              <a:t>Нейтропения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2" t="21693" r="10000" b="20114"/>
          <a:stretch/>
        </p:blipFill>
        <p:spPr>
          <a:xfrm>
            <a:off x="6544166" y="943310"/>
            <a:ext cx="5200946" cy="48318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803" y="635706"/>
            <a:ext cx="6495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latin typeface="+mj-lt"/>
              </a:rPr>
              <a:t>Ч</a:t>
            </a:r>
            <a:r>
              <a:rPr lang="ru-RU" sz="3000" dirty="0" smtClean="0">
                <a:latin typeface="+mj-lt"/>
              </a:rPr>
              <a:t>астота встречаемости 1:100 000</a:t>
            </a:r>
            <a:endParaRPr lang="ru-RU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17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344" y="117711"/>
            <a:ext cx="9514896" cy="476256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Синдром Коэна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(Cohen syndrome)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 noGrp="1"/>
          </p:cNvSpPr>
          <p:nvPr>
            <p:ph idx="1"/>
          </p:nvPr>
        </p:nvSpPr>
        <p:spPr>
          <a:xfrm>
            <a:off x="806116" y="1137159"/>
            <a:ext cx="5894196" cy="4486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Высокая степень миопии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Микроцефалия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Задержка психомоторного развития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Гипермобильность</a:t>
            </a:r>
            <a:r>
              <a:rPr lang="ru-RU" dirty="0" smtClean="0"/>
              <a:t> суставов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Характерные черты лица</a:t>
            </a:r>
            <a:r>
              <a:rPr lang="en-US" dirty="0" smtClean="0"/>
              <a:t> (</a:t>
            </a:r>
            <a:r>
              <a:rPr lang="ru-RU" dirty="0"/>
              <a:t>выступающие центральные </a:t>
            </a:r>
            <a:r>
              <a:rPr lang="ru-RU" dirty="0" smtClean="0"/>
              <a:t>резцы, высокая переносица, короткий фильтр, готическое небо)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Туловищное ожирение, худые конечности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Гиперобщительное поведение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Нейтропения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443828" y="5713254"/>
            <a:ext cx="217726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i="1" dirty="0"/>
              <a:t>VPS13B</a:t>
            </a:r>
            <a:r>
              <a:rPr lang="en-US" sz="2500" dirty="0"/>
              <a:t> (</a:t>
            </a:r>
            <a:r>
              <a:rPr lang="en-US" sz="2500" i="1" dirty="0"/>
              <a:t>COH1</a:t>
            </a:r>
            <a:r>
              <a:rPr lang="en-US" sz="2500" dirty="0"/>
              <a:t>)</a:t>
            </a:r>
            <a:endParaRPr lang="ru-RU" sz="25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0" t="17951" r="17829" b="20128"/>
          <a:stretch/>
        </p:blipFill>
        <p:spPr>
          <a:xfrm>
            <a:off x="7414502" y="1845046"/>
            <a:ext cx="4058653" cy="31923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43829" y="6288505"/>
            <a:ext cx="259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Kolehmainen</a:t>
            </a:r>
            <a:r>
              <a:rPr lang="en-US" i="1" dirty="0" smtClean="0"/>
              <a:t> et al, 2004</a:t>
            </a:r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866021" y="5309937"/>
            <a:ext cx="445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а</a:t>
            </a:r>
            <a:r>
              <a:rPr lang="ru-RU" dirty="0" smtClean="0"/>
              <a:t>утосомно-</a:t>
            </a:r>
            <a:r>
              <a:rPr lang="ru-RU" dirty="0" err="1" smtClean="0"/>
              <a:t>рециссивное</a:t>
            </a:r>
            <a:r>
              <a:rPr lang="ru-RU" dirty="0" smtClean="0"/>
              <a:t> наследование</a:t>
            </a:r>
            <a:endParaRPr lang="ru-RU" dirty="0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6302627" y="914497"/>
            <a:ext cx="599062" cy="458010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66021" y="1254406"/>
            <a:ext cx="2743200" cy="49244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/>
              <a:t>4 из 6 признаков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998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1897380" y="207265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200" dirty="0">
                <a:latin typeface="+mj-lt"/>
              </a:rPr>
              <a:t>   </a:t>
            </a:r>
            <a:r>
              <a:rPr lang="ru-RU" altLang="ru-RU" sz="3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Генетические аспекты синдрома </a:t>
            </a:r>
            <a:r>
              <a:rPr lang="ru-RU" altLang="ru-RU" sz="30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Прадера</a:t>
            </a:r>
            <a:r>
              <a:rPr lang="ru-RU" altLang="ru-RU" sz="3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-Вилли</a:t>
            </a:r>
            <a:endParaRPr lang="en-US" altLang="ru-RU"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5123" name="Picture 5" descr="Cyto del 15q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t="14663" r="1237"/>
          <a:stretch/>
        </p:blipFill>
        <p:spPr bwMode="auto">
          <a:xfrm>
            <a:off x="2621280" y="1740218"/>
            <a:ext cx="6949440" cy="427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Line 6"/>
          <p:cNvSpPr>
            <a:spLocks noChangeShapeType="1"/>
          </p:cNvSpPr>
          <p:nvPr/>
        </p:nvSpPr>
        <p:spPr bwMode="auto">
          <a:xfrm flipH="1" flipV="1">
            <a:off x="5029200" y="5486400"/>
            <a:ext cx="228600" cy="5334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 flipH="1" flipV="1">
            <a:off x="5257800" y="5052060"/>
            <a:ext cx="754380" cy="434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67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Line 2"/>
          <p:cNvSpPr>
            <a:spLocks noChangeShapeType="1"/>
          </p:cNvSpPr>
          <p:nvPr/>
        </p:nvSpPr>
        <p:spPr bwMode="auto">
          <a:xfrm>
            <a:off x="3432175" y="2060576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title"/>
          </p:nvPr>
        </p:nvSpPr>
        <p:spPr>
          <a:xfrm>
            <a:off x="2566988" y="269876"/>
            <a:ext cx="7543800" cy="701675"/>
          </a:xfrm>
        </p:spPr>
        <p:txBody>
          <a:bodyPr>
            <a:normAutofit/>
          </a:bodyPr>
          <a:lstStyle/>
          <a:p>
            <a:r>
              <a:rPr lang="ru-RU" altLang="ru-RU" sz="3000" b="1"/>
              <a:t> </a:t>
            </a:r>
          </a:p>
        </p:txBody>
      </p:sp>
      <p:sp>
        <p:nvSpPr>
          <p:cNvPr id="3973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67938" y="870313"/>
            <a:ext cx="8915400" cy="2590800"/>
          </a:xfrm>
        </p:spPr>
        <p:txBody>
          <a:bodyPr>
            <a:normAutofit/>
          </a:bodyPr>
          <a:lstStyle/>
          <a:p>
            <a:r>
              <a:rPr lang="ru-RU" altLang="ru-RU" sz="2400" dirty="0"/>
              <a:t>Ожирение, </a:t>
            </a:r>
            <a:r>
              <a:rPr lang="ru-RU" altLang="ru-RU" sz="2400" dirty="0" err="1"/>
              <a:t>пигметная</a:t>
            </a:r>
            <a:r>
              <a:rPr lang="ru-RU" altLang="ru-RU" sz="2400" dirty="0"/>
              <a:t> дегенерация </a:t>
            </a:r>
            <a:r>
              <a:rPr lang="ru-RU" altLang="ru-RU" sz="2400" dirty="0" smtClean="0"/>
              <a:t>сетчатки</a:t>
            </a:r>
            <a:r>
              <a:rPr lang="ru-RU" altLang="ru-RU" sz="2400" dirty="0"/>
              <a:t>, светобоязнь - до 1 года</a:t>
            </a:r>
          </a:p>
          <a:p>
            <a:r>
              <a:rPr lang="ru-RU" altLang="ru-RU" sz="2400" dirty="0" err="1"/>
              <a:t>Нейросенсорная</a:t>
            </a:r>
            <a:r>
              <a:rPr lang="ru-RU" altLang="ru-RU" sz="2400" dirty="0"/>
              <a:t> тугоухость - до 10 лет</a:t>
            </a:r>
          </a:p>
          <a:p>
            <a:r>
              <a:rPr lang="ru-RU" altLang="ru-RU" sz="2400" dirty="0"/>
              <a:t>СД 2 типа, </a:t>
            </a:r>
            <a:r>
              <a:rPr lang="ru-RU" altLang="ru-RU" sz="2400" dirty="0" err="1"/>
              <a:t>инсулинорезистентность</a:t>
            </a:r>
            <a:r>
              <a:rPr lang="ru-RU" altLang="ru-RU" sz="2400" dirty="0"/>
              <a:t>, нарушения жирового обмена, нефропатия - после 10 лет</a:t>
            </a:r>
          </a:p>
          <a:p>
            <a:r>
              <a:rPr lang="ru-RU" altLang="ru-RU" sz="2400" dirty="0"/>
              <a:t>Острая </a:t>
            </a:r>
            <a:r>
              <a:rPr lang="ru-RU" altLang="ru-RU" sz="2400" dirty="0" err="1"/>
              <a:t>кардиомиопатия</a:t>
            </a:r>
            <a:r>
              <a:rPr lang="ru-RU" altLang="ru-RU" sz="2400" dirty="0"/>
              <a:t> - в любом </a:t>
            </a:r>
            <a:r>
              <a:rPr lang="ru-RU" altLang="ru-RU" sz="2400" dirty="0" smtClean="0"/>
              <a:t>возрасте</a:t>
            </a:r>
            <a:endParaRPr lang="ru-RU" altLang="ru-RU" sz="2400" dirty="0"/>
          </a:p>
          <a:p>
            <a:endParaRPr lang="ru-RU" altLang="ru-RU" sz="2400" dirty="0"/>
          </a:p>
        </p:txBody>
      </p:sp>
      <p:sp>
        <p:nvSpPr>
          <p:cNvPr id="3973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438900" y="1066800"/>
            <a:ext cx="4229100" cy="4114800"/>
          </a:xfrm>
        </p:spPr>
        <p:txBody>
          <a:bodyPr/>
          <a:lstStyle/>
          <a:p>
            <a:endParaRPr lang="ru-RU" altLang="ru-RU" sz="2000" dirty="0"/>
          </a:p>
          <a:p>
            <a:endParaRPr lang="ru-RU" altLang="ru-RU" sz="2400" dirty="0"/>
          </a:p>
        </p:txBody>
      </p:sp>
      <p:sp>
        <p:nvSpPr>
          <p:cNvPr id="397322" name="Rectangle 10"/>
          <p:cNvSpPr>
            <a:spLocks noChangeArrowheads="1"/>
          </p:cNvSpPr>
          <p:nvPr/>
        </p:nvSpPr>
        <p:spPr bwMode="auto">
          <a:xfrm>
            <a:off x="2063749" y="260351"/>
            <a:ext cx="877842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3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Синдром</a:t>
            </a:r>
            <a:r>
              <a:rPr lang="en-US" altLang="ru-RU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ru-RU" sz="3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Альстрема</a:t>
            </a:r>
            <a:r>
              <a:rPr lang="en-US" altLang="ru-RU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ru-RU" altLang="ru-RU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всего 970 случаев в мире)</a:t>
            </a:r>
            <a:endParaRPr lang="en-US" altLang="ru-RU" sz="3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8" y="3517078"/>
            <a:ext cx="82296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928" y="1741715"/>
            <a:ext cx="3155719" cy="378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8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2238348" y="182563"/>
            <a:ext cx="792961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Моногенные</a:t>
            </a:r>
            <a:r>
              <a:rPr lang="ru-RU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формы ожирения</a:t>
            </a:r>
          </a:p>
        </p:txBody>
      </p:sp>
      <p:sp>
        <p:nvSpPr>
          <p:cNvPr id="40963" name="Text Box 37"/>
          <p:cNvSpPr txBox="1">
            <a:spLocks noChangeArrowheads="1"/>
          </p:cNvSpPr>
          <p:nvPr/>
        </p:nvSpPr>
        <p:spPr bwMode="auto">
          <a:xfrm>
            <a:off x="1676400" y="1143001"/>
            <a:ext cx="9005888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buFontTx/>
              <a:buAutoNum type="arabicPeriod"/>
            </a:pPr>
            <a:r>
              <a:rPr lang="ru-RU" altLang="ru-RU" sz="2600" b="1" dirty="0">
                <a:latin typeface="+mn-lt"/>
              </a:rPr>
              <a:t>Ген лептина (</a:t>
            </a:r>
            <a:r>
              <a:rPr lang="en-US" altLang="ru-RU" sz="2600" b="1" i="1" dirty="0">
                <a:latin typeface="+mn-lt"/>
              </a:rPr>
              <a:t>LEP</a:t>
            </a:r>
            <a:r>
              <a:rPr lang="ru-RU" altLang="ru-RU" sz="2600" b="1" dirty="0">
                <a:latin typeface="+mn-lt"/>
              </a:rPr>
              <a:t>) </a:t>
            </a:r>
            <a:endParaRPr lang="en-US" altLang="ru-RU" sz="2600" b="1" dirty="0" smtClean="0">
              <a:latin typeface="+mn-lt"/>
            </a:endParaRPr>
          </a:p>
          <a:p>
            <a:pPr eaLnBrk="1" hangingPunct="1">
              <a:lnSpc>
                <a:spcPct val="125000"/>
              </a:lnSpc>
              <a:buFontTx/>
              <a:buAutoNum type="arabicPeriod"/>
            </a:pPr>
            <a:r>
              <a:rPr lang="ru-RU" altLang="ru-RU" sz="2600" b="1" dirty="0" smtClean="0">
                <a:latin typeface="+mn-lt"/>
              </a:rPr>
              <a:t>Ген </a:t>
            </a:r>
            <a:r>
              <a:rPr lang="ru-RU" altLang="ru-RU" sz="2600" b="1" dirty="0">
                <a:latin typeface="+mn-lt"/>
              </a:rPr>
              <a:t>рецептора лептина</a:t>
            </a:r>
            <a:r>
              <a:rPr lang="en-US" altLang="ru-RU" sz="2600" b="1" dirty="0">
                <a:latin typeface="+mn-lt"/>
              </a:rPr>
              <a:t> (</a:t>
            </a:r>
            <a:r>
              <a:rPr lang="en-US" altLang="ru-RU" sz="2600" b="1" i="1" dirty="0">
                <a:latin typeface="+mn-lt"/>
              </a:rPr>
              <a:t>LEPR</a:t>
            </a:r>
            <a:r>
              <a:rPr lang="en-US" altLang="ru-RU" sz="2600" b="1" dirty="0">
                <a:latin typeface="+mn-lt"/>
              </a:rPr>
              <a:t>)</a:t>
            </a:r>
            <a:r>
              <a:rPr lang="ru-RU" altLang="ru-RU" sz="2600" b="1" dirty="0">
                <a:latin typeface="+mn-lt"/>
              </a:rPr>
              <a:t> </a:t>
            </a:r>
            <a:endParaRPr lang="en-US" altLang="ru-RU" sz="2600" b="1" dirty="0" smtClean="0">
              <a:latin typeface="+mn-lt"/>
            </a:endParaRPr>
          </a:p>
          <a:p>
            <a:pPr eaLnBrk="1" hangingPunct="1">
              <a:lnSpc>
                <a:spcPct val="125000"/>
              </a:lnSpc>
              <a:buFontTx/>
              <a:buAutoNum type="arabicPeriod"/>
            </a:pPr>
            <a:r>
              <a:rPr lang="ru-RU" altLang="ru-RU" sz="2600" b="1" dirty="0" smtClean="0">
                <a:latin typeface="+mn-lt"/>
              </a:rPr>
              <a:t>Ген </a:t>
            </a:r>
            <a:r>
              <a:rPr lang="ru-RU" altLang="ru-RU" sz="2600" b="1" dirty="0" err="1">
                <a:latin typeface="+mn-lt"/>
              </a:rPr>
              <a:t>проопиомеланокортина</a:t>
            </a:r>
            <a:r>
              <a:rPr lang="ru-RU" altLang="ru-RU" sz="2600" b="1" dirty="0">
                <a:latin typeface="+mn-lt"/>
              </a:rPr>
              <a:t> (</a:t>
            </a:r>
            <a:r>
              <a:rPr lang="ru-RU" altLang="ru-RU" sz="2600" b="1" i="1" dirty="0">
                <a:latin typeface="+mn-lt"/>
              </a:rPr>
              <a:t>РОМС</a:t>
            </a:r>
            <a:r>
              <a:rPr lang="ru-RU" altLang="ru-RU" sz="2600" b="1" dirty="0">
                <a:latin typeface="+mn-lt"/>
              </a:rPr>
              <a:t>) </a:t>
            </a:r>
            <a:endParaRPr lang="en-US" altLang="ru-RU" sz="2600" b="1" dirty="0" smtClean="0">
              <a:latin typeface="+mn-lt"/>
            </a:endParaRPr>
          </a:p>
          <a:p>
            <a:pPr eaLnBrk="1" hangingPunct="1">
              <a:lnSpc>
                <a:spcPct val="125000"/>
              </a:lnSpc>
              <a:buFontTx/>
              <a:buAutoNum type="arabicPeriod"/>
            </a:pPr>
            <a:r>
              <a:rPr lang="ru-RU" altLang="ru-RU" sz="2600" b="1" dirty="0" smtClean="0">
                <a:latin typeface="+mn-lt"/>
              </a:rPr>
              <a:t>Ген </a:t>
            </a:r>
            <a:r>
              <a:rPr lang="ru-RU" altLang="ru-RU" sz="2600" b="1" dirty="0">
                <a:latin typeface="+mn-lt"/>
              </a:rPr>
              <a:t>рецептора </a:t>
            </a:r>
            <a:r>
              <a:rPr lang="ru-RU" altLang="ru-RU" sz="2600" b="1" dirty="0" err="1">
                <a:latin typeface="+mn-lt"/>
              </a:rPr>
              <a:t>меланокортина</a:t>
            </a:r>
            <a:r>
              <a:rPr lang="ru-RU" altLang="ru-RU" sz="2600" b="1" dirty="0">
                <a:latin typeface="+mn-lt"/>
              </a:rPr>
              <a:t> 4 типа </a:t>
            </a:r>
            <a:r>
              <a:rPr lang="ru-RU" altLang="ru-RU" sz="2600" b="1" dirty="0" smtClean="0">
                <a:latin typeface="+mn-lt"/>
              </a:rPr>
              <a:t>(</a:t>
            </a:r>
            <a:r>
              <a:rPr lang="ru-RU" altLang="ru-RU" sz="2600" b="1" i="1" dirty="0">
                <a:latin typeface="+mn-lt"/>
              </a:rPr>
              <a:t>МС4</a:t>
            </a:r>
            <a:r>
              <a:rPr lang="en-US" altLang="ru-RU" sz="2600" b="1" i="1" dirty="0">
                <a:latin typeface="+mn-lt"/>
              </a:rPr>
              <a:t>R</a:t>
            </a:r>
            <a:r>
              <a:rPr lang="ru-RU" altLang="ru-RU" sz="2600" b="1" i="1" dirty="0">
                <a:latin typeface="+mn-lt"/>
              </a:rPr>
              <a:t>, МС3</a:t>
            </a:r>
            <a:r>
              <a:rPr lang="en-US" altLang="ru-RU" sz="2600" b="1" i="1" dirty="0">
                <a:latin typeface="+mn-lt"/>
              </a:rPr>
              <a:t>R</a:t>
            </a:r>
            <a:r>
              <a:rPr lang="ru-RU" altLang="ru-RU" sz="2600" b="1" dirty="0">
                <a:latin typeface="+mn-lt"/>
              </a:rPr>
              <a:t>)</a:t>
            </a:r>
          </a:p>
          <a:p>
            <a:pPr eaLnBrk="1" hangingPunct="1">
              <a:lnSpc>
                <a:spcPct val="125000"/>
              </a:lnSpc>
            </a:pPr>
            <a:r>
              <a:rPr lang="ru-RU" altLang="ru-RU" sz="2600" b="1" dirty="0">
                <a:latin typeface="+mn-lt"/>
              </a:rPr>
              <a:t>5. Ген предшественника </a:t>
            </a:r>
            <a:r>
              <a:rPr lang="ru-RU" altLang="ru-RU" sz="2600" b="1" dirty="0" err="1">
                <a:latin typeface="+mn-lt"/>
              </a:rPr>
              <a:t>конвертазы</a:t>
            </a:r>
            <a:r>
              <a:rPr lang="ru-RU" altLang="ru-RU" sz="2600" b="1" dirty="0">
                <a:latin typeface="+mn-lt"/>
              </a:rPr>
              <a:t> 1-го типа </a:t>
            </a:r>
            <a:r>
              <a:rPr lang="ru-RU" altLang="ru-RU" sz="2600" b="1" dirty="0" smtClean="0">
                <a:latin typeface="+mn-lt"/>
              </a:rPr>
              <a:t>(</a:t>
            </a:r>
            <a:r>
              <a:rPr lang="ru-RU" altLang="ru-RU" sz="2600" b="1" i="1" dirty="0">
                <a:latin typeface="+mn-lt"/>
              </a:rPr>
              <a:t>РС1</a:t>
            </a:r>
            <a:r>
              <a:rPr lang="ru-RU" altLang="ru-RU" sz="2600" b="1" dirty="0">
                <a:latin typeface="+mn-lt"/>
              </a:rPr>
              <a:t>) </a:t>
            </a:r>
            <a:endParaRPr lang="en-US" altLang="ru-RU" sz="2600" b="1" dirty="0" smtClean="0">
              <a:latin typeface="+mn-lt"/>
            </a:endParaRPr>
          </a:p>
          <a:p>
            <a:pPr eaLnBrk="1" hangingPunct="1">
              <a:lnSpc>
                <a:spcPct val="125000"/>
              </a:lnSpc>
            </a:pPr>
            <a:r>
              <a:rPr lang="ru-RU" altLang="ru-RU" sz="2600" b="1" dirty="0" smtClean="0">
                <a:latin typeface="+mn-lt"/>
              </a:rPr>
              <a:t>7</a:t>
            </a:r>
            <a:r>
              <a:rPr lang="ru-RU" altLang="ru-RU" sz="2600" b="1" dirty="0">
                <a:latin typeface="+mn-lt"/>
              </a:rPr>
              <a:t>. Ген </a:t>
            </a:r>
            <a:r>
              <a:rPr lang="ru-RU" altLang="ru-RU" sz="2600" b="1" dirty="0" err="1">
                <a:latin typeface="+mn-lt"/>
              </a:rPr>
              <a:t>тропомиозин</a:t>
            </a:r>
            <a:r>
              <a:rPr lang="ru-RU" altLang="ru-RU" sz="2600" b="1" dirty="0">
                <a:latin typeface="+mn-lt"/>
              </a:rPr>
              <a:t>-связанной </a:t>
            </a:r>
            <a:r>
              <a:rPr lang="ru-RU" altLang="ru-RU" sz="2600" b="1" dirty="0" err="1">
                <a:latin typeface="+mn-lt"/>
              </a:rPr>
              <a:t>киназы</a:t>
            </a:r>
            <a:r>
              <a:rPr lang="ru-RU" altLang="ru-RU" sz="2600" b="1" dirty="0">
                <a:latin typeface="+mn-lt"/>
              </a:rPr>
              <a:t> В (</a:t>
            </a:r>
            <a:r>
              <a:rPr lang="en-US" altLang="ru-RU" sz="2600" b="1" i="1" dirty="0" err="1">
                <a:latin typeface="+mn-lt"/>
              </a:rPr>
              <a:t>TrkBR</a:t>
            </a:r>
            <a:r>
              <a:rPr lang="ru-RU" altLang="ru-RU" sz="2600" b="1" dirty="0">
                <a:latin typeface="+mn-lt"/>
              </a:rPr>
              <a:t>) </a:t>
            </a:r>
            <a:endParaRPr lang="en-US" altLang="ru-RU" sz="2600" b="1" dirty="0" smtClean="0">
              <a:latin typeface="+mn-lt"/>
            </a:endParaRPr>
          </a:p>
          <a:p>
            <a:pPr eaLnBrk="1" hangingPunct="1">
              <a:lnSpc>
                <a:spcPct val="125000"/>
              </a:lnSpc>
            </a:pPr>
            <a:r>
              <a:rPr lang="ru-RU" altLang="ru-RU" sz="2600" b="1" dirty="0">
                <a:solidFill>
                  <a:schemeClr val="bg1"/>
                </a:solidFill>
                <a:latin typeface="+mn-lt"/>
              </a:rPr>
              <a:t>								        </a:t>
            </a:r>
          </a:p>
          <a:p>
            <a:pPr eaLnBrk="1" hangingPunct="1">
              <a:lnSpc>
                <a:spcPct val="125000"/>
              </a:lnSpc>
            </a:pPr>
            <a:r>
              <a:rPr lang="ru-RU" altLang="ru-RU" sz="2600" b="1" dirty="0">
                <a:solidFill>
                  <a:schemeClr val="bg1"/>
                </a:solidFill>
                <a:latin typeface="+mn-lt"/>
              </a:rPr>
              <a:t>                                                    </a:t>
            </a:r>
            <a:endParaRPr lang="ru-RU" alt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78689" y="6227534"/>
            <a:ext cx="2407197" cy="33855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 err="1"/>
              <a:t>Farooqi</a:t>
            </a:r>
            <a:r>
              <a:rPr lang="en-US" sz="1600" i="1" dirty="0"/>
              <a:t>, 2005</a:t>
            </a:r>
            <a:r>
              <a:rPr lang="ru-RU" sz="1600" i="1" dirty="0"/>
              <a:t>;</a:t>
            </a:r>
            <a:r>
              <a:rPr lang="en-US" sz="1600" i="1" dirty="0"/>
              <a:t> Jones, 2005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2587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451"/>
          <p:cNvSpPr>
            <a:spLocks noChangeShapeType="1"/>
          </p:cNvSpPr>
          <p:nvPr/>
        </p:nvSpPr>
        <p:spPr bwMode="auto">
          <a:xfrm>
            <a:off x="9264650" y="52292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0" name="Text Box 452"/>
          <p:cNvSpPr txBox="1">
            <a:spLocks noChangeArrowheads="1"/>
          </p:cNvSpPr>
          <p:nvPr/>
        </p:nvSpPr>
        <p:spPr bwMode="auto">
          <a:xfrm>
            <a:off x="7785720" y="6030396"/>
            <a:ext cx="29578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ahoma" pitchFamily="34" charset="0"/>
              </a:rPr>
              <a:t>Энергетический обмен</a:t>
            </a:r>
            <a:endParaRPr lang="fr-FR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9222" name="Rectangle 454"/>
          <p:cNvSpPr>
            <a:spLocks noChangeArrowheads="1"/>
          </p:cNvSpPr>
          <p:nvPr/>
        </p:nvSpPr>
        <p:spPr bwMode="auto">
          <a:xfrm>
            <a:off x="1524000" y="-30777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Схематическое изображение регуляции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энергетического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гомеостаза</a:t>
            </a:r>
            <a:endParaRPr lang="fr-F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9224" name="Text Box 456"/>
          <p:cNvSpPr txBox="1">
            <a:spLocks noChangeArrowheads="1"/>
          </p:cNvSpPr>
          <p:nvPr/>
        </p:nvSpPr>
        <p:spPr bwMode="auto">
          <a:xfrm>
            <a:off x="8112125" y="6491289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25" name="Text Box 457"/>
          <p:cNvSpPr txBox="1">
            <a:spLocks noChangeArrowheads="1"/>
          </p:cNvSpPr>
          <p:nvPr/>
        </p:nvSpPr>
        <p:spPr bwMode="auto">
          <a:xfrm>
            <a:off x="10077678" y="6522244"/>
            <a:ext cx="2046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>
                <a:latin typeface="Tahoma" pitchFamily="34" charset="0"/>
              </a:rPr>
              <a:t>Mutch &amp; Clement, 2006</a:t>
            </a:r>
          </a:p>
        </p:txBody>
      </p:sp>
      <p:sp>
        <p:nvSpPr>
          <p:cNvPr id="462" name="Содержимое 2"/>
          <p:cNvSpPr txBox="1">
            <a:spLocks/>
          </p:cNvSpPr>
          <p:nvPr/>
        </p:nvSpPr>
        <p:spPr bwMode="auto">
          <a:xfrm>
            <a:off x="5810251" y="5286376"/>
            <a:ext cx="19288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ru-RU" b="1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82" y="984886"/>
            <a:ext cx="10549619" cy="588803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43"/>
          <p:cNvSpPr txBox="1">
            <a:spLocks noChangeArrowheads="1"/>
          </p:cNvSpPr>
          <p:nvPr/>
        </p:nvSpPr>
        <p:spPr bwMode="auto">
          <a:xfrm>
            <a:off x="9264650" y="2749048"/>
            <a:ext cx="586138" cy="25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4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331" tIns="42665" rIns="85331" bIns="42665">
            <a:spAutoFit/>
          </a:bodyPr>
          <a:lstStyle>
            <a:lvl1pPr defTabSz="854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27038" defTabSz="854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4075" defTabSz="854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79525" defTabSz="854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06563" defTabSz="854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63763" defTabSz="854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0963" defTabSz="854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78163" defTabSz="854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35363" defTabSz="854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ru-RU" sz="1100" b="1" dirty="0">
                <a:solidFill>
                  <a:srgbClr val="FF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SIM1</a:t>
            </a:r>
          </a:p>
        </p:txBody>
      </p:sp>
      <p:sp>
        <p:nvSpPr>
          <p:cNvPr id="12" name="Line 441"/>
          <p:cNvSpPr>
            <a:spLocks noChangeShapeType="1"/>
          </p:cNvSpPr>
          <p:nvPr/>
        </p:nvSpPr>
        <p:spPr bwMode="auto">
          <a:xfrm>
            <a:off x="8997057" y="2858371"/>
            <a:ext cx="33076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8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3960" y="35595"/>
            <a:ext cx="8429684" cy="553998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Дефицит лептина (</a:t>
            </a:r>
            <a:r>
              <a:rPr lang="en-US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LEP)</a:t>
            </a:r>
            <a:endParaRPr lang="ru-RU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9" y="857251"/>
            <a:ext cx="2301875" cy="400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43951" y="696714"/>
            <a:ext cx="4448049" cy="59093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SzPts val="2000"/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</a:rPr>
              <a:t>Лептин – 0 нг</a:t>
            </a:r>
            <a:r>
              <a:rPr lang="en-US" b="1">
                <a:solidFill>
                  <a:schemeClr val="tx1"/>
                </a:solidFill>
              </a:rPr>
              <a:t>/</a:t>
            </a:r>
            <a:r>
              <a:rPr lang="ru-RU" b="1" smtClean="0">
                <a:solidFill>
                  <a:schemeClr val="tx1"/>
                </a:solidFill>
              </a:rPr>
              <a:t>мл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/>
                </a:solidFill>
              </a:rPr>
              <a:t>Вес </a:t>
            </a:r>
            <a:r>
              <a:rPr lang="ru-RU" b="1" dirty="0">
                <a:solidFill>
                  <a:schemeClr val="tx1"/>
                </a:solidFill>
              </a:rPr>
              <a:t>при рождении – </a:t>
            </a:r>
            <a:r>
              <a:rPr lang="en-US" b="1" dirty="0">
                <a:solidFill>
                  <a:schemeClr val="tx1"/>
                </a:solidFill>
              </a:rPr>
              <a:t>N</a:t>
            </a:r>
            <a:r>
              <a:rPr lang="ru-RU" b="1" dirty="0">
                <a:solidFill>
                  <a:schemeClr val="tx1"/>
                </a:solidFill>
              </a:rPr>
              <a:t>, прогрессивный набор массы  тела с первых </a:t>
            </a:r>
            <a:r>
              <a:rPr lang="ru-RU" b="1" dirty="0" smtClean="0">
                <a:solidFill>
                  <a:schemeClr val="tx1"/>
                </a:solidFill>
              </a:rPr>
              <a:t>дней жизни</a:t>
            </a:r>
            <a:r>
              <a:rPr lang="ru-RU" b="1" dirty="0">
                <a:solidFill>
                  <a:schemeClr val="tx1"/>
                </a:solidFill>
              </a:rPr>
              <a:t>, полифагия, морбидное ожирение </a:t>
            </a:r>
            <a:r>
              <a:rPr lang="en-US" b="1" dirty="0">
                <a:solidFill>
                  <a:schemeClr val="tx1"/>
                </a:solidFill>
              </a:rPr>
              <a:t>SDS</a:t>
            </a:r>
            <a:r>
              <a:rPr lang="ru-RU" b="1" dirty="0">
                <a:solidFill>
                  <a:schemeClr val="tx1"/>
                </a:solidFill>
              </a:rPr>
              <a:t> веса= 6,8</a:t>
            </a:r>
            <a:r>
              <a:rPr lang="ru-RU" b="1" dirty="0">
                <a:solidFill>
                  <a:schemeClr val="tx1"/>
                </a:solidFill>
                <a:sym typeface="Symbol"/>
              </a:rPr>
              <a:t></a:t>
            </a:r>
            <a:r>
              <a:rPr lang="ru-RU" b="1" dirty="0">
                <a:solidFill>
                  <a:schemeClr val="tx1"/>
                </a:solidFill>
              </a:rPr>
              <a:t>2,1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</a:rPr>
              <a:t>Агрессивное поведение при чувстве голода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</a:rPr>
              <a:t>Ожирение равномерное, преобладает п</a:t>
            </a:r>
            <a:r>
              <a:rPr lang="en-US" b="1" dirty="0">
                <a:solidFill>
                  <a:schemeClr val="tx1"/>
                </a:solidFill>
              </a:rPr>
              <a:t>/</a:t>
            </a:r>
            <a:r>
              <a:rPr lang="ru-RU" b="1" dirty="0">
                <a:solidFill>
                  <a:schemeClr val="tx1"/>
                </a:solidFill>
              </a:rPr>
              <a:t>к жировая клетчатка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</a:rPr>
              <a:t>Гиперинсулинемия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</a:rPr>
              <a:t>СД 2 типа в 20 – 25 лет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</a:rPr>
              <a:t>Гипотиреоз, нарушение синтеза и секреции ТТГ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</a:rPr>
              <a:t>Гипогонадизм, задержка полового развития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</a:rPr>
              <a:t>Низкий конечный рост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</a:rPr>
              <a:t>Патология Т-клеточного иммунитета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</a:rPr>
              <a:t>Нормальное умственное развитие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</a:rPr>
              <a:t>Гетерозиготные носители имеют низкий уровень лептина в сочетании с ожирением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984" y="958246"/>
            <a:ext cx="222641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Comic Sans MS"/>
              </a:rPr>
              <a:t>0,01 мг</a:t>
            </a:r>
            <a:r>
              <a:rPr lang="en-US" b="1" dirty="0">
                <a:solidFill>
                  <a:schemeClr val="tx1"/>
                </a:solidFill>
                <a:latin typeface="Comic Sans MS"/>
              </a:rPr>
              <a:t>/</a:t>
            </a:r>
            <a:r>
              <a:rPr lang="ru-RU" b="1" dirty="0">
                <a:solidFill>
                  <a:schemeClr val="tx1"/>
                </a:solidFill>
                <a:latin typeface="Comic Sans MS"/>
              </a:rPr>
              <a:t>кг</a:t>
            </a:r>
            <a:r>
              <a:rPr lang="en-US" b="1" dirty="0">
                <a:solidFill>
                  <a:schemeClr val="tx1"/>
                </a:solidFill>
                <a:latin typeface="Comic Sans MS"/>
              </a:rPr>
              <a:t>/</a:t>
            </a:r>
            <a:r>
              <a:rPr lang="ru-RU" b="1" dirty="0">
                <a:solidFill>
                  <a:schemeClr val="tx1"/>
                </a:solidFill>
                <a:latin typeface="Comic Sans MS"/>
              </a:rPr>
              <a:t>сут лептин п</a:t>
            </a:r>
            <a:r>
              <a:rPr lang="en-US" b="1" dirty="0">
                <a:solidFill>
                  <a:schemeClr val="tx1"/>
                </a:solidFill>
                <a:latin typeface="Comic Sans MS"/>
              </a:rPr>
              <a:t>/</a:t>
            </a:r>
            <a:r>
              <a:rPr lang="ru-RU" b="1" dirty="0">
                <a:solidFill>
                  <a:schemeClr val="tx1"/>
                </a:solidFill>
                <a:latin typeface="Comic Sans MS"/>
              </a:rPr>
              <a:t>к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76" y="757238"/>
            <a:ext cx="1704975" cy="420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65567" y="1589533"/>
            <a:ext cx="3357563" cy="3354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indent="-285750">
              <a:lnSpc>
                <a:spcPct val="140000"/>
              </a:lnSpc>
              <a:buSzPts val="2000"/>
              <a:buFont typeface="Wingdings" pitchFamily="2" charset="2"/>
              <a:buChar char="v"/>
              <a:defRPr/>
            </a:pPr>
            <a:r>
              <a:rPr lang="ru-RU" sz="1700" b="1" dirty="0">
                <a:solidFill>
                  <a:schemeClr val="tx1"/>
                </a:solidFill>
              </a:rPr>
              <a:t>нормализация аппетита</a:t>
            </a:r>
          </a:p>
          <a:p>
            <a:pPr marL="285750" indent="-285750">
              <a:lnSpc>
                <a:spcPct val="140000"/>
              </a:lnSpc>
              <a:buFont typeface="Wingdings" pitchFamily="2" charset="2"/>
              <a:buChar char="v"/>
              <a:defRPr/>
            </a:pPr>
            <a:r>
              <a:rPr lang="ru-RU" sz="1700" b="1" dirty="0">
                <a:solidFill>
                  <a:schemeClr val="tx1"/>
                </a:solidFill>
                <a:sym typeface="Symbol"/>
              </a:rPr>
              <a:t></a:t>
            </a:r>
            <a:r>
              <a:rPr lang="ru-RU" sz="1700" b="1" dirty="0">
                <a:solidFill>
                  <a:schemeClr val="tx1"/>
                </a:solidFill>
              </a:rPr>
              <a:t> потребляемой энергии на 84%</a:t>
            </a:r>
          </a:p>
          <a:p>
            <a:pPr marL="285750" indent="-285750">
              <a:lnSpc>
                <a:spcPct val="140000"/>
              </a:lnSpc>
              <a:buFont typeface="Wingdings" pitchFamily="2" charset="2"/>
              <a:buChar char="v"/>
              <a:defRPr/>
            </a:pPr>
            <a:r>
              <a:rPr lang="ru-RU" sz="1700" b="1" dirty="0">
                <a:solidFill>
                  <a:schemeClr val="tx1"/>
                </a:solidFill>
              </a:rPr>
              <a:t>снижение массы тела</a:t>
            </a:r>
            <a:endParaRPr lang="en-US" sz="17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40000"/>
              </a:lnSpc>
              <a:buFont typeface="Wingdings" pitchFamily="2" charset="2"/>
              <a:buChar char="v"/>
              <a:defRPr/>
            </a:pPr>
            <a:r>
              <a:rPr lang="en-US" sz="1700" b="1" dirty="0">
                <a:solidFill>
                  <a:schemeClr val="tx1"/>
                </a:solidFill>
              </a:rPr>
              <a:t>“</a:t>
            </a:r>
            <a:r>
              <a:rPr lang="ru-RU" sz="1700" b="1" dirty="0">
                <a:solidFill>
                  <a:schemeClr val="tx1"/>
                </a:solidFill>
              </a:rPr>
              <a:t>правильный</a:t>
            </a:r>
            <a:r>
              <a:rPr lang="en-US" sz="1700" b="1" dirty="0">
                <a:solidFill>
                  <a:schemeClr val="tx1"/>
                </a:solidFill>
              </a:rPr>
              <a:t>”</a:t>
            </a:r>
            <a:r>
              <a:rPr lang="ru-RU" sz="1700" b="1" dirty="0">
                <a:solidFill>
                  <a:schemeClr val="tx1"/>
                </a:solidFill>
              </a:rPr>
              <a:t> пубертат у детей</a:t>
            </a:r>
          </a:p>
          <a:p>
            <a:pPr marL="285750" indent="-285750">
              <a:lnSpc>
                <a:spcPct val="140000"/>
              </a:lnSpc>
              <a:buFont typeface="Wingdings" pitchFamily="2" charset="2"/>
              <a:buChar char="v"/>
              <a:defRPr/>
            </a:pPr>
            <a:r>
              <a:rPr lang="ru-RU" sz="1700" b="1" dirty="0">
                <a:solidFill>
                  <a:schemeClr val="tx1"/>
                </a:solidFill>
              </a:rPr>
              <a:t>половое развитие у взрослых</a:t>
            </a:r>
          </a:p>
          <a:p>
            <a:pPr marL="285750" indent="-285750">
              <a:lnSpc>
                <a:spcPct val="140000"/>
              </a:lnSpc>
              <a:buFont typeface="Wingdings" pitchFamily="2" charset="2"/>
              <a:buChar char="v"/>
              <a:defRPr/>
            </a:pPr>
            <a:r>
              <a:rPr lang="ru-RU" sz="1700" b="1" dirty="0">
                <a:solidFill>
                  <a:schemeClr val="tx1"/>
                </a:solidFill>
              </a:rPr>
              <a:t>нормализация ТТГ, Т4 св и Т3 св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611" y="5121508"/>
            <a:ext cx="2203450" cy="36988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Comic Sans MS"/>
              </a:rPr>
              <a:t>3 </a:t>
            </a:r>
            <a:r>
              <a:rPr lang="ru-RU" b="1" dirty="0">
                <a:solidFill>
                  <a:schemeClr val="tx1"/>
                </a:solidFill>
                <a:latin typeface="Comic Sans MS"/>
              </a:rPr>
              <a:t>года, вес 40 кг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7335" y="5121509"/>
            <a:ext cx="2214563" cy="369887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Comic Sans MS"/>
              </a:rPr>
              <a:t>6 лет, вес 29 кг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8563798" y="110907"/>
            <a:ext cx="374025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latin typeface="Comic Sans MS"/>
              </a:rPr>
              <a:t>Гомозиготная мутация,</a:t>
            </a:r>
          </a:p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latin typeface="Comic Sans MS"/>
              </a:rPr>
              <a:t>Менее 10</a:t>
            </a:r>
            <a:r>
              <a:rPr lang="en-US" b="1" smtClean="0">
                <a:solidFill>
                  <a:schemeClr val="tx1"/>
                </a:solidFill>
                <a:latin typeface="Comic Sans MS"/>
              </a:rPr>
              <a:t>0</a:t>
            </a:r>
            <a:r>
              <a:rPr lang="ru-RU" b="1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Comic Sans MS"/>
              </a:rPr>
              <a:t>пациентов в мире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8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451"/>
          <p:cNvSpPr>
            <a:spLocks noChangeShapeType="1"/>
          </p:cNvSpPr>
          <p:nvPr/>
        </p:nvSpPr>
        <p:spPr bwMode="auto">
          <a:xfrm>
            <a:off x="9264650" y="52292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0" name="Text Box 452"/>
          <p:cNvSpPr txBox="1">
            <a:spLocks noChangeArrowheads="1"/>
          </p:cNvSpPr>
          <p:nvPr/>
        </p:nvSpPr>
        <p:spPr bwMode="auto">
          <a:xfrm>
            <a:off x="7785720" y="6030396"/>
            <a:ext cx="29578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ahoma" pitchFamily="34" charset="0"/>
              </a:rPr>
              <a:t>Энергетический обмен</a:t>
            </a:r>
            <a:endParaRPr lang="fr-FR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9222" name="Rectangle 454"/>
          <p:cNvSpPr>
            <a:spLocks noChangeArrowheads="1"/>
          </p:cNvSpPr>
          <p:nvPr/>
        </p:nvSpPr>
        <p:spPr bwMode="auto">
          <a:xfrm>
            <a:off x="1524000" y="-30777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Схематическое изображение регуляции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энергетического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гомеостаза</a:t>
            </a:r>
            <a:endParaRPr lang="fr-F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9224" name="Text Box 456"/>
          <p:cNvSpPr txBox="1">
            <a:spLocks noChangeArrowheads="1"/>
          </p:cNvSpPr>
          <p:nvPr/>
        </p:nvSpPr>
        <p:spPr bwMode="auto">
          <a:xfrm>
            <a:off x="8112125" y="6491289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25" name="Text Box 457"/>
          <p:cNvSpPr txBox="1">
            <a:spLocks noChangeArrowheads="1"/>
          </p:cNvSpPr>
          <p:nvPr/>
        </p:nvSpPr>
        <p:spPr bwMode="auto">
          <a:xfrm>
            <a:off x="10077678" y="6522244"/>
            <a:ext cx="2046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>
                <a:latin typeface="Tahoma" pitchFamily="34" charset="0"/>
              </a:rPr>
              <a:t>Mutch &amp; Clement, 2006</a:t>
            </a:r>
          </a:p>
        </p:txBody>
      </p:sp>
      <p:sp>
        <p:nvSpPr>
          <p:cNvPr id="462" name="Содержимое 2"/>
          <p:cNvSpPr txBox="1">
            <a:spLocks/>
          </p:cNvSpPr>
          <p:nvPr/>
        </p:nvSpPr>
        <p:spPr bwMode="auto">
          <a:xfrm>
            <a:off x="5810251" y="5286376"/>
            <a:ext cx="19288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ru-RU" b="1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82" y="984886"/>
            <a:ext cx="10549619" cy="588803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43"/>
          <p:cNvSpPr txBox="1">
            <a:spLocks noChangeArrowheads="1"/>
          </p:cNvSpPr>
          <p:nvPr/>
        </p:nvSpPr>
        <p:spPr bwMode="auto">
          <a:xfrm>
            <a:off x="9264650" y="2749048"/>
            <a:ext cx="586138" cy="25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4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331" tIns="42665" rIns="85331" bIns="42665">
            <a:spAutoFit/>
          </a:bodyPr>
          <a:lstStyle>
            <a:lvl1pPr defTabSz="854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27038" defTabSz="854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4075" defTabSz="854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79525" defTabSz="854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06563" defTabSz="854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63763" defTabSz="854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0963" defTabSz="854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78163" defTabSz="854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35363" defTabSz="854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ru-RU" sz="1100" b="1" dirty="0">
                <a:solidFill>
                  <a:srgbClr val="FF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SIM1</a:t>
            </a:r>
          </a:p>
        </p:txBody>
      </p:sp>
      <p:sp>
        <p:nvSpPr>
          <p:cNvPr id="12" name="Line 441"/>
          <p:cNvSpPr>
            <a:spLocks noChangeShapeType="1"/>
          </p:cNvSpPr>
          <p:nvPr/>
        </p:nvSpPr>
        <p:spPr bwMode="auto">
          <a:xfrm>
            <a:off x="8997057" y="2858371"/>
            <a:ext cx="33076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96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Овал 70"/>
          <p:cNvSpPr/>
          <p:nvPr/>
        </p:nvSpPr>
        <p:spPr>
          <a:xfrm>
            <a:off x="8606024" y="4282656"/>
            <a:ext cx="1589213" cy="3693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 вниз 67"/>
          <p:cNvSpPr/>
          <p:nvPr/>
        </p:nvSpPr>
        <p:spPr>
          <a:xfrm>
            <a:off x="9231455" y="3244272"/>
            <a:ext cx="456838" cy="830997"/>
          </a:xfrm>
          <a:prstGeom prst="downArrow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103335" y="4945897"/>
            <a:ext cx="2268974" cy="37157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986983" y="3982876"/>
            <a:ext cx="902110" cy="326961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2468704" y="3703844"/>
            <a:ext cx="2158013" cy="46166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7108642" y="5317472"/>
            <a:ext cx="0" cy="6829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6595506" y="5317472"/>
            <a:ext cx="0" cy="6829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7729167" y="5317472"/>
            <a:ext cx="0" cy="6829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2002118" y="620244"/>
            <a:ext cx="8237686" cy="5810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низ 57"/>
          <p:cNvSpPr/>
          <p:nvPr/>
        </p:nvSpPr>
        <p:spPr>
          <a:xfrm>
            <a:off x="7284591" y="3244272"/>
            <a:ext cx="460422" cy="1638551"/>
          </a:xfrm>
          <a:prstGeom prst="downArrow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углом 56"/>
          <p:cNvSpPr/>
          <p:nvPr/>
        </p:nvSpPr>
        <p:spPr>
          <a:xfrm rot="5400000">
            <a:off x="5544935" y="3542121"/>
            <a:ext cx="1881385" cy="800019"/>
          </a:xfrm>
          <a:prstGeom prst="ben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Стрелка вниз 45"/>
          <p:cNvSpPr/>
          <p:nvPr/>
        </p:nvSpPr>
        <p:spPr>
          <a:xfrm>
            <a:off x="5120545" y="3244271"/>
            <a:ext cx="577404" cy="700644"/>
          </a:xfrm>
          <a:prstGeom prst="downArrow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508215" y="616481"/>
            <a:ext cx="2890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ПОМК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68448" y="804910"/>
            <a:ext cx="33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52619" y="1774344"/>
            <a:ext cx="86433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err="1"/>
              <a:t>γ</a:t>
            </a:r>
            <a:r>
              <a:rPr lang="ru-RU" sz="2000" b="1" dirty="0"/>
              <a:t>-МСГ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08456" y="2844161"/>
            <a:ext cx="886781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/>
              <a:t>α-МСГ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36348" y="2844161"/>
            <a:ext cx="87716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/>
              <a:t>β-МСГ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7468" y="1774344"/>
            <a:ext cx="175072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/>
              <a:t>β-</a:t>
            </a:r>
            <a:r>
              <a:rPr lang="ru-RU" sz="2000" b="1" dirty="0" err="1"/>
              <a:t>липотропин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372310" y="2844161"/>
            <a:ext cx="171828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/>
              <a:t>β-</a:t>
            </a:r>
            <a:r>
              <a:rPr lang="ru-RU" sz="2000" b="1" dirty="0" err="1"/>
              <a:t>эндорфины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73092" y="1774344"/>
            <a:ext cx="77739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/>
              <a:t>АКТГ </a:t>
            </a:r>
          </a:p>
        </p:txBody>
      </p:sp>
      <p:cxnSp>
        <p:nvCxnSpPr>
          <p:cNvPr id="14" name="Прямая со стрелкой 13"/>
          <p:cNvCxnSpPr>
            <a:endCxn id="7" idx="0"/>
          </p:cNvCxnSpPr>
          <p:nvPr/>
        </p:nvCxnSpPr>
        <p:spPr>
          <a:xfrm>
            <a:off x="2684788" y="1201258"/>
            <a:ext cx="0" cy="573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8109057" y="1201258"/>
            <a:ext cx="0" cy="573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120546" y="1201258"/>
            <a:ext cx="7773" cy="573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stCxn id="12" idx="2"/>
            <a:endCxn id="8" idx="0"/>
          </p:cNvCxnSpPr>
          <p:nvPr/>
        </p:nvCxnSpPr>
        <p:spPr>
          <a:xfrm rot="16200000" flipH="1">
            <a:off x="5071965" y="2264278"/>
            <a:ext cx="669707" cy="49005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stCxn id="10" idx="2"/>
            <a:endCxn id="11" idx="0"/>
          </p:cNvCxnSpPr>
          <p:nvPr/>
        </p:nvCxnSpPr>
        <p:spPr>
          <a:xfrm rot="16200000" flipH="1">
            <a:off x="8337290" y="1949995"/>
            <a:ext cx="669707" cy="111862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10" idx="2"/>
            <a:endCxn id="9" idx="0"/>
          </p:cNvCxnSpPr>
          <p:nvPr/>
        </p:nvCxnSpPr>
        <p:spPr>
          <a:xfrm rot="5400000">
            <a:off x="7459028" y="2190358"/>
            <a:ext cx="669707" cy="63790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Стрелка вниз 24"/>
          <p:cNvSpPr/>
          <p:nvPr/>
        </p:nvSpPr>
        <p:spPr>
          <a:xfrm>
            <a:off x="2468704" y="2308943"/>
            <a:ext cx="432169" cy="496730"/>
          </a:xfrm>
          <a:prstGeom prst="downArrow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511624" y="2762959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?</a:t>
            </a:r>
          </a:p>
        </p:txBody>
      </p:sp>
      <p:sp>
        <p:nvSpPr>
          <p:cNvPr id="28" name="Стрелка углом вверх 27"/>
          <p:cNvSpPr/>
          <p:nvPr/>
        </p:nvSpPr>
        <p:spPr>
          <a:xfrm rot="10800000">
            <a:off x="3116955" y="1774344"/>
            <a:ext cx="1656136" cy="2020750"/>
          </a:xfrm>
          <a:prstGeom prst="bentUpArrow">
            <a:avLst>
              <a:gd name="adj1" fmla="val 15704"/>
              <a:gd name="adj2" fmla="val 25000"/>
              <a:gd name="adj3" fmla="val 25000"/>
            </a:avLst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791571" y="4651989"/>
            <a:ext cx="1438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Кортизол</a:t>
            </a:r>
          </a:p>
        </p:txBody>
      </p:sp>
      <p:sp>
        <p:nvSpPr>
          <p:cNvPr id="31" name="Овал 30"/>
          <p:cNvSpPr/>
          <p:nvPr/>
        </p:nvSpPr>
        <p:spPr>
          <a:xfrm>
            <a:off x="3116954" y="3116905"/>
            <a:ext cx="819786" cy="86597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116955" y="333451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MC2R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468704" y="3703844"/>
            <a:ext cx="2158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Надпочечники</a:t>
            </a:r>
          </a:p>
        </p:txBody>
      </p:sp>
      <p:sp>
        <p:nvSpPr>
          <p:cNvPr id="35" name="Овал 34"/>
          <p:cNvSpPr/>
          <p:nvPr/>
        </p:nvSpPr>
        <p:spPr>
          <a:xfrm>
            <a:off x="6333794" y="4342351"/>
            <a:ext cx="819786" cy="86597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108642" y="4309837"/>
            <a:ext cx="819786" cy="86597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9064394" y="3476380"/>
            <a:ext cx="819786" cy="86597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019462" y="3362110"/>
            <a:ext cx="819786" cy="86597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7169592" y="4576565"/>
            <a:ext cx="755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MC</a:t>
            </a:r>
            <a:r>
              <a:rPr lang="ru-RU" b="1" dirty="0"/>
              <a:t>3</a:t>
            </a:r>
            <a:r>
              <a:rPr lang="en-US" b="1" dirty="0"/>
              <a:t>R</a:t>
            </a:r>
            <a:endParaRPr lang="ru-RU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040307" y="3613543"/>
            <a:ext cx="755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MC</a:t>
            </a:r>
            <a:r>
              <a:rPr lang="ru-RU" b="1" dirty="0"/>
              <a:t>1</a:t>
            </a:r>
            <a:r>
              <a:rPr lang="en-US" b="1" dirty="0"/>
              <a:t>R</a:t>
            </a:r>
            <a:endParaRPr lang="ru-RU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353095" y="4545787"/>
            <a:ext cx="818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504D"/>
                </a:solidFill>
              </a:rPr>
              <a:t>MC</a:t>
            </a:r>
            <a:r>
              <a:rPr lang="ru-RU" sz="2000" b="1" dirty="0">
                <a:solidFill>
                  <a:srgbClr val="C0504D"/>
                </a:solidFill>
              </a:rPr>
              <a:t>4</a:t>
            </a:r>
            <a:r>
              <a:rPr lang="en-US" sz="2000" b="1" dirty="0">
                <a:solidFill>
                  <a:srgbClr val="C0504D"/>
                </a:solidFill>
              </a:rPr>
              <a:t>R</a:t>
            </a:r>
            <a:endParaRPr lang="ru-RU" sz="2000" b="1" dirty="0">
              <a:solidFill>
                <a:srgbClr val="C0504D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33859" y="4872886"/>
            <a:ext cx="2338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Ядра гипоталамуса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86983" y="3848172"/>
            <a:ext cx="9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</a:rPr>
              <a:t>Кожа 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3116955" y="4309836"/>
            <a:ext cx="3" cy="342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3538721" y="4309836"/>
            <a:ext cx="3" cy="342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3865875" y="4309836"/>
            <a:ext cx="3" cy="342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764374" y="4651989"/>
            <a:ext cx="1321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504D"/>
                </a:solidFill>
              </a:rPr>
              <a:t>Пигмент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5647036" y="4403690"/>
            <a:ext cx="3" cy="342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5215810" y="4403690"/>
            <a:ext cx="3" cy="342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795856" y="5488547"/>
            <a:ext cx="2883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Серотониновые рецепторы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103336" y="6000451"/>
            <a:ext cx="2220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504D"/>
                </a:solidFill>
              </a:rPr>
              <a:t>Снижение веса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805112" y="358175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Опиоидные</a:t>
            </a:r>
          </a:p>
          <a:p>
            <a:r>
              <a:rPr lang="ru-RU" b="1" dirty="0"/>
              <a:t> рецепторы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606024" y="428265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Головной мозг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509945" y="4945897"/>
            <a:ext cx="17491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504D"/>
                </a:solidFill>
              </a:rPr>
              <a:t>Болевая </a:t>
            </a:r>
          </a:p>
          <a:p>
            <a:pPr algn="ctr"/>
            <a:r>
              <a:rPr lang="ru-RU" sz="1600" b="1" dirty="0">
                <a:solidFill>
                  <a:srgbClr val="C0504D"/>
                </a:solidFill>
              </a:rPr>
              <a:t>чувствительность</a:t>
            </a:r>
          </a:p>
        </p:txBody>
      </p:sp>
      <p:cxnSp>
        <p:nvCxnSpPr>
          <p:cNvPr id="73" name="Прямая со стрелкой 72"/>
          <p:cNvCxnSpPr/>
          <p:nvPr/>
        </p:nvCxnSpPr>
        <p:spPr>
          <a:xfrm>
            <a:off x="9424828" y="4701810"/>
            <a:ext cx="3" cy="342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2002118" y="697189"/>
            <a:ext cx="8237686" cy="5040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2002118" y="697189"/>
            <a:ext cx="8193118" cy="5040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2252619" y="1557594"/>
            <a:ext cx="6978837" cy="1494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Овал 79"/>
          <p:cNvSpPr/>
          <p:nvPr/>
        </p:nvSpPr>
        <p:spPr>
          <a:xfrm>
            <a:off x="2252618" y="4416895"/>
            <a:ext cx="2184910" cy="91198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вторичная НН</a:t>
            </a:r>
          </a:p>
        </p:txBody>
      </p:sp>
      <p:sp>
        <p:nvSpPr>
          <p:cNvPr id="81" name="Овал 80"/>
          <p:cNvSpPr/>
          <p:nvPr/>
        </p:nvSpPr>
        <p:spPr>
          <a:xfrm>
            <a:off x="4626717" y="4576565"/>
            <a:ext cx="1476619" cy="142388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Рыжий цвет волос, бледная кожа</a:t>
            </a:r>
          </a:p>
        </p:txBody>
      </p:sp>
      <p:sp>
        <p:nvSpPr>
          <p:cNvPr id="82" name="Овал 81"/>
          <p:cNvSpPr/>
          <p:nvPr/>
        </p:nvSpPr>
        <p:spPr>
          <a:xfrm>
            <a:off x="5795856" y="5530674"/>
            <a:ext cx="3192336" cy="132732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000000"/>
                </a:solidFill>
              </a:rPr>
              <a:t>гиперфагия</a:t>
            </a:r>
            <a:r>
              <a:rPr lang="ru-RU" sz="2000" b="1" dirty="0">
                <a:solidFill>
                  <a:srgbClr val="000000"/>
                </a:solidFill>
              </a:rPr>
              <a:t>, прогрессирующее ожирение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668448" y="29883"/>
            <a:ext cx="22068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ПАТОГЕНЕЗ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855334" y="1226145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PC1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060275" y="2124277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PC 1+PC2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2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981200" y="155108"/>
            <a:ext cx="8229600" cy="532186"/>
          </a:xfrm>
        </p:spPr>
        <p:txBody>
          <a:bodyPr>
            <a:noAutofit/>
          </a:bodyPr>
          <a:lstStyle/>
          <a:p>
            <a:r>
              <a:rPr lang="en-US" sz="3600" b="1" dirty="0"/>
              <a:t>    </a:t>
            </a:r>
            <a:r>
              <a:rPr lang="ru-RU" sz="3600" b="1" dirty="0"/>
              <a:t>Клиническая картина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8236" y="897965"/>
            <a:ext cx="8740589" cy="36590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1. Врожденная вторичная </a:t>
            </a:r>
            <a:r>
              <a:rPr lang="ru-RU" sz="2400" b="1" dirty="0">
                <a:solidFill>
                  <a:srgbClr val="FF0000"/>
                </a:solidFill>
              </a:rPr>
              <a:t>надпочечниковая недостаточность </a:t>
            </a:r>
            <a:r>
              <a:rPr lang="ru-RU" sz="2400" dirty="0"/>
              <a:t>(дефицит АКТГ)</a:t>
            </a:r>
          </a:p>
          <a:p>
            <a:r>
              <a:rPr lang="ru-RU" sz="2000" dirty="0"/>
              <a:t>Гипогликемии (на фоне голодания, инфекции, прививок, физической нагрузки)</a:t>
            </a:r>
          </a:p>
          <a:p>
            <a:r>
              <a:rPr lang="ru-RU" sz="2000" dirty="0"/>
              <a:t>Затяжная неонатальная желтуха (</a:t>
            </a:r>
            <a:r>
              <a:rPr lang="ru-RU" sz="2000" dirty="0" err="1"/>
              <a:t>холестаз</a:t>
            </a:r>
            <a:r>
              <a:rPr lang="ru-RU" sz="2000" dirty="0"/>
              <a:t>)</a:t>
            </a:r>
          </a:p>
          <a:p>
            <a:pPr marL="0" indent="0">
              <a:buNone/>
            </a:pPr>
            <a:r>
              <a:rPr lang="ru-RU" sz="2400" dirty="0"/>
              <a:t>2. Выраженное прогрессирующие </a:t>
            </a:r>
            <a:r>
              <a:rPr lang="ru-RU" sz="2400" b="1" dirty="0">
                <a:solidFill>
                  <a:srgbClr val="FF0000"/>
                </a:solidFill>
              </a:rPr>
              <a:t>ожирение </a:t>
            </a:r>
            <a:r>
              <a:rPr lang="ru-RU" sz="2400" dirty="0"/>
              <a:t>с первых месяцев жизни, полифагия</a:t>
            </a:r>
          </a:p>
          <a:p>
            <a:pPr marL="0" indent="0">
              <a:buNone/>
            </a:pPr>
            <a:r>
              <a:rPr lang="ru-RU" sz="2400" dirty="0"/>
              <a:t>3. </a:t>
            </a:r>
            <a:r>
              <a:rPr lang="ru-RU" sz="2400" b="1" dirty="0">
                <a:solidFill>
                  <a:srgbClr val="FF0000"/>
                </a:solidFill>
              </a:rPr>
              <a:t>Рыжий</a:t>
            </a:r>
            <a:r>
              <a:rPr lang="ru-RU" sz="2400" dirty="0"/>
              <a:t> цвет волос, бледная кожа, склонная к солнечным ожогам </a:t>
            </a: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18236" y="4870655"/>
            <a:ext cx="8740589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ru-RU" sz="2000" dirty="0"/>
              <a:t>Вторичный гипотиреоз (дефицит ТТГ)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/>
              <a:t>СТГ-дефицит с поздней манифестацией (в подростковом возрасте)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 err="1"/>
              <a:t>Гипогонадотропный</a:t>
            </a:r>
            <a:r>
              <a:rPr lang="ru-RU" sz="2000" dirty="0"/>
              <a:t> </a:t>
            </a:r>
            <a:r>
              <a:rPr lang="ru-RU" sz="2000" dirty="0" err="1"/>
              <a:t>гипогонадизм</a:t>
            </a:r>
            <a:r>
              <a:rPr lang="ru-RU" sz="2000" dirty="0"/>
              <a:t> (поздняя манифестация)</a:t>
            </a:r>
          </a:p>
        </p:txBody>
      </p:sp>
      <p:sp>
        <p:nvSpPr>
          <p:cNvPr id="5" name="Овал 4"/>
          <p:cNvSpPr/>
          <p:nvPr/>
        </p:nvSpPr>
        <p:spPr>
          <a:xfrm>
            <a:off x="1524001" y="866588"/>
            <a:ext cx="618565" cy="59764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529978" y="2677458"/>
            <a:ext cx="618565" cy="59764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18236" y="6051177"/>
            <a:ext cx="874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 </a:t>
            </a:r>
            <a:r>
              <a:rPr lang="ru-RU" i="1" dirty="0"/>
              <a:t>Опосредованное влияние лептина и альфа-МСГ на регуляцию секреции ТРГ, ЛГРГ</a:t>
            </a:r>
          </a:p>
        </p:txBody>
      </p:sp>
    </p:spTree>
    <p:extLst>
      <p:ext uri="{BB962C8B-B14F-4D97-AF65-F5344CB8AC3E}">
        <p14:creationId xmlns:p14="http://schemas.microsoft.com/office/powerpoint/2010/main" val="206153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533400"/>
          </a:xfrm>
        </p:spPr>
        <p:txBody>
          <a:bodyPr>
            <a:noAutofit/>
          </a:bodyPr>
          <a:lstStyle/>
          <a:p>
            <a:pPr marL="838200" indent="-838200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проопиомеланокортина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РОМС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5072063"/>
            <a:ext cx="65913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A:\OBESI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862013"/>
            <a:ext cx="334645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276344" y="1048385"/>
            <a:ext cx="7218970" cy="37195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SzPts val="2000"/>
              <a:defRPr/>
            </a:pPr>
            <a:r>
              <a:rPr lang="ru-RU" sz="2400" dirty="0" err="1" smtClean="0"/>
              <a:t>Гипокортицизм</a:t>
            </a:r>
            <a:r>
              <a:rPr lang="ru-RU" sz="2400" dirty="0" smtClean="0"/>
              <a:t>, (неопределяемый в сыворотке крови </a:t>
            </a:r>
            <a:r>
              <a:rPr lang="ru-RU" sz="2400" dirty="0" err="1" smtClean="0"/>
              <a:t>уровнень</a:t>
            </a:r>
            <a:r>
              <a:rPr lang="ru-RU" sz="2400" dirty="0" smtClean="0"/>
              <a:t> кортизола и АКТГ)</a:t>
            </a:r>
            <a:endParaRPr lang="en-US" sz="2400" dirty="0" smtClean="0"/>
          </a:p>
          <a:p>
            <a:pPr marL="285750" indent="-285750">
              <a:defRPr/>
            </a:pPr>
            <a:r>
              <a:rPr lang="ru-RU" sz="2400" dirty="0" smtClean="0"/>
              <a:t>Гипогликемия</a:t>
            </a:r>
          </a:p>
          <a:p>
            <a:pPr marL="285750" indent="-285750">
              <a:defRPr/>
            </a:pPr>
            <a:r>
              <a:rPr lang="ru-RU" sz="2400" dirty="0" smtClean="0"/>
              <a:t>Частые инфекции </a:t>
            </a:r>
          </a:p>
          <a:p>
            <a:pPr marL="285750" indent="-285750">
              <a:defRPr/>
            </a:pPr>
            <a:r>
              <a:rPr lang="ru-RU" sz="2400" dirty="0" err="1" smtClean="0"/>
              <a:t>Морбидное</a:t>
            </a:r>
            <a:r>
              <a:rPr lang="ru-RU" sz="2400" dirty="0" smtClean="0"/>
              <a:t> ожирение с полифагией</a:t>
            </a:r>
          </a:p>
          <a:p>
            <a:pPr marL="285750" indent="-285750">
              <a:defRPr/>
            </a:pPr>
            <a:r>
              <a:rPr lang="ru-RU" sz="2400" dirty="0" smtClean="0"/>
              <a:t>Рыжие волосы (+/-), бледная кожа</a:t>
            </a:r>
          </a:p>
          <a:p>
            <a:pPr marL="285750" indent="-285750">
              <a:defRPr/>
            </a:pPr>
            <a:r>
              <a:rPr lang="ru-RU" sz="2400" dirty="0" smtClean="0"/>
              <a:t>Нормальное умственное развитие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047964" y="6102849"/>
            <a:ext cx="165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=50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305590" y="516244"/>
            <a:ext cx="24785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/>
              <a:t>50 случаев в мире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9557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6464" y="149412"/>
            <a:ext cx="24473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Диагностика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060" y="749130"/>
            <a:ext cx="8591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ru-RU" sz="2400" dirty="0"/>
              <a:t>Наличие характерной  клинико-лабораторной картины</a:t>
            </a:r>
          </a:p>
          <a:p>
            <a:pPr marL="342900" indent="-342900">
              <a:buFont typeface="Arial"/>
              <a:buChar char="•"/>
            </a:pPr>
            <a:r>
              <a:rPr lang="ru-RU" sz="2400" dirty="0"/>
              <a:t>Молекулярно-генетическое исследование гена </a:t>
            </a:r>
            <a:r>
              <a:rPr lang="en-US" sz="2400" i="1" dirty="0"/>
              <a:t>POMC</a:t>
            </a:r>
            <a:endParaRPr lang="ru-RU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646464" y="1580126"/>
            <a:ext cx="17151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Лечение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059" y="2179843"/>
            <a:ext cx="8710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ru-RU" sz="2400" dirty="0" err="1"/>
              <a:t>Глюкокортикоиды</a:t>
            </a:r>
            <a:r>
              <a:rPr lang="ru-RU" sz="2400" dirty="0"/>
              <a:t> 6-9 мг/м2/</a:t>
            </a:r>
            <a:r>
              <a:rPr lang="ru-RU" sz="2400" dirty="0" err="1"/>
              <a:t>сут</a:t>
            </a:r>
            <a:endParaRPr lang="ru-RU" sz="2400" dirty="0"/>
          </a:p>
          <a:p>
            <a:pPr marL="342900" indent="-342900">
              <a:buFont typeface="Arial"/>
              <a:buChar char="•"/>
            </a:pPr>
            <a:r>
              <a:rPr lang="ru-RU" sz="2400" dirty="0"/>
              <a:t>При наличии сопутствующего дефицита других </a:t>
            </a:r>
            <a:r>
              <a:rPr lang="ru-RU" sz="2400" dirty="0" err="1"/>
              <a:t>тропных</a:t>
            </a:r>
            <a:r>
              <a:rPr lang="ru-RU" sz="2400" dirty="0"/>
              <a:t> гормонов – соответствующая заместительная гормональная терапия</a:t>
            </a:r>
          </a:p>
          <a:p>
            <a:pPr marL="342900" indent="-342900">
              <a:buFont typeface="Arial"/>
              <a:buChar char="•"/>
            </a:pPr>
            <a:r>
              <a:rPr lang="ru-RU" sz="2400" dirty="0"/>
              <a:t>Лечение ожирения (диета, адекватная физическая нагрузка, моделирование пищевого поведения)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65294" y="5278095"/>
            <a:ext cx="7261412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Заместительная терапия синтетическими  аналогами </a:t>
            </a:r>
            <a:r>
              <a:rPr lang="ru-RU" sz="2800" dirty="0" err="1"/>
              <a:t>меланокортинстимулирующих</a:t>
            </a:r>
            <a:r>
              <a:rPr lang="ru-RU" sz="2800" dirty="0"/>
              <a:t> </a:t>
            </a:r>
            <a:r>
              <a:rPr lang="ru-RU" sz="2800" dirty="0" smtClean="0"/>
              <a:t>гормонов </a:t>
            </a:r>
            <a:endParaRPr lang="ru-RU" sz="28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5961529" y="4601883"/>
            <a:ext cx="552824" cy="53788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21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451"/>
          <p:cNvSpPr>
            <a:spLocks noChangeShapeType="1"/>
          </p:cNvSpPr>
          <p:nvPr/>
        </p:nvSpPr>
        <p:spPr bwMode="auto">
          <a:xfrm>
            <a:off x="9264650" y="52292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0" name="Text Box 452"/>
          <p:cNvSpPr txBox="1">
            <a:spLocks noChangeArrowheads="1"/>
          </p:cNvSpPr>
          <p:nvPr/>
        </p:nvSpPr>
        <p:spPr bwMode="auto">
          <a:xfrm>
            <a:off x="7785720" y="6030396"/>
            <a:ext cx="29578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ahoma" pitchFamily="34" charset="0"/>
              </a:rPr>
              <a:t>Энергетический обмен</a:t>
            </a:r>
            <a:endParaRPr lang="fr-FR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9222" name="Rectangle 454"/>
          <p:cNvSpPr>
            <a:spLocks noChangeArrowheads="1"/>
          </p:cNvSpPr>
          <p:nvPr/>
        </p:nvSpPr>
        <p:spPr bwMode="auto">
          <a:xfrm>
            <a:off x="1524000" y="-30777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Схематическое изображение регуляции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энергетического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гомеостаза</a:t>
            </a:r>
            <a:endParaRPr lang="fr-F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9224" name="Text Box 456"/>
          <p:cNvSpPr txBox="1">
            <a:spLocks noChangeArrowheads="1"/>
          </p:cNvSpPr>
          <p:nvPr/>
        </p:nvSpPr>
        <p:spPr bwMode="auto">
          <a:xfrm>
            <a:off x="8112125" y="6491289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25" name="Text Box 457"/>
          <p:cNvSpPr txBox="1">
            <a:spLocks noChangeArrowheads="1"/>
          </p:cNvSpPr>
          <p:nvPr/>
        </p:nvSpPr>
        <p:spPr bwMode="auto">
          <a:xfrm>
            <a:off x="10077678" y="6522244"/>
            <a:ext cx="2046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>
                <a:latin typeface="Tahoma" pitchFamily="34" charset="0"/>
              </a:rPr>
              <a:t>Mutch &amp; Clement, 2006</a:t>
            </a:r>
          </a:p>
        </p:txBody>
      </p:sp>
      <p:sp>
        <p:nvSpPr>
          <p:cNvPr id="462" name="Содержимое 2"/>
          <p:cNvSpPr txBox="1">
            <a:spLocks/>
          </p:cNvSpPr>
          <p:nvPr/>
        </p:nvSpPr>
        <p:spPr bwMode="auto">
          <a:xfrm>
            <a:off x="5810251" y="5286376"/>
            <a:ext cx="19288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ru-RU" b="1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40" y="1030844"/>
            <a:ext cx="9619454" cy="536888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77812" y="6340491"/>
            <a:ext cx="171175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адипонектин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2105759" y="6298910"/>
            <a:ext cx="142875" cy="1775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 Box 443"/>
          <p:cNvSpPr txBox="1">
            <a:spLocks noChangeArrowheads="1"/>
          </p:cNvSpPr>
          <p:nvPr/>
        </p:nvSpPr>
        <p:spPr bwMode="auto">
          <a:xfrm>
            <a:off x="9264650" y="2749048"/>
            <a:ext cx="586138" cy="25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4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331" tIns="42665" rIns="85331" bIns="42665">
            <a:spAutoFit/>
          </a:bodyPr>
          <a:lstStyle>
            <a:lvl1pPr defTabSz="854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27038" defTabSz="854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4075" defTabSz="854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79525" defTabSz="854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06563" defTabSz="854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63763" defTabSz="854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0963" defTabSz="854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78163" defTabSz="854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35363" defTabSz="854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ru-RU" sz="1100" b="1" dirty="0">
                <a:solidFill>
                  <a:srgbClr val="FF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SIM1</a:t>
            </a:r>
          </a:p>
        </p:txBody>
      </p:sp>
      <p:sp>
        <p:nvSpPr>
          <p:cNvPr id="12" name="Line 441"/>
          <p:cNvSpPr>
            <a:spLocks noChangeShapeType="1"/>
          </p:cNvSpPr>
          <p:nvPr/>
        </p:nvSpPr>
        <p:spPr bwMode="auto">
          <a:xfrm>
            <a:off x="8997057" y="2858371"/>
            <a:ext cx="33076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5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 external file that holds a picture, illustration, etc.&#10;Object name is CG-12-204_F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9" b="34631"/>
          <a:stretch/>
        </p:blipFill>
        <p:spPr bwMode="auto">
          <a:xfrm>
            <a:off x="1626870" y="1098348"/>
            <a:ext cx="8938260" cy="378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42271" y="6257282"/>
            <a:ext cx="1281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ea typeface="Calibri" panose="020F0502020204030204" pitchFamily="34" charset="0"/>
              </a:rPr>
              <a:t>Butler</a:t>
            </a:r>
            <a:r>
              <a:rPr lang="ru-RU" i="1" dirty="0">
                <a:ea typeface="Calibri" panose="020F0502020204030204" pitchFamily="34" charset="0"/>
              </a:rPr>
              <a:t>,2011</a:t>
            </a: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70394" y="4508736"/>
            <a:ext cx="2471877" cy="32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36621" y="197716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200" dirty="0">
                <a:latin typeface="+mj-lt"/>
              </a:rPr>
              <a:t>   </a:t>
            </a:r>
            <a:r>
              <a:rPr lang="ru-RU" alt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Генетические аспекты синдрома </a:t>
            </a:r>
            <a:r>
              <a:rPr lang="ru-RU" alt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Прадера</a:t>
            </a:r>
            <a:r>
              <a:rPr lang="ru-RU" alt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-Вилли</a:t>
            </a:r>
            <a:endParaRPr lang="en-US" alt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10273" y="2739654"/>
            <a:ext cx="96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ЦИ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76335" y="2739654"/>
            <a:ext cx="1533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микро-РНК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18760" y="3052216"/>
            <a:ext cx="3360420" cy="240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авая фигурная скобка 23"/>
          <p:cNvSpPr/>
          <p:nvPr/>
        </p:nvSpPr>
        <p:spPr>
          <a:xfrm rot="5400000">
            <a:off x="6637928" y="3776432"/>
            <a:ext cx="200461" cy="283879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416041" y="5394960"/>
            <a:ext cx="694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СПВ</a:t>
            </a:r>
          </a:p>
        </p:txBody>
      </p:sp>
    </p:spTree>
    <p:extLst>
      <p:ext uri="{BB962C8B-B14F-4D97-AF65-F5344CB8AC3E}">
        <p14:creationId xmlns:p14="http://schemas.microsoft.com/office/powerpoint/2010/main" val="31165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500188"/>
            <a:ext cx="2151062" cy="4576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00876" y="166991"/>
            <a:ext cx="8715436" cy="553998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Дефект </a:t>
            </a:r>
            <a:r>
              <a:rPr lang="en-US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MC4R</a:t>
            </a:r>
            <a:endParaRPr lang="ru-RU" sz="3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24500" y="1077876"/>
            <a:ext cx="6197330" cy="56323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  <a:defRPr/>
            </a:pPr>
            <a:r>
              <a:rPr lang="ru-RU" sz="2000" b="1" dirty="0"/>
              <a:t>Полифагия</a:t>
            </a:r>
            <a:r>
              <a:rPr lang="en-US" sz="2000" b="1" dirty="0"/>
              <a:t> (!)</a:t>
            </a:r>
            <a:r>
              <a:rPr lang="ru-RU" sz="2000" b="1" dirty="0"/>
              <a:t> с первого года жизни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C</a:t>
            </a:r>
            <a:r>
              <a:rPr lang="ru-RU" sz="2000" b="1" dirty="0"/>
              <a:t>очетание прогрессивного увеличения жировой массы, тощей массы и МПК – </a:t>
            </a:r>
            <a:r>
              <a:rPr lang="en-US" sz="2000" b="1" dirty="0"/>
              <a:t>“big-boned”</a:t>
            </a:r>
            <a:r>
              <a:rPr lang="ru-RU" sz="2000" b="1" dirty="0"/>
              <a:t> – «человек-гора»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/>
              <a:t>Ускоренный линейный рост в раннем детстве (!)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/>
              <a:t>Ранняя гиперинсулинемия (!)</a:t>
            </a:r>
            <a:endParaRPr lang="en-US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/>
              <a:t>Нормогликемия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/>
              <a:t>Уровень лептина соответствует ИМТ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/>
              <a:t>Нормальное умственное развитие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/>
              <a:t>Половое развитие по возрасту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/>
              <a:t>ТТГ, Т4 св, Т3 св – норма         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/>
              <a:t> 30-40% гетерозиготных</a:t>
            </a:r>
            <a:r>
              <a:rPr lang="en-US" sz="2000" b="1" dirty="0"/>
              <a:t> </a:t>
            </a:r>
            <a:r>
              <a:rPr lang="ru-RU" sz="2000" b="1" dirty="0"/>
              <a:t>носителей имеют </a:t>
            </a:r>
            <a:r>
              <a:rPr lang="en-US" sz="2000" b="1" dirty="0"/>
              <a:t>N</a:t>
            </a:r>
            <a:r>
              <a:rPr lang="ru-RU" sz="2000" b="1" dirty="0"/>
              <a:t> вес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581900" y="523877"/>
            <a:ext cx="435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 1 до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 среди пациентов с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ожирением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26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1807780" y="175941"/>
            <a:ext cx="9083566" cy="66791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79874" name="Picture 2" descr="H:\Прадер\Пациенты Прадера\Фото пациентов\fun\DSC081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67779" y="1128387"/>
            <a:ext cx="6047509" cy="4052455"/>
          </a:xfrm>
        </p:spPr>
      </p:pic>
      <p:sp>
        <p:nvSpPr>
          <p:cNvPr id="4" name="TextBox 3"/>
          <p:cNvSpPr txBox="1"/>
          <p:nvPr/>
        </p:nvSpPr>
        <p:spPr>
          <a:xfrm>
            <a:off x="3689130" y="5360276"/>
            <a:ext cx="85028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dirty="0" smtClean="0"/>
              <a:t> Богова Елена </a:t>
            </a:r>
            <a:r>
              <a:rPr lang="ru-RU" sz="2600" dirty="0" err="1" smtClean="0"/>
              <a:t>Ахсарбековна</a:t>
            </a:r>
            <a:r>
              <a:rPr lang="ru-RU" sz="2600" dirty="0" smtClean="0"/>
              <a:t> </a:t>
            </a:r>
          </a:p>
          <a:p>
            <a:pPr algn="r"/>
            <a:r>
              <a:rPr lang="ru-RU" sz="2600" dirty="0" smtClean="0"/>
              <a:t>научный сотрудник НИИ детской эндокринологии, к.м.н. </a:t>
            </a:r>
          </a:p>
          <a:p>
            <a:pPr algn="r"/>
            <a:r>
              <a:rPr lang="en-US" sz="2600" dirty="0" smtClean="0"/>
              <a:t>light2307@mail.ru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5470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609600"/>
            <a:ext cx="77724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400"/>
              <a:t/>
            </a:r>
            <a:br>
              <a:rPr lang="ru-RU" sz="3400"/>
            </a:br>
            <a:r>
              <a:rPr lang="ru-RU" sz="3400"/>
              <a:t/>
            </a:r>
            <a:br>
              <a:rPr lang="ru-RU" sz="3400"/>
            </a:br>
            <a:r>
              <a:rPr lang="ru-RU" sz="3400"/>
              <a:t/>
            </a:r>
            <a:br>
              <a:rPr lang="ru-RU" sz="3400"/>
            </a:br>
            <a:r>
              <a:rPr lang="ru-RU" sz="3400"/>
              <a:t/>
            </a:r>
            <a:br>
              <a:rPr lang="ru-RU" sz="3400"/>
            </a:br>
            <a:r>
              <a:rPr lang="ru-RU" sz="3400"/>
              <a:t/>
            </a:r>
            <a:br>
              <a:rPr lang="ru-RU" sz="3400"/>
            </a:br>
            <a:r>
              <a:rPr lang="ru-RU" sz="3400"/>
              <a:t/>
            </a:r>
            <a:br>
              <a:rPr lang="ru-RU" sz="3400"/>
            </a:br>
            <a:endParaRPr lang="ru-RU" sz="3400"/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2209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eaLnBrk="0" hangingPunct="0">
              <a:spcBef>
                <a:spcPct val="20000"/>
              </a:spcBef>
            </a:pPr>
            <a:r>
              <a:rPr lang="ru-RU" sz="1400" b="1" dirty="0">
                <a:latin typeface="Times New Roman" pitchFamily="18" charset="0"/>
              </a:rPr>
              <a:t>                                               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ОТЦОВСКАЯ                  ХРОМОСОМА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457200" eaLnBrk="0" hangingPunct="0"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342900" algn="ctr" defTabSz="457200" eaLnBrk="0" hangingPunct="0"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342900" defTabSz="457200" eaLnBrk="0" hangingPunct="0"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342900" defTabSz="457200" eaLnBrk="0" hangingPunct="0">
              <a:spcBef>
                <a:spcPct val="200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MAGEL   NDN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IC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   SNRPN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457200" eaLnBrk="0" hangingPunct="0">
              <a:spcBef>
                <a:spcPct val="200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457200" eaLnBrk="0" hangingPunct="0">
              <a:spcBef>
                <a:spcPct val="200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МАТЕРИНСКАЯ                 ХРОМОСОМА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defTabSz="457200" eaLnBrk="0" hangingPunct="0">
              <a:spcBef>
                <a:spcPct val="200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457200" eaLnBrk="0" hangingPunct="0">
              <a:spcBef>
                <a:spcPct val="200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457200" eaLnBrk="0" hangingPunct="0">
              <a:spcBef>
                <a:spcPct val="20000"/>
              </a:spcBef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457200" eaLnBrk="0" hangingPunct="0"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MAGEL    NDN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IC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SNRPN                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457200" eaLnBrk="0" hangingPunct="0"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pPr marL="342900" indent="-342900" defTabSz="457200" eaLnBrk="0" hangingPunct="0"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1400" dirty="0"/>
              <a:t>экспрессия гена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342900" defTabSz="457200" eaLnBrk="0" hangingPunct="0"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</a:p>
          <a:p>
            <a:pPr marL="342900" indent="-342900" defTabSz="457200" eaLnBrk="0" hangingPunct="0"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1400" dirty="0"/>
              <a:t>отсутствие  экспрессия гена </a:t>
            </a:r>
          </a:p>
          <a:p>
            <a:pPr marL="342900" indent="-342900" defTabSz="457200" eaLnBrk="0" hangingPunct="0"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</a:p>
          <a:p>
            <a:pPr marL="342900" indent="-342900" defTabSz="457200" eaLnBrk="0" hangingPunct="0">
              <a:spcBef>
                <a:spcPct val="20000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438401" y="2274889"/>
            <a:ext cx="6054725" cy="269875"/>
            <a:chOff x="895" y="4250"/>
            <a:chExt cx="8804" cy="426"/>
          </a:xfrm>
        </p:grpSpPr>
        <p:sp>
          <p:nvSpPr>
            <p:cNvPr id="114694" name="Line 7"/>
            <p:cNvSpPr>
              <a:spLocks noChangeShapeType="1"/>
            </p:cNvSpPr>
            <p:nvPr/>
          </p:nvSpPr>
          <p:spPr bwMode="auto">
            <a:xfrm flipV="1">
              <a:off x="2173" y="4250"/>
              <a:ext cx="0" cy="284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695" name="Line 8"/>
            <p:cNvSpPr>
              <a:spLocks noChangeShapeType="1"/>
            </p:cNvSpPr>
            <p:nvPr/>
          </p:nvSpPr>
          <p:spPr bwMode="auto">
            <a:xfrm flipV="1">
              <a:off x="3451" y="4250"/>
              <a:ext cx="0" cy="284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696" name="Line 9"/>
            <p:cNvSpPr>
              <a:spLocks noChangeShapeType="1"/>
            </p:cNvSpPr>
            <p:nvPr/>
          </p:nvSpPr>
          <p:spPr bwMode="auto">
            <a:xfrm flipV="1">
              <a:off x="4871" y="4250"/>
              <a:ext cx="0" cy="142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895" y="4250"/>
              <a:ext cx="8804" cy="426"/>
              <a:chOff x="895" y="5262"/>
              <a:chExt cx="8804" cy="426"/>
            </a:xfrm>
          </p:grpSpPr>
          <p:sp>
            <p:nvSpPr>
              <p:cNvPr id="114698" name="Line 12"/>
              <p:cNvSpPr>
                <a:spLocks noChangeShapeType="1"/>
              </p:cNvSpPr>
              <p:nvPr/>
            </p:nvSpPr>
            <p:spPr bwMode="auto">
              <a:xfrm>
                <a:off x="895" y="5679"/>
                <a:ext cx="8236" cy="0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9" name="Rectangle 15"/>
              <p:cNvSpPr>
                <a:spLocks noChangeArrowheads="1"/>
              </p:cNvSpPr>
              <p:nvPr/>
            </p:nvSpPr>
            <p:spPr bwMode="auto">
              <a:xfrm>
                <a:off x="2173" y="5404"/>
                <a:ext cx="710" cy="284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/>
                <a:endParaRPr lang="ru-RU"/>
              </a:p>
            </p:txBody>
          </p:sp>
          <p:sp>
            <p:nvSpPr>
              <p:cNvPr id="114700" name="Rectangle 16"/>
              <p:cNvSpPr>
                <a:spLocks noChangeArrowheads="1"/>
              </p:cNvSpPr>
              <p:nvPr/>
            </p:nvSpPr>
            <p:spPr bwMode="auto">
              <a:xfrm>
                <a:off x="3451" y="5404"/>
                <a:ext cx="426" cy="284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/>
                <a:endParaRPr lang="ru-RU"/>
              </a:p>
            </p:txBody>
          </p:sp>
          <p:sp>
            <p:nvSpPr>
              <p:cNvPr id="114701" name="Rectangle 17"/>
              <p:cNvSpPr>
                <a:spLocks noChangeArrowheads="1"/>
              </p:cNvSpPr>
              <p:nvPr/>
            </p:nvSpPr>
            <p:spPr bwMode="auto">
              <a:xfrm>
                <a:off x="4871" y="5404"/>
                <a:ext cx="1278" cy="284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/>
                <a:endParaRPr lang="ru-RU"/>
              </a:p>
            </p:txBody>
          </p:sp>
          <p:sp>
            <p:nvSpPr>
              <p:cNvPr id="114702" name="Line 19"/>
              <p:cNvSpPr>
                <a:spLocks noChangeShapeType="1"/>
              </p:cNvSpPr>
              <p:nvPr/>
            </p:nvSpPr>
            <p:spPr bwMode="auto">
              <a:xfrm>
                <a:off x="2173" y="5262"/>
                <a:ext cx="426" cy="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3" name="Line 20"/>
              <p:cNvSpPr>
                <a:spLocks noChangeShapeType="1"/>
              </p:cNvSpPr>
              <p:nvPr/>
            </p:nvSpPr>
            <p:spPr bwMode="auto">
              <a:xfrm>
                <a:off x="3451" y="5262"/>
                <a:ext cx="284" cy="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4" name="Line 21"/>
              <p:cNvSpPr>
                <a:spLocks noChangeShapeType="1"/>
              </p:cNvSpPr>
              <p:nvPr/>
            </p:nvSpPr>
            <p:spPr bwMode="auto">
              <a:xfrm>
                <a:off x="4871" y="5262"/>
                <a:ext cx="568" cy="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5" name="Line 23"/>
              <p:cNvSpPr>
                <a:spLocks noChangeShapeType="1"/>
              </p:cNvSpPr>
              <p:nvPr/>
            </p:nvSpPr>
            <p:spPr bwMode="auto">
              <a:xfrm>
                <a:off x="8989" y="5688"/>
                <a:ext cx="284" cy="0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6" name="Oval 25"/>
              <p:cNvSpPr>
                <a:spLocks noChangeArrowheads="1"/>
              </p:cNvSpPr>
              <p:nvPr/>
            </p:nvSpPr>
            <p:spPr bwMode="auto">
              <a:xfrm>
                <a:off x="4587" y="5546"/>
                <a:ext cx="162" cy="14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/>
                <a:endParaRPr lang="ru-RU"/>
              </a:p>
            </p:txBody>
          </p:sp>
          <p:sp>
            <p:nvSpPr>
              <p:cNvPr id="114707" name="Oval 26"/>
              <p:cNvSpPr>
                <a:spLocks noChangeArrowheads="1"/>
              </p:cNvSpPr>
              <p:nvPr/>
            </p:nvSpPr>
            <p:spPr bwMode="auto">
              <a:xfrm>
                <a:off x="4729" y="5546"/>
                <a:ext cx="142" cy="14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/>
                <a:endParaRPr lang="ru-RU"/>
              </a:p>
            </p:txBody>
          </p:sp>
          <p:sp>
            <p:nvSpPr>
              <p:cNvPr id="114708" name="Line 30"/>
              <p:cNvSpPr>
                <a:spLocks noChangeShapeType="1"/>
              </p:cNvSpPr>
              <p:nvPr/>
            </p:nvSpPr>
            <p:spPr bwMode="auto">
              <a:xfrm>
                <a:off x="9415" y="5679"/>
                <a:ext cx="284" cy="0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2514600" y="3771900"/>
            <a:ext cx="5957888" cy="369888"/>
            <a:chOff x="895" y="6903"/>
            <a:chExt cx="8804" cy="583"/>
          </a:xfrm>
        </p:grpSpPr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895" y="6903"/>
              <a:ext cx="8804" cy="583"/>
              <a:chOff x="895" y="6923"/>
              <a:chExt cx="8804" cy="583"/>
            </a:xfrm>
          </p:grpSpPr>
          <p:sp>
            <p:nvSpPr>
              <p:cNvPr id="114711" name="Line 40"/>
              <p:cNvSpPr>
                <a:spLocks noChangeShapeType="1"/>
              </p:cNvSpPr>
              <p:nvPr/>
            </p:nvSpPr>
            <p:spPr bwMode="auto">
              <a:xfrm flipV="1">
                <a:off x="4871" y="7056"/>
                <a:ext cx="0" cy="142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" name="Group 44"/>
              <p:cNvGrpSpPr>
                <a:grpSpLocks/>
              </p:cNvGrpSpPr>
              <p:nvPr/>
            </p:nvGrpSpPr>
            <p:grpSpPr bwMode="auto">
              <a:xfrm>
                <a:off x="895" y="6923"/>
                <a:ext cx="8804" cy="583"/>
                <a:chOff x="895" y="9360"/>
                <a:chExt cx="8804" cy="583"/>
              </a:xfrm>
            </p:grpSpPr>
            <p:sp>
              <p:nvSpPr>
                <p:cNvPr id="114713" name="Line 45"/>
                <p:cNvSpPr>
                  <a:spLocks noChangeShapeType="1"/>
                </p:cNvSpPr>
                <p:nvPr/>
              </p:nvSpPr>
              <p:spPr bwMode="auto">
                <a:xfrm>
                  <a:off x="895" y="9934"/>
                  <a:ext cx="8236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14" name="Rectangle 47"/>
                <p:cNvSpPr>
                  <a:spLocks noChangeArrowheads="1"/>
                </p:cNvSpPr>
                <p:nvPr/>
              </p:nvSpPr>
              <p:spPr bwMode="auto">
                <a:xfrm>
                  <a:off x="2173" y="9659"/>
                  <a:ext cx="710" cy="284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57200"/>
                  <a:endParaRPr lang="ru-RU"/>
                </a:p>
              </p:txBody>
            </p:sp>
            <p:sp>
              <p:nvSpPr>
                <p:cNvPr id="114715" name="Rectangle 48"/>
                <p:cNvSpPr>
                  <a:spLocks noChangeArrowheads="1"/>
                </p:cNvSpPr>
                <p:nvPr/>
              </p:nvSpPr>
              <p:spPr bwMode="auto">
                <a:xfrm>
                  <a:off x="3451" y="9659"/>
                  <a:ext cx="426" cy="284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57200"/>
                  <a:endParaRPr lang="ru-RU"/>
                </a:p>
              </p:txBody>
            </p:sp>
            <p:sp>
              <p:nvSpPr>
                <p:cNvPr id="114716" name="Rectangle 49"/>
                <p:cNvSpPr>
                  <a:spLocks noChangeArrowheads="1"/>
                </p:cNvSpPr>
                <p:nvPr/>
              </p:nvSpPr>
              <p:spPr bwMode="auto">
                <a:xfrm>
                  <a:off x="4871" y="9659"/>
                  <a:ext cx="1278" cy="284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57200"/>
                  <a:endParaRPr lang="ru-RU"/>
                </a:p>
              </p:txBody>
            </p:sp>
            <p:sp>
              <p:nvSpPr>
                <p:cNvPr id="114717" name="Line 51"/>
                <p:cNvSpPr>
                  <a:spLocks noChangeShapeType="1"/>
                </p:cNvSpPr>
                <p:nvPr/>
              </p:nvSpPr>
              <p:spPr bwMode="auto">
                <a:xfrm>
                  <a:off x="2173" y="9517"/>
                  <a:ext cx="426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18" name="Line 52"/>
                <p:cNvSpPr>
                  <a:spLocks noChangeShapeType="1"/>
                </p:cNvSpPr>
                <p:nvPr/>
              </p:nvSpPr>
              <p:spPr bwMode="auto">
                <a:xfrm>
                  <a:off x="3451" y="9517"/>
                  <a:ext cx="284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19" name="Line 53"/>
                <p:cNvSpPr>
                  <a:spLocks noChangeShapeType="1"/>
                </p:cNvSpPr>
                <p:nvPr/>
              </p:nvSpPr>
              <p:spPr bwMode="auto">
                <a:xfrm>
                  <a:off x="4871" y="9517"/>
                  <a:ext cx="568" cy="0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20" name="Oval 57"/>
                <p:cNvSpPr>
                  <a:spLocks noChangeArrowheads="1"/>
                </p:cNvSpPr>
                <p:nvPr/>
              </p:nvSpPr>
              <p:spPr bwMode="auto">
                <a:xfrm>
                  <a:off x="4587" y="9801"/>
                  <a:ext cx="162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/>
                  <a:endParaRPr lang="ru-RU"/>
                </a:p>
              </p:txBody>
            </p:sp>
            <p:sp>
              <p:nvSpPr>
                <p:cNvPr id="114721" name="Oval 58"/>
                <p:cNvSpPr>
                  <a:spLocks noChangeArrowheads="1"/>
                </p:cNvSpPr>
                <p:nvPr/>
              </p:nvSpPr>
              <p:spPr bwMode="auto">
                <a:xfrm>
                  <a:off x="4729" y="9801"/>
                  <a:ext cx="142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/>
                  <a:endParaRPr lang="ru-RU"/>
                </a:p>
              </p:txBody>
            </p:sp>
            <p:sp>
              <p:nvSpPr>
                <p:cNvPr id="114722" name="Line 59"/>
                <p:cNvSpPr>
                  <a:spLocks noChangeShapeType="1"/>
                </p:cNvSpPr>
                <p:nvPr/>
              </p:nvSpPr>
              <p:spPr bwMode="auto">
                <a:xfrm>
                  <a:off x="9415" y="9934"/>
                  <a:ext cx="284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" name="Group 63"/>
                <p:cNvGrpSpPr>
                  <a:grpSpLocks/>
                </p:cNvGrpSpPr>
                <p:nvPr/>
              </p:nvGrpSpPr>
              <p:grpSpPr bwMode="auto">
                <a:xfrm>
                  <a:off x="2188" y="9380"/>
                  <a:ext cx="169" cy="303"/>
                  <a:chOff x="7968" y="5120"/>
                  <a:chExt cx="169" cy="303"/>
                </a:xfrm>
              </p:grpSpPr>
              <p:sp>
                <p:nvSpPr>
                  <p:cNvPr id="114724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7995" y="5120"/>
                    <a:ext cx="142" cy="284"/>
                  </a:xfrm>
                  <a:prstGeom prst="line">
                    <a:avLst/>
                  </a:prstGeom>
                  <a:noFill/>
                  <a:ln w="285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4725" name="Line 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968" y="5139"/>
                    <a:ext cx="142" cy="284"/>
                  </a:xfrm>
                  <a:prstGeom prst="line">
                    <a:avLst/>
                  </a:prstGeom>
                  <a:noFill/>
                  <a:ln w="285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" name="Group 66"/>
                <p:cNvGrpSpPr>
                  <a:grpSpLocks/>
                </p:cNvGrpSpPr>
                <p:nvPr/>
              </p:nvGrpSpPr>
              <p:grpSpPr bwMode="auto">
                <a:xfrm>
                  <a:off x="3455" y="9360"/>
                  <a:ext cx="142" cy="284"/>
                  <a:chOff x="7995" y="5120"/>
                  <a:chExt cx="142" cy="284"/>
                </a:xfrm>
              </p:grpSpPr>
              <p:sp>
                <p:nvSpPr>
                  <p:cNvPr id="114727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7995" y="5120"/>
                    <a:ext cx="142" cy="284"/>
                  </a:xfrm>
                  <a:prstGeom prst="line">
                    <a:avLst/>
                  </a:prstGeom>
                  <a:noFill/>
                  <a:ln w="285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4728" name="Line 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995" y="5120"/>
                    <a:ext cx="142" cy="284"/>
                  </a:xfrm>
                  <a:prstGeom prst="line">
                    <a:avLst/>
                  </a:prstGeom>
                  <a:noFill/>
                  <a:ln w="285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" name="Group 69"/>
                <p:cNvGrpSpPr>
                  <a:grpSpLocks/>
                </p:cNvGrpSpPr>
                <p:nvPr/>
              </p:nvGrpSpPr>
              <p:grpSpPr bwMode="auto">
                <a:xfrm>
                  <a:off x="5015" y="9380"/>
                  <a:ext cx="142" cy="284"/>
                  <a:chOff x="7995" y="5120"/>
                  <a:chExt cx="142" cy="284"/>
                </a:xfrm>
              </p:grpSpPr>
              <p:sp>
                <p:nvSpPr>
                  <p:cNvPr id="114730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7995" y="5120"/>
                    <a:ext cx="142" cy="284"/>
                  </a:xfrm>
                  <a:prstGeom prst="line">
                    <a:avLst/>
                  </a:prstGeom>
                  <a:noFill/>
                  <a:ln w="285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4731" name="Line 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995" y="5120"/>
                    <a:ext cx="142" cy="284"/>
                  </a:xfrm>
                  <a:prstGeom prst="line">
                    <a:avLst/>
                  </a:prstGeom>
                  <a:noFill/>
                  <a:ln w="285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114732" name="Line 72"/>
            <p:cNvSpPr>
              <a:spLocks noChangeShapeType="1"/>
            </p:cNvSpPr>
            <p:nvPr/>
          </p:nvSpPr>
          <p:spPr bwMode="auto">
            <a:xfrm flipV="1">
              <a:off x="2173" y="7056"/>
              <a:ext cx="0" cy="284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733" name="Line 73"/>
            <p:cNvSpPr>
              <a:spLocks noChangeShapeType="1"/>
            </p:cNvSpPr>
            <p:nvPr/>
          </p:nvSpPr>
          <p:spPr bwMode="auto">
            <a:xfrm flipV="1">
              <a:off x="3451" y="7056"/>
              <a:ext cx="0" cy="284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2746375" y="4884738"/>
            <a:ext cx="381000" cy="228600"/>
            <a:chOff x="1473" y="11920"/>
            <a:chExt cx="710" cy="528"/>
          </a:xfrm>
        </p:grpSpPr>
        <p:sp>
          <p:nvSpPr>
            <p:cNvPr id="114735" name="Rectangle 75"/>
            <p:cNvSpPr>
              <a:spLocks noChangeArrowheads="1"/>
            </p:cNvSpPr>
            <p:nvPr/>
          </p:nvSpPr>
          <p:spPr bwMode="auto">
            <a:xfrm>
              <a:off x="1473" y="12164"/>
              <a:ext cx="710" cy="284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7200"/>
              <a:endParaRPr lang="ru-RU"/>
            </a:p>
          </p:txBody>
        </p:sp>
        <p:sp>
          <p:nvSpPr>
            <p:cNvPr id="114736" name="Line 76"/>
            <p:cNvSpPr>
              <a:spLocks noChangeShapeType="1"/>
            </p:cNvSpPr>
            <p:nvPr/>
          </p:nvSpPr>
          <p:spPr bwMode="auto">
            <a:xfrm flipV="1">
              <a:off x="1480" y="11920"/>
              <a:ext cx="0" cy="2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737" name="Line 77"/>
            <p:cNvSpPr>
              <a:spLocks noChangeShapeType="1"/>
            </p:cNvSpPr>
            <p:nvPr/>
          </p:nvSpPr>
          <p:spPr bwMode="auto">
            <a:xfrm>
              <a:off x="1500" y="11940"/>
              <a:ext cx="3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4738" name="Rectangle 78"/>
          <p:cNvSpPr>
            <a:spLocks noChangeArrowheads="1"/>
          </p:cNvSpPr>
          <p:nvPr/>
        </p:nvSpPr>
        <p:spPr bwMode="auto">
          <a:xfrm>
            <a:off x="2760663" y="54864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ru-RU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10800000" flipV="1">
            <a:off x="3738563" y="1928814"/>
            <a:ext cx="2571750" cy="100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3810000" y="1857376"/>
            <a:ext cx="2928938" cy="100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741" name="Прямоугольник 53"/>
          <p:cNvSpPr>
            <a:spLocks noChangeArrowheads="1"/>
          </p:cNvSpPr>
          <p:nvPr/>
        </p:nvSpPr>
        <p:spPr bwMode="auto">
          <a:xfrm>
            <a:off x="7330440" y="846648"/>
            <a:ext cx="3657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область</a:t>
            </a:r>
          </a:p>
          <a:p>
            <a:pPr algn="ctr" defTabSz="457200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11-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хромосомы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2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4742" name="Rectangle 15"/>
          <p:cNvSpPr>
            <a:spLocks noChangeArrowheads="1"/>
          </p:cNvSpPr>
          <p:nvPr/>
        </p:nvSpPr>
        <p:spPr bwMode="auto">
          <a:xfrm>
            <a:off x="2605088" y="2360614"/>
            <a:ext cx="488950" cy="179387"/>
          </a:xfrm>
          <a:prstGeom prst="rect">
            <a:avLst/>
          </a:prstGeom>
          <a:solidFill>
            <a:srgbClr val="00FF00"/>
          </a:solidFill>
          <a:ln w="1905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ru-RU"/>
          </a:p>
        </p:txBody>
      </p:sp>
      <p:sp>
        <p:nvSpPr>
          <p:cNvPr id="114743" name="Line 19"/>
          <p:cNvSpPr>
            <a:spLocks noChangeShapeType="1"/>
          </p:cNvSpPr>
          <p:nvPr/>
        </p:nvSpPr>
        <p:spPr bwMode="auto">
          <a:xfrm>
            <a:off x="2620963" y="2270125"/>
            <a:ext cx="2921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4744" name="Line 7"/>
          <p:cNvSpPr>
            <a:spLocks noChangeShapeType="1"/>
          </p:cNvSpPr>
          <p:nvPr/>
        </p:nvSpPr>
        <p:spPr bwMode="auto">
          <a:xfrm flipV="1">
            <a:off x="2614613" y="2270126"/>
            <a:ext cx="0" cy="18097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745" name="Rectangle 47"/>
          <p:cNvSpPr>
            <a:spLocks noChangeArrowheads="1"/>
          </p:cNvSpPr>
          <p:nvPr/>
        </p:nvSpPr>
        <p:spPr bwMode="auto">
          <a:xfrm>
            <a:off x="2617789" y="3938589"/>
            <a:ext cx="479425" cy="179387"/>
          </a:xfrm>
          <a:prstGeom prst="rect">
            <a:avLst/>
          </a:prstGeom>
          <a:solidFill>
            <a:srgbClr val="FF0000"/>
          </a:solidFill>
          <a:ln w="1905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ru-RU"/>
          </a:p>
        </p:txBody>
      </p:sp>
      <p:sp>
        <p:nvSpPr>
          <p:cNvPr id="114746" name="Line 65"/>
          <p:cNvSpPr>
            <a:spLocks noChangeShapeType="1"/>
          </p:cNvSpPr>
          <p:nvPr/>
        </p:nvSpPr>
        <p:spPr bwMode="auto">
          <a:xfrm flipH="1">
            <a:off x="2684463" y="3771900"/>
            <a:ext cx="95250" cy="1793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747" name="Line 51"/>
          <p:cNvSpPr>
            <a:spLocks noChangeShapeType="1"/>
          </p:cNvSpPr>
          <p:nvPr/>
        </p:nvSpPr>
        <p:spPr bwMode="auto">
          <a:xfrm>
            <a:off x="2625725" y="3819525"/>
            <a:ext cx="2873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4748" name="Line 72"/>
          <p:cNvSpPr>
            <a:spLocks noChangeShapeType="1"/>
          </p:cNvSpPr>
          <p:nvPr/>
        </p:nvSpPr>
        <p:spPr bwMode="auto">
          <a:xfrm flipV="1">
            <a:off x="2614613" y="3819526"/>
            <a:ext cx="0" cy="18097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749" name="Line 64"/>
          <p:cNvSpPr>
            <a:spLocks noChangeShapeType="1"/>
          </p:cNvSpPr>
          <p:nvPr/>
        </p:nvSpPr>
        <p:spPr bwMode="auto">
          <a:xfrm>
            <a:off x="2703514" y="3763964"/>
            <a:ext cx="96837" cy="1793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" name="Text Box 3"/>
          <p:cNvSpPr txBox="1">
            <a:spLocks noChangeArrowheads="1"/>
          </p:cNvSpPr>
          <p:nvPr/>
        </p:nvSpPr>
        <p:spPr bwMode="auto">
          <a:xfrm>
            <a:off x="1826893" y="-71378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200" dirty="0">
                <a:latin typeface="Times New Roman" panose="02020603050405020304" pitchFamily="18" charset="0"/>
              </a:rPr>
              <a:t>   </a:t>
            </a:r>
            <a:r>
              <a:rPr lang="ru-RU" altLang="ru-RU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Генетические аспекты синдрома </a:t>
            </a:r>
            <a:r>
              <a:rPr lang="ru-RU" altLang="ru-RU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Прадера</a:t>
            </a:r>
            <a:r>
              <a:rPr lang="ru-RU" altLang="ru-RU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-Вилли</a:t>
            </a:r>
            <a:endParaRPr lang="en-US" altLang="ru-RU" sz="3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4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9519" r="11206" b="16870"/>
          <a:stretch/>
        </p:blipFill>
        <p:spPr>
          <a:xfrm>
            <a:off x="3387090" y="1005840"/>
            <a:ext cx="5109210" cy="45948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839222" y="5978444"/>
            <a:ext cx="209169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defTabSz="457200">
              <a:lnSpc>
                <a:spcPct val="90000"/>
              </a:lnSpc>
              <a:spcBef>
                <a:spcPct val="20000"/>
              </a:spcBef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однородительская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дисомия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7784" y="6022796"/>
            <a:ext cx="10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делеция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58230" y="5600700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М    </a:t>
            </a:r>
            <a:r>
              <a:rPr lang="ru-RU" b="1" dirty="0" err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97231" y="5600700"/>
            <a:ext cx="1172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84304" y="5600700"/>
            <a:ext cx="1172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41084" y="5950745"/>
            <a:ext cx="2027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ctr" defTabSz="4572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дефект</a:t>
            </a:r>
          </a:p>
          <a:p>
            <a:pPr marL="342900" algn="ctr" defTabSz="4572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импринтинга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51707" y="2310642"/>
            <a:ext cx="77724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defTabSz="457200">
              <a:lnSpc>
                <a:spcPct val="90000"/>
              </a:lnSpc>
              <a:spcBef>
                <a:spcPct val="2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отец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48044" y="2310642"/>
            <a:ext cx="77724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defTabSz="457200">
              <a:lnSpc>
                <a:spcPct val="90000"/>
              </a:lnSpc>
              <a:spcBef>
                <a:spcPct val="2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мать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826893" y="-71378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200" dirty="0">
                <a:latin typeface="Times New Roman" panose="02020603050405020304" pitchFamily="18" charset="0"/>
              </a:rPr>
              <a:t>   </a:t>
            </a:r>
            <a:r>
              <a:rPr lang="ru-RU" alt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Генетические аспекты синдрома </a:t>
            </a:r>
            <a:r>
              <a:rPr lang="ru-RU" alt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Прадера</a:t>
            </a:r>
            <a:r>
              <a:rPr lang="ru-RU" alt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-Вилли</a:t>
            </a:r>
            <a:endParaRPr lang="en-US" alt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28542" y="644570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70%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41698" y="653631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25%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644641" y="6519293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5 %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62437" y="3748526"/>
            <a:ext cx="150693" cy="205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382883" y="3695186"/>
            <a:ext cx="150693" cy="205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285972" y="3695186"/>
            <a:ext cx="150693" cy="205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363540" y="6400097"/>
            <a:ext cx="1304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Cassidy</a:t>
            </a:r>
            <a:r>
              <a:rPr lang="ru-RU" sz="1600" i="1" dirty="0"/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229843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692275" y="3060701"/>
            <a:ext cx="47498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457200">
              <a:lnSpc>
                <a:spcPct val="90000"/>
              </a:lnSpc>
              <a:spcBef>
                <a:spcPct val="20000"/>
              </a:spcBef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делеция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		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однородительская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defTabSz="457200">
              <a:lnSpc>
                <a:spcPct val="90000"/>
              </a:lnSpc>
              <a:spcBef>
                <a:spcPct val="2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					материнская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дисомия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b="1" dirty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М     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	70-75%                  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25-30%          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		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19537" y="4112419"/>
            <a:ext cx="3443287" cy="1643062"/>
            <a:chOff x="1501" y="1344"/>
            <a:chExt cx="3040" cy="18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701" y="1364"/>
              <a:ext cx="360" cy="1760"/>
              <a:chOff x="3701" y="1364"/>
              <a:chExt cx="360" cy="1760"/>
            </a:xfrm>
          </p:grpSpPr>
          <p:sp>
            <p:nvSpPr>
              <p:cNvPr id="116741" name="Line 7"/>
              <p:cNvSpPr>
                <a:spLocks noChangeShapeType="1"/>
              </p:cNvSpPr>
              <p:nvPr/>
            </p:nvSpPr>
            <p:spPr bwMode="auto">
              <a:xfrm>
                <a:off x="3881" y="1364"/>
                <a:ext cx="0" cy="176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742" name="Oval 8"/>
              <p:cNvSpPr>
                <a:spLocks noChangeArrowheads="1"/>
              </p:cNvSpPr>
              <p:nvPr/>
            </p:nvSpPr>
            <p:spPr bwMode="auto">
              <a:xfrm>
                <a:off x="3701" y="1544"/>
                <a:ext cx="360" cy="360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/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4181" y="1344"/>
              <a:ext cx="360" cy="1800"/>
              <a:chOff x="1701" y="1444"/>
              <a:chExt cx="360" cy="1800"/>
            </a:xfrm>
          </p:grpSpPr>
          <p:sp>
            <p:nvSpPr>
              <p:cNvPr id="116744" name="Line 10"/>
              <p:cNvSpPr>
                <a:spLocks noChangeShapeType="1"/>
              </p:cNvSpPr>
              <p:nvPr/>
            </p:nvSpPr>
            <p:spPr bwMode="auto">
              <a:xfrm>
                <a:off x="1881" y="1444"/>
                <a:ext cx="0" cy="180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745" name="Oval 11"/>
              <p:cNvSpPr>
                <a:spLocks noChangeArrowheads="1"/>
              </p:cNvSpPr>
              <p:nvPr/>
            </p:nvSpPr>
            <p:spPr bwMode="auto">
              <a:xfrm>
                <a:off x="1701" y="1624"/>
                <a:ext cx="360" cy="360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/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1961" y="1344"/>
              <a:ext cx="360" cy="1800"/>
              <a:chOff x="1701" y="1444"/>
              <a:chExt cx="360" cy="1800"/>
            </a:xfrm>
          </p:grpSpPr>
          <p:sp>
            <p:nvSpPr>
              <p:cNvPr id="116747" name="Line 23"/>
              <p:cNvSpPr>
                <a:spLocks noChangeShapeType="1"/>
              </p:cNvSpPr>
              <p:nvPr/>
            </p:nvSpPr>
            <p:spPr bwMode="auto">
              <a:xfrm>
                <a:off x="1881" y="1444"/>
                <a:ext cx="0" cy="180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748" name="Oval 24"/>
              <p:cNvSpPr>
                <a:spLocks noChangeArrowheads="1"/>
              </p:cNvSpPr>
              <p:nvPr/>
            </p:nvSpPr>
            <p:spPr bwMode="auto">
              <a:xfrm>
                <a:off x="1701" y="1624"/>
                <a:ext cx="360" cy="360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/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1501" y="1344"/>
              <a:ext cx="360" cy="1796"/>
              <a:chOff x="1501" y="1344"/>
              <a:chExt cx="360" cy="1796"/>
            </a:xfrm>
          </p:grpSpPr>
          <p:sp>
            <p:nvSpPr>
              <p:cNvPr id="116750" name="Line 29"/>
              <p:cNvSpPr>
                <a:spLocks noChangeShapeType="1"/>
              </p:cNvSpPr>
              <p:nvPr/>
            </p:nvSpPr>
            <p:spPr bwMode="auto">
              <a:xfrm>
                <a:off x="1681" y="1344"/>
                <a:ext cx="0" cy="74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751" name="Oval 30"/>
              <p:cNvSpPr>
                <a:spLocks noChangeArrowheads="1"/>
              </p:cNvSpPr>
              <p:nvPr/>
            </p:nvSpPr>
            <p:spPr bwMode="auto">
              <a:xfrm>
                <a:off x="1501" y="1524"/>
                <a:ext cx="360" cy="360"/>
              </a:xfrm>
              <a:prstGeom prst="ellipse">
                <a:avLst/>
              </a:prstGeom>
              <a:solidFill>
                <a:srgbClr val="002060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/>
                <a:endParaRPr lang="ru-RU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116752" name="Line 31"/>
              <p:cNvSpPr>
                <a:spLocks noChangeShapeType="1"/>
              </p:cNvSpPr>
              <p:nvPr/>
            </p:nvSpPr>
            <p:spPr bwMode="auto">
              <a:xfrm>
                <a:off x="1680" y="2220"/>
                <a:ext cx="0" cy="92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5" name="Заголовок 1"/>
          <p:cNvSpPr txBox="1">
            <a:spLocks/>
          </p:cNvSpPr>
          <p:nvPr/>
        </p:nvSpPr>
        <p:spPr>
          <a:xfrm>
            <a:off x="1635744" y="58420"/>
            <a:ext cx="8858250" cy="1039812"/>
          </a:xfrm>
          <a:prstGeom prst="rect">
            <a:avLst/>
          </a:prstGeom>
        </p:spPr>
        <p:txBody>
          <a:bodyPr/>
          <a:lstStyle/>
          <a:p>
            <a:pPr algn="ctr" defTabSz="457200" eaLnBrk="0" hangingPunct="0">
              <a:defRPr/>
            </a:pPr>
            <a:r>
              <a:rPr lang="ru-RU" sz="3000" b="1" dirty="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Молекулярно-генетическое исследование пациентов с СПВ</a:t>
            </a:r>
          </a:p>
        </p:txBody>
      </p:sp>
      <p:pic>
        <p:nvPicPr>
          <p:cNvPr id="116754" name="Picture 2" descr="image001_225"/>
          <p:cNvPicPr>
            <a:picLocks noChangeAspect="1" noChangeArrowheads="1"/>
          </p:cNvPicPr>
          <p:nvPr/>
        </p:nvPicPr>
        <p:blipFill>
          <a:blip r:embed="rId3" cstate="print"/>
          <a:srcRect l="22919" t="13362" r="7516" b="12160"/>
          <a:stretch>
            <a:fillRect/>
          </a:stretch>
        </p:blipFill>
        <p:spPr bwMode="auto">
          <a:xfrm>
            <a:off x="1692275" y="1404938"/>
            <a:ext cx="5075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55" name="Прямоугольник 6"/>
          <p:cNvSpPr>
            <a:spLocks noChangeArrowheads="1"/>
          </p:cNvSpPr>
          <p:nvPr/>
        </p:nvSpPr>
        <p:spPr bwMode="auto">
          <a:xfrm>
            <a:off x="6269038" y="1222375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ru-RU" sz="2400" b="1" dirty="0">
                <a:solidFill>
                  <a:srgbClr val="000000"/>
                </a:solidFill>
                <a:cs typeface="Times New Roman" pitchFamily="18" charset="0"/>
              </a:rPr>
              <a:t>Анализ аллельного </a:t>
            </a:r>
            <a:r>
              <a:rPr lang="ru-RU" sz="2400" b="1" dirty="0" err="1">
                <a:solidFill>
                  <a:srgbClr val="000000"/>
                </a:solidFill>
                <a:cs typeface="Times New Roman" pitchFamily="18" charset="0"/>
              </a:rPr>
              <a:t>метилирования</a:t>
            </a:r>
            <a:r>
              <a:rPr lang="ru-RU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Times New Roman" pitchFamily="18" charset="0"/>
              </a:rPr>
              <a:t>промоторной</a:t>
            </a:r>
            <a:r>
              <a:rPr lang="ru-RU" sz="2400" b="1" dirty="0">
                <a:solidFill>
                  <a:srgbClr val="000000"/>
                </a:solidFill>
                <a:cs typeface="Times New Roman" pitchFamily="18" charset="0"/>
              </a:rPr>
              <a:t> области гена </a:t>
            </a:r>
            <a:r>
              <a:rPr lang="ru-RU" sz="2400" b="1" i="1" dirty="0">
                <a:solidFill>
                  <a:srgbClr val="000000"/>
                </a:solidFill>
                <a:cs typeface="Times New Roman" pitchFamily="18" charset="0"/>
              </a:rPr>
              <a:t>SNRPN</a:t>
            </a:r>
            <a:r>
              <a:rPr lang="ru-RU" sz="2400" b="1" dirty="0">
                <a:solidFill>
                  <a:srgbClr val="000000"/>
                </a:solidFill>
                <a:cs typeface="Times New Roman" pitchFamily="18" charset="0"/>
              </a:rPr>
              <a:t> методом </a:t>
            </a:r>
            <a:r>
              <a:rPr lang="ru-RU" sz="2400" b="1" dirty="0" err="1">
                <a:solidFill>
                  <a:srgbClr val="000000"/>
                </a:solidFill>
                <a:cs typeface="Times New Roman" pitchFamily="18" charset="0"/>
              </a:rPr>
              <a:t>метилспецифической</a:t>
            </a:r>
            <a:r>
              <a:rPr lang="ru-RU" sz="2400" b="1" dirty="0">
                <a:solidFill>
                  <a:srgbClr val="000000"/>
                </a:solidFill>
                <a:cs typeface="Times New Roman" pitchFamily="18" charset="0"/>
              </a:rPr>
              <a:t> ПЦР</a:t>
            </a:r>
          </a:p>
        </p:txBody>
      </p:sp>
      <p:sp>
        <p:nvSpPr>
          <p:cNvPr id="116756" name="Прямоугольник 20"/>
          <p:cNvSpPr>
            <a:spLocks noChangeArrowheads="1"/>
          </p:cNvSpPr>
          <p:nvPr/>
        </p:nvSpPr>
        <p:spPr bwMode="auto">
          <a:xfrm>
            <a:off x="6442076" y="4426745"/>
            <a:ext cx="42259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ru-RU" sz="2400" b="1" dirty="0" err="1">
                <a:cs typeface="Times New Roman" pitchFamily="18" charset="0"/>
              </a:rPr>
              <a:t>Микросателлитный</a:t>
            </a:r>
            <a:r>
              <a:rPr lang="ru-RU" sz="2400" b="1" dirty="0">
                <a:cs typeface="Times New Roman" pitchFamily="18" charset="0"/>
              </a:rPr>
              <a:t> анализ</a:t>
            </a:r>
            <a:endParaRPr lang="en-US" sz="2400" b="1" dirty="0">
              <a:cs typeface="Times New Roman" pitchFamily="18" charset="0"/>
            </a:endParaRPr>
          </a:p>
          <a:p>
            <a:pPr algn="ctr" defTabSz="457200"/>
            <a:endParaRPr lang="ru-RU" sz="2400" dirty="0">
              <a:cs typeface="Times New Roman" pitchFamily="18" charset="0"/>
            </a:endParaRPr>
          </a:p>
          <a:p>
            <a:pPr algn="ctr" defTabSz="457200"/>
            <a:endParaRPr lang="ru-RU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9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Прямоугольник 6"/>
          <p:cNvSpPr>
            <a:spLocks noChangeArrowheads="1"/>
          </p:cNvSpPr>
          <p:nvPr/>
        </p:nvSpPr>
        <p:spPr bwMode="auto">
          <a:xfrm>
            <a:off x="1524000" y="-100013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anose="02020603050405020304" pitchFamily="18" charset="0"/>
              </a:rPr>
              <a:t>Патогенез СПВ</a:t>
            </a:r>
          </a:p>
        </p:txBody>
      </p:sp>
      <p:pic>
        <p:nvPicPr>
          <p:cNvPr id="157698" name="Picture 2" descr="http://cyber-knife.su/i/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9900" y="484762"/>
            <a:ext cx="3051092" cy="2623940"/>
          </a:xfrm>
          <a:prstGeom prst="rect">
            <a:avLst/>
          </a:prstGeom>
          <a:noFill/>
        </p:spPr>
      </p:pic>
      <p:sp>
        <p:nvSpPr>
          <p:cNvPr id="47105" name="Прямоугольник 7"/>
          <p:cNvSpPr>
            <a:spLocks noChangeArrowheads="1"/>
          </p:cNvSpPr>
          <p:nvPr/>
        </p:nvSpPr>
        <p:spPr bwMode="auto">
          <a:xfrm>
            <a:off x="1739900" y="2553414"/>
            <a:ext cx="7056784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 err="1">
                <a:cs typeface="Times New Roman" pitchFamily="18" charset="0"/>
              </a:rPr>
              <a:t>Гиперфагия</a:t>
            </a:r>
            <a:endParaRPr lang="ru-RU" sz="2800" dirty="0"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ru-RU" sz="2800" dirty="0">
                <a:cs typeface="Times New Roman" pitchFamily="18" charset="0"/>
              </a:rPr>
              <a:t> Температурная, болевая </a:t>
            </a:r>
            <a:r>
              <a:rPr lang="ru-RU" sz="2800" dirty="0" err="1">
                <a:cs typeface="Times New Roman" pitchFamily="18" charset="0"/>
              </a:rPr>
              <a:t>дисрегуляция</a:t>
            </a:r>
            <a:endParaRPr lang="ru-RU" sz="2800" dirty="0"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ru-RU" sz="2800" dirty="0">
                <a:cs typeface="Times New Roman" pitchFamily="18" charset="0"/>
              </a:rPr>
              <a:t> СТГ- дефицит (60-100%)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 err="1">
                <a:cs typeface="Times New Roman" pitchFamily="18" charset="0"/>
              </a:rPr>
              <a:t>Гипогонадизм</a:t>
            </a:r>
            <a:r>
              <a:rPr lang="ru-RU" sz="2800" dirty="0">
                <a:cs typeface="Times New Roman" pitchFamily="18" charset="0"/>
              </a:rPr>
              <a:t> (90%)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ru-RU" sz="2800" dirty="0">
                <a:cs typeface="Times New Roman" pitchFamily="18" charset="0"/>
              </a:rPr>
              <a:t> Гипотиреоз (20-30%)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ru-RU" sz="2800" dirty="0">
                <a:cs typeface="Times New Roman" pitchFamily="18" charset="0"/>
              </a:rPr>
              <a:t> Надпочечниковая недостаточность (15 </a:t>
            </a:r>
            <a:r>
              <a:rPr lang="en-US" sz="2800" dirty="0">
                <a:cs typeface="Times New Roman" pitchFamily="18" charset="0"/>
              </a:rPr>
              <a:t>%</a:t>
            </a:r>
            <a:r>
              <a:rPr lang="ru-RU" sz="2800" dirty="0"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buFontTx/>
              <a:buChar char="•"/>
            </a:pPr>
            <a:endParaRPr lang="ru-RU" sz="2800" dirty="0"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612" y="6412075"/>
            <a:ext cx="1410964" cy="33855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ru-RU" sz="1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Emerick</a:t>
            </a:r>
            <a:r>
              <a:rPr lang="en-US" altLang="ru-RU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 , 2013</a:t>
            </a:r>
            <a:endParaRPr lang="ru-RU" altLang="ru-RU" sz="16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6664</TotalTime>
  <Words>5450</Words>
  <Application>Microsoft Office PowerPoint</Application>
  <PresentationFormat>Широкоэкранный</PresentationFormat>
  <Paragraphs>670</Paragraphs>
  <Slides>51</Slides>
  <Notes>42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66" baseType="lpstr">
      <vt:lpstr>ＭＳ Ｐゴシック</vt:lpstr>
      <vt:lpstr>Arial</vt:lpstr>
      <vt:lpstr>Calibri</vt:lpstr>
      <vt:lpstr>Calibri Light</vt:lpstr>
      <vt:lpstr>Century Schoolbook</vt:lpstr>
      <vt:lpstr>Comic Sans MS</vt:lpstr>
      <vt:lpstr>Constantia</vt:lpstr>
      <vt:lpstr>Georgia</vt:lpstr>
      <vt:lpstr>Symbol</vt:lpstr>
      <vt:lpstr>Tahoma</vt:lpstr>
      <vt:lpstr>Times New Roman</vt:lpstr>
      <vt:lpstr>Times New Roman CE</vt:lpstr>
      <vt:lpstr>Wingdings</vt:lpstr>
      <vt:lpstr>Wingdings 3</vt:lpstr>
      <vt:lpstr>Тема Office</vt:lpstr>
      <vt:lpstr>Презентация PowerPoint</vt:lpstr>
      <vt:lpstr>Презентация PowerPoint</vt:lpstr>
      <vt:lpstr>Синдром Прадера-Вилли (СПВ) – орфанная генетическая форма ожирения</vt:lpstr>
      <vt:lpstr>Презентация PowerPoint</vt:lpstr>
      <vt:lpstr>Презентация PowerPoint</vt:lpstr>
      <vt:lpstr>      </vt:lpstr>
      <vt:lpstr>Презентация PowerPoint</vt:lpstr>
      <vt:lpstr>Презентация PowerPoint</vt:lpstr>
      <vt:lpstr>Презентация PowerPoint</vt:lpstr>
      <vt:lpstr>Основные клинические признаки СПВ</vt:lpstr>
      <vt:lpstr>Основные клинические признаки СПВ</vt:lpstr>
      <vt:lpstr>Презентация PowerPoint</vt:lpstr>
      <vt:lpstr>Основные клинические признаки СПВ</vt:lpstr>
      <vt:lpstr>Презентация PowerPoint</vt:lpstr>
      <vt:lpstr>Презентация PowerPoint</vt:lpstr>
      <vt:lpstr> Ранняя диагностика синдрома Прадера-Вилли   своевременное начало терапии  улучшение качества жизни пациентов</vt:lpstr>
      <vt:lpstr>Ведение детей с СПВ грудного возраста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Конечный рост пациентов с СПВ на фоне долгосрочной терапии соматропином</vt:lpstr>
      <vt:lpstr>Улучшение композиционного состава тела на фоне терапии соматропином у пациентов с СПВ</vt:lpstr>
      <vt:lpstr>Параметры композиционного состава у пациентов с СПВ на фоне 8-летней терапии р-ГР</vt:lpstr>
      <vt:lpstr>Противопоказания для назначения терапии  гормоном роста (соматропина)</vt:lpstr>
      <vt:lpstr>Обследование пациентов с СПВ на фоне терапии  соматропином</vt:lpstr>
      <vt:lpstr>Мультидисциплинарный подход к лечению синдрома Прадера-Вилли</vt:lpstr>
      <vt:lpstr>Клиническое исследование применения р-ГР  у детей с СПВ</vt:lpstr>
      <vt:lpstr>Презентация PowerPoint</vt:lpstr>
      <vt:lpstr>Презентация PowerPoint</vt:lpstr>
      <vt:lpstr>Этиопатогенез синдрома Барде-Бидля</vt:lpstr>
      <vt:lpstr>Презентация PowerPoint</vt:lpstr>
      <vt:lpstr>Лечение синдрома Лоренса-Муна-Барде-Бидля </vt:lpstr>
      <vt:lpstr>Презентация PowerPoint</vt:lpstr>
      <vt:lpstr>Презентация PowerPoint</vt:lpstr>
      <vt:lpstr>Лечение псевдогипопаратиреоза</vt:lpstr>
      <vt:lpstr>Синдром Коэна (Cohen syndrome)</vt:lpstr>
      <vt:lpstr>Синдром Коэна (Cohen syndrome)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Клиническая картина</vt:lpstr>
      <vt:lpstr>Дефицит проопиомеланокортина (РОМС)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Богова Елена</dc:creator>
  <cp:lastModifiedBy>Елена Богова</cp:lastModifiedBy>
  <cp:revision>395</cp:revision>
  <cp:lastPrinted>2016-04-21T15:54:46Z</cp:lastPrinted>
  <dcterms:created xsi:type="dcterms:W3CDTF">2016-04-11T17:21:29Z</dcterms:created>
  <dcterms:modified xsi:type="dcterms:W3CDTF">2017-07-03T11:59:51Z</dcterms:modified>
</cp:coreProperties>
</file>