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4" r:id="rId3"/>
  </p:sldMasterIdLst>
  <p:notesMasterIdLst>
    <p:notesMasterId r:id="rId53"/>
  </p:notesMasterIdLst>
  <p:sldIdLst>
    <p:sldId id="256" r:id="rId4"/>
    <p:sldId id="258" r:id="rId5"/>
    <p:sldId id="291" r:id="rId6"/>
    <p:sldId id="295" r:id="rId7"/>
    <p:sldId id="297" r:id="rId8"/>
    <p:sldId id="296" r:id="rId9"/>
    <p:sldId id="292" r:id="rId10"/>
    <p:sldId id="293" r:id="rId11"/>
    <p:sldId id="259" r:id="rId12"/>
    <p:sldId id="261" r:id="rId13"/>
    <p:sldId id="283" r:id="rId14"/>
    <p:sldId id="262" r:id="rId15"/>
    <p:sldId id="263" r:id="rId16"/>
    <p:sldId id="284" r:id="rId17"/>
    <p:sldId id="266" r:id="rId18"/>
    <p:sldId id="277" r:id="rId19"/>
    <p:sldId id="278" r:id="rId20"/>
    <p:sldId id="294" r:id="rId21"/>
    <p:sldId id="280" r:id="rId22"/>
    <p:sldId id="304" r:id="rId23"/>
    <p:sldId id="298" r:id="rId24"/>
    <p:sldId id="749" r:id="rId25"/>
    <p:sldId id="378" r:id="rId26"/>
    <p:sldId id="379" r:id="rId27"/>
    <p:sldId id="380" r:id="rId28"/>
    <p:sldId id="281" r:id="rId29"/>
    <p:sldId id="299" r:id="rId30"/>
    <p:sldId id="300" r:id="rId31"/>
    <p:sldId id="301" r:id="rId32"/>
    <p:sldId id="302" r:id="rId33"/>
    <p:sldId id="338" r:id="rId34"/>
    <p:sldId id="279" r:id="rId35"/>
    <p:sldId id="282" r:id="rId36"/>
    <p:sldId id="306" r:id="rId37"/>
    <p:sldId id="305" r:id="rId38"/>
    <p:sldId id="303" r:id="rId39"/>
    <p:sldId id="267" r:id="rId40"/>
    <p:sldId id="268" r:id="rId41"/>
    <p:sldId id="747" r:id="rId42"/>
    <p:sldId id="270" r:id="rId43"/>
    <p:sldId id="271" r:id="rId44"/>
    <p:sldId id="289" r:id="rId45"/>
    <p:sldId id="290" r:id="rId46"/>
    <p:sldId id="272" r:id="rId47"/>
    <p:sldId id="273" r:id="rId48"/>
    <p:sldId id="285" r:id="rId49"/>
    <p:sldId id="381" r:id="rId50"/>
    <p:sldId id="382" r:id="rId51"/>
    <p:sldId id="28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92422873370351"/>
          <c:y val="2.6331777021023156E-2"/>
          <c:w val="0.89553891829095089"/>
          <c:h val="0.948360427549296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BBE0E3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D6-4EC5-BB88-898E1A71229E}"/>
              </c:ext>
            </c:extLst>
          </c:dPt>
          <c:dPt>
            <c:idx val="1"/>
            <c:invertIfNegative val="0"/>
            <c:bubble3D val="0"/>
            <c:spPr>
              <a:solidFill>
                <a:srgbClr val="8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D6-4EC5-BB88-898E1A71229E}"/>
              </c:ext>
            </c:extLst>
          </c:dPt>
          <c:dPt>
            <c:idx val="2"/>
            <c:invertIfNegative val="0"/>
            <c:bubble3D val="0"/>
            <c:spPr>
              <a:solidFill>
                <a:srgbClr val="BBE0E3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D6-4EC5-BB88-898E1A71229E}"/>
              </c:ext>
            </c:extLst>
          </c:dPt>
          <c:dPt>
            <c:idx val="3"/>
            <c:invertIfNegative val="0"/>
            <c:bubble3D val="0"/>
            <c:spPr>
              <a:solidFill>
                <a:srgbClr val="8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D6-4EC5-BB88-898E1A71229E}"/>
              </c:ext>
            </c:extLst>
          </c:dPt>
          <c:dPt>
            <c:idx val="4"/>
            <c:invertIfNegative val="0"/>
            <c:bubble3D val="0"/>
            <c:spPr>
              <a:solidFill>
                <a:srgbClr val="BBE0E3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ED6-4EC5-BB88-898E1A71229E}"/>
              </c:ext>
            </c:extLst>
          </c:dPt>
          <c:dPt>
            <c:idx val="5"/>
            <c:invertIfNegative val="0"/>
            <c:bubble3D val="0"/>
            <c:spPr>
              <a:solidFill>
                <a:srgbClr val="8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ED6-4EC5-BB88-898E1A71229E}"/>
              </c:ext>
            </c:extLst>
          </c:dPt>
          <c:dPt>
            <c:idx val="6"/>
            <c:invertIfNegative val="0"/>
            <c:bubble3D val="0"/>
            <c:spPr>
              <a:solidFill>
                <a:srgbClr val="BBE0E3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ED6-4EC5-BB88-898E1A7122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+mn-lt"/>
                    <a:cs typeface="Aparajita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Sheet1!$E$9:$K$9</c:f>
              <c:numCache>
                <c:formatCode>0%</c:formatCode>
                <c:ptCount val="7"/>
                <c:pt idx="0">
                  <c:v>-0.43000000000000033</c:v>
                </c:pt>
                <c:pt idx="1">
                  <c:v>-0.37000000000000033</c:v>
                </c:pt>
                <c:pt idx="2">
                  <c:v>-0.21000000000000016</c:v>
                </c:pt>
                <c:pt idx="3">
                  <c:v>-0.19000000000000006</c:v>
                </c:pt>
                <c:pt idx="4">
                  <c:v>-0.16000000000000006</c:v>
                </c:pt>
                <c:pt idx="5">
                  <c:v>-0.14000000000000001</c:v>
                </c:pt>
                <c:pt idx="6">
                  <c:v>-0.12000000000000002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ED6-4EC5-BB88-898E1A712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overlap val="-68"/>
        <c:axId val="68608768"/>
        <c:axId val="68610304"/>
      </c:barChart>
      <c:catAx>
        <c:axId val="68608768"/>
        <c:scaling>
          <c:orientation val="minMax"/>
        </c:scaling>
        <c:delete val="1"/>
        <c:axPos val="b"/>
        <c:majorTickMark val="none"/>
        <c:minorTickMark val="none"/>
        <c:tickLblPos val="none"/>
        <c:crossAx val="68610304"/>
        <c:crosses val="autoZero"/>
        <c:auto val="0"/>
        <c:lblAlgn val="ctr"/>
        <c:lblOffset val="100"/>
        <c:noMultiLvlLbl val="0"/>
      </c:catAx>
      <c:valAx>
        <c:axId val="68610304"/>
        <c:scaling>
          <c:orientation val="minMax"/>
          <c:max val="0"/>
          <c:min val="-0.45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 b="0">
                <a:latin typeface="Calibri Light" panose="020F0302020204030204" pitchFamily="34" charset="0"/>
                <a:cs typeface="Aparajita" panose="020B0604020202020204" pitchFamily="34" charset="0"/>
              </a:defRPr>
            </a:pPr>
            <a:endParaRPr lang="ru-RU"/>
          </a:p>
        </c:txPr>
        <c:crossAx val="68608768"/>
        <c:crosses val="autoZero"/>
        <c:crossBetween val="between"/>
        <c:majorUnit val="0.15000000000000019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70994492593356"/>
          <c:y val="0.26586508529009989"/>
          <c:w val="0.86176054160359761"/>
          <c:h val="0.58559181891172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1'!$A$2</c:f>
              <c:strCache>
                <c:ptCount val="1"/>
                <c:pt idx="0">
                  <c:v>8-12 лет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35"/>
            <c:spPr>
              <a:noFill/>
              <a:ln w="158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'graf 1'!$B$1:$C$1</c:f>
              <c:strCache>
                <c:ptCount val="2"/>
                <c:pt idx="0">
                  <c:v>Тревожность</c:v>
                </c:pt>
                <c:pt idx="1">
                  <c:v>Проблемы коммуникации</c:v>
                </c:pt>
              </c:strCache>
            </c:strRef>
          </c:cat>
          <c:val>
            <c:numRef>
              <c:f>'graf 1'!$B$2:$C$2</c:f>
              <c:numCache>
                <c:formatCode>General</c:formatCode>
                <c:ptCount val="2"/>
                <c:pt idx="0">
                  <c:v>65.3</c:v>
                </c:pt>
                <c:pt idx="1">
                  <c:v>73.900000000000006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6F-49A9-B7ED-ABA3512435E2}"/>
            </c:ext>
          </c:extLst>
        </c:ser>
        <c:ser>
          <c:idx val="1"/>
          <c:order val="1"/>
          <c:tx>
            <c:strRef>
              <c:f>'graf 1'!$A$3</c:f>
              <c:strCache>
                <c:ptCount val="1"/>
                <c:pt idx="0">
                  <c:v>13-18 лет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29"/>
            <c:spPr>
              <a:noFill/>
              <a:ln w="158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'graf 1'!$B$1:$C$1</c:f>
              <c:strCache>
                <c:ptCount val="2"/>
                <c:pt idx="0">
                  <c:v>Тревожность</c:v>
                </c:pt>
                <c:pt idx="1">
                  <c:v>Проблемы коммуникации</c:v>
                </c:pt>
              </c:strCache>
            </c:strRef>
          </c:cat>
          <c:val>
            <c:numRef>
              <c:f>'graf 1'!$B$3:$C$3</c:f>
              <c:numCache>
                <c:formatCode>General</c:formatCode>
                <c:ptCount val="2"/>
                <c:pt idx="0">
                  <c:v>62.1</c:v>
                </c:pt>
                <c:pt idx="1">
                  <c:v>77.8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6F-49A9-B7ED-ABA3512435E2}"/>
            </c:ext>
          </c:extLst>
        </c:ser>
        <c:ser>
          <c:idx val="2"/>
          <c:order val="2"/>
          <c:tx>
            <c:strRef>
              <c:f>'graf 1'!$A$4</c:f>
              <c:strCache>
                <c:ptCount val="1"/>
                <c:pt idx="0">
                  <c:v>18-25 лет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27"/>
            <c:spPr>
              <a:noFill/>
              <a:ln w="158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'graf 1'!$B$1:$C$1</c:f>
              <c:strCache>
                <c:ptCount val="2"/>
                <c:pt idx="0">
                  <c:v>Тревожность</c:v>
                </c:pt>
                <c:pt idx="1">
                  <c:v>Проблемы коммуникации</c:v>
                </c:pt>
              </c:strCache>
            </c:strRef>
          </c:cat>
          <c:val>
            <c:numRef>
              <c:f>'graf 1'!$B$4:$C$4</c:f>
              <c:numCache>
                <c:formatCode>General</c:formatCode>
                <c:ptCount val="2"/>
                <c:pt idx="0">
                  <c:v>57.7</c:v>
                </c:pt>
                <c:pt idx="1">
                  <c:v>78.5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6F-49A9-B7ED-ABA351243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84459904"/>
        <c:axId val="84461440"/>
      </c:barChart>
      <c:catAx>
        <c:axId val="8445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461440"/>
        <c:crosses val="autoZero"/>
        <c:auto val="1"/>
        <c:lblAlgn val="ctr"/>
        <c:lblOffset val="100"/>
        <c:noMultiLvlLbl val="0"/>
      </c:catAx>
      <c:valAx>
        <c:axId val="84461440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>
                    <a:solidFill>
                      <a:schemeClr val="accent1"/>
                    </a:solidFill>
                  </a:rPr>
                  <a:t>Средний балл</a:t>
                </a:r>
                <a:r>
                  <a:rPr lang="cs-CZ" sz="1400" dirty="0">
                    <a:solidFill>
                      <a:schemeClr val="accent1"/>
                    </a:solidFill>
                  </a:rPr>
                  <a:t> ± 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4599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166409348667681"/>
          <c:y val="0.18843172331544444"/>
          <c:w val="0.43667181302664826"/>
          <c:h val="5.4666610323083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Будни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Меньше часа</c:v>
                </c:pt>
                <c:pt idx="1">
                  <c:v>1-3 часа</c:v>
                </c:pt>
                <c:pt idx="2">
                  <c:v>3-5 часов</c:v>
                </c:pt>
                <c:pt idx="3">
                  <c:v>5-8 часов</c:v>
                </c:pt>
                <c:pt idx="4">
                  <c:v>8-12 часов</c:v>
                </c:pt>
                <c:pt idx="5">
                  <c:v>я живу в интернете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32.9</c:v>
                </c:pt>
                <c:pt idx="1">
                  <c:v>45.4</c:v>
                </c:pt>
                <c:pt idx="2">
                  <c:v>12.3</c:v>
                </c:pt>
                <c:pt idx="3">
                  <c:v>5.8</c:v>
                </c:pt>
                <c:pt idx="4">
                  <c:v>2.5</c:v>
                </c:pt>
                <c:pt idx="5">
                  <c:v>0.30000000000000016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E9-401C-BC25-15BE2BF532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Выходной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Меньше часа</c:v>
                </c:pt>
                <c:pt idx="1">
                  <c:v>1-3 часа</c:v>
                </c:pt>
                <c:pt idx="2">
                  <c:v>3-5 часов</c:v>
                </c:pt>
                <c:pt idx="3">
                  <c:v>5-8 часов</c:v>
                </c:pt>
                <c:pt idx="4">
                  <c:v>8-12 часов</c:v>
                </c:pt>
                <c:pt idx="5">
                  <c:v>я живу в интернете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27.7</c:v>
                </c:pt>
                <c:pt idx="1">
                  <c:v>47.7</c:v>
                </c:pt>
                <c:pt idx="2">
                  <c:v>16.399999999999999</c:v>
                </c:pt>
                <c:pt idx="3">
                  <c:v>3.9</c:v>
                </c:pt>
                <c:pt idx="4">
                  <c:v>1.2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E9-401C-BC25-15BE2BF53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74304"/>
        <c:axId val="85075840"/>
      </c:barChart>
      <c:catAx>
        <c:axId val="8507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5075840"/>
        <c:crosses val="autoZero"/>
        <c:auto val="1"/>
        <c:lblAlgn val="ctr"/>
        <c:lblOffset val="100"/>
        <c:noMultiLvlLbl val="0"/>
      </c:catAx>
      <c:valAx>
        <c:axId val="8507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0743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0.15742</cdr:y>
    </cdr:to>
    <cdr:sp macro="" textlink="">
      <cdr:nvSpPr>
        <cdr:cNvPr id="2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1251857" y="0"/>
          <a:ext cx="6864124" cy="79437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base" hangingPunct="1">
            <a:spcBef>
              <a:spcPct val="0"/>
            </a:spcBef>
            <a:spcAft>
              <a:spcPct val="0"/>
            </a:spcAft>
          </a:pPr>
          <a:r>
            <a:rPr lang="ru-RU" altLang="en-US" sz="2200" b="1" dirty="0">
              <a:solidFill>
                <a:srgbClr val="FFFFFF"/>
              </a:solidFill>
            </a:rPr>
            <a:t>Качество жизни пациентов по результатам опроса </a:t>
          </a:r>
          <a:r>
            <a:rPr lang="en-US" altLang="en-US" sz="2200" b="1" dirty="0" err="1">
              <a:solidFill>
                <a:srgbClr val="FFFFFF"/>
              </a:solidFill>
            </a:rPr>
            <a:t>PedsQL</a:t>
          </a:r>
          <a:r>
            <a:rPr lang="ru-RU" altLang="en-US" sz="2200" b="1" dirty="0">
              <a:solidFill>
                <a:srgbClr val="FFFFFF"/>
              </a:solidFill>
            </a:rPr>
            <a:t> </a:t>
          </a:r>
          <a:r>
            <a:rPr lang="en-US" altLang="en-US" sz="2200" b="1" dirty="0">
              <a:solidFill>
                <a:srgbClr val="FFFFFF"/>
              </a:solidFill>
            </a:rPr>
            <a:t>-</a:t>
          </a:r>
          <a:r>
            <a:rPr lang="ru-RU" altLang="en-US" sz="2200" b="1" dirty="0">
              <a:solidFill>
                <a:srgbClr val="FFFFFF"/>
              </a:solidFill>
            </a:rPr>
            <a:t> тревожность и проблемы в общении</a:t>
          </a:r>
        </a:p>
      </cdr:txBody>
    </cdr:sp>
  </cdr:relSizeAnchor>
  <cdr:relSizeAnchor xmlns:cdr="http://schemas.openxmlformats.org/drawingml/2006/chartDrawing">
    <cdr:from>
      <cdr:x>0.01332</cdr:x>
      <cdr:y>0.93381</cdr:y>
    </cdr:from>
    <cdr:to>
      <cdr:x>0.22903</cdr:x>
      <cdr:y>0.98032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95251" y="4972050"/>
          <a:ext cx="15430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dirty="0">
              <a:solidFill>
                <a:schemeClr val="accent1"/>
              </a:solidFill>
            </a:rPr>
            <a:t>SD, </a:t>
          </a:r>
          <a:r>
            <a:rPr lang="ru-RU" sz="1100" dirty="0">
              <a:solidFill>
                <a:schemeClr val="accent1"/>
              </a:solidFill>
            </a:rPr>
            <a:t>стандартное отклонение</a:t>
          </a:r>
          <a:endParaRPr lang="cs-CZ" sz="1100" dirty="0">
            <a:solidFill>
              <a:schemeClr val="accent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70341-9986-4A29-8056-7E4331DFDBEA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CEDBA-0386-43C9-B3C8-834BECEF7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8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7825C-D1B2-E94C-81FC-FFD99B7CEF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85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03275" indent="-3079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36663" indent="-2460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31963" indent="-2460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27263" indent="-2460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2EA64-07BD-4957-8AEC-A15AC5A89580}" type="slidenum">
              <a:rPr kumimoji="0" lang="en-US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kumimoji="0" lang="en-US" altLang="ru-RU"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0163" cy="3833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563" y="4859338"/>
            <a:ext cx="5210175" cy="513873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2328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3F617-C44F-4723-9826-B830979B7AB2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21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FE3744-A820-48D5-B3F7-E73F49E7CCB0}" type="slidenum">
              <a:rPr lang="ru-RU" altLang="en-US">
                <a:solidFill>
                  <a:prstClr val="black"/>
                </a:solidFill>
              </a:rPr>
              <a:pPr eaLnBrk="1" hangingPunct="1"/>
              <a:t>40</a:t>
            </a:fld>
            <a:endParaRPr lang="ru-RU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4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BE1A-0461-49D8-9582-20610A96AB69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7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Требуется</a:t>
            </a:r>
            <a:r>
              <a:rPr lang="ru-RU" baseline="0" dirty="0"/>
              <a:t> полная ссылка на статью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6CAF-1919-4E56-A36B-135CA8DBB91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2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75A70-C564-4590-8FE3-66BA9B15203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5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ABAFA-352E-460E-B42E-0447773F85D3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5325"/>
            <a:ext cx="4613275" cy="3460750"/>
          </a:xfrm>
          <a:ln w="12700" cap="flat"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13" y="4368800"/>
            <a:ext cx="5384800" cy="4086225"/>
          </a:xfrm>
          <a:ln/>
        </p:spPr>
        <p:txBody>
          <a:bodyPr lIns="92307" tIns="46153" rIns="92307" bIns="46153"/>
          <a:lstStyle/>
          <a:p>
            <a:pPr defTabSz="947738"/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en-US" dirty="0" err="1">
                <a:latin typeface="Verdana" pitchFamily="34" charset="0"/>
              </a:rPr>
              <a:t>Slide</a:t>
            </a:r>
            <a:r>
              <a:rPr lang="ru-RU" altLang="en-US" dirty="0">
                <a:latin typeface="Verdana" pitchFamily="34" charset="0"/>
              </a:rPr>
              <a:t> </a:t>
            </a:r>
            <a:r>
              <a:rPr lang="ru-RU" altLang="en-US" dirty="0" err="1">
                <a:latin typeface="Verdana" pitchFamily="34" charset="0"/>
              </a:rPr>
              <a:t>animated</a:t>
            </a:r>
            <a:endParaRPr lang="ru-RU" altLang="en-US" dirty="0">
              <a:latin typeface="Verdana" pitchFamily="34" charset="0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1275" y="9428711"/>
            <a:ext cx="2944813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83" tIns="45491" rIns="90983" bIns="4549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D3FF5-3ABC-480B-9C5E-03B46A512421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25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25F96-400F-4B81-8D53-D08FFCC571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4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Легко ли анализировать дневники диабета</a:t>
            </a:r>
            <a:r>
              <a:rPr lang="ru-RU" baseline="0" dirty="0"/>
              <a:t> пациентов? сколько уходит на это времени на приеме? Уверены ли мы. Что пациент в состоянии выявить все закономерности в дневнике и сделать правильный вывод?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7E87-BE24-4E05-AB74-C0C369ECE40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08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В 2012 году был выпущен глюкометр с функцией выявления трендов.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36B0D-B291-4903-AE27-E8C0D759E5B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CB747-3AFC-7F4E-ABF8-F670E2D35FC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44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316800" y="687227"/>
            <a:ext cx="8510400" cy="52188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/>
              <a:t> ____ ____  ___________</a:t>
            </a:r>
            <a:endParaRPr lang="en-GB" dirty="0"/>
          </a:p>
        </p:txBody>
      </p:sp>
      <p:sp>
        <p:nvSpPr>
          <p:cNvPr id="5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 algn="r" defTabSz="878921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/>
              <a:t> ___</a:t>
            </a:r>
            <a:endParaRPr lang="en-GB" dirty="0"/>
          </a:p>
        </p:txBody>
      </p:sp>
      <p:sp>
        <p:nvSpPr>
          <p:cNvPr id="7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algn="r" defTabSz="877888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8231885-3839-4907-BE46-A43B92AC65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14822" y="140070"/>
            <a:ext cx="312378" cy="135467"/>
          </a:xfrm>
          <a:prstGeom prst="rect">
            <a:avLst/>
          </a:prstGeom>
        </p:spPr>
        <p:txBody>
          <a:bodyPr lIns="121914" tIns="60957" rIns="121914" bIns="60957"/>
          <a:lstStyle/>
          <a:p>
            <a:pPr>
              <a:defRPr/>
            </a:pPr>
            <a:fld id="{4B01E8EF-57E8-4F85-90EB-163CEE512F88}" type="slidenum">
              <a:rPr lang="en-GB" smtClean="0">
                <a:solidFill>
                  <a:srgbClr val="001965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2960" y="138546"/>
            <a:ext cx="2900363" cy="135467"/>
          </a:xfrm>
          <a:prstGeom prst="rect">
            <a:avLst/>
          </a:prstGeom>
        </p:spPr>
        <p:txBody>
          <a:bodyPr lIns="121914" tIns="60957" rIns="121914" bIns="60957"/>
          <a:lstStyle/>
          <a:p>
            <a:pPr>
              <a:defRPr/>
            </a:pPr>
            <a:r>
              <a:rPr lang="en-GB">
                <a:solidFill>
                  <a:srgbClr val="001965"/>
                </a:solidFill>
              </a:rPr>
              <a:t>Presentation title</a:t>
            </a:r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187154" y="138546"/>
            <a:ext cx="1201738" cy="135467"/>
          </a:xfrm>
          <a:prstGeom prst="rect">
            <a:avLst/>
          </a:prstGeom>
        </p:spPr>
        <p:txBody>
          <a:bodyPr lIns="121914" tIns="60957" rIns="121914" bIns="60957"/>
          <a:lstStyle/>
          <a:p>
            <a:pPr>
              <a:defRPr/>
            </a:pPr>
            <a:r>
              <a:rPr lang="en-GB">
                <a:solidFill>
                  <a:srgbClr val="001965"/>
                </a:solidFill>
              </a:rPr>
              <a:t>Date</a:t>
            </a:r>
            <a:endParaRPr lang="en-GB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Prefer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706" y="0"/>
            <a:ext cx="8727142" cy="990600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TITLES IN CAPS</a:t>
            </a:r>
            <a:br>
              <a:rPr lang="en-US" dirty="0"/>
            </a:br>
            <a:r>
              <a:rPr lang="en-US" dirty="0"/>
              <a:t>FONT: ARIAL BOLD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EB74B-BC19-432C-884B-B03428CE2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1295400"/>
            <a:ext cx="8686800" cy="510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58107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 userDrawn="1"/>
        </p:nvGrpSpPr>
        <p:grpSpPr>
          <a:xfrm>
            <a:off x="615658" y="853101"/>
            <a:ext cx="7921625" cy="25200"/>
            <a:chOff x="631825" y="1185863"/>
            <a:chExt cx="7921625" cy="22225"/>
          </a:xfrm>
        </p:grpSpPr>
        <p:sp>
          <p:nvSpPr>
            <p:cNvPr id="4" name="Rectangle 15"/>
            <p:cNvSpPr>
              <a:spLocks noChangeArrowheads="1"/>
            </p:cNvSpPr>
            <p:nvPr/>
          </p:nvSpPr>
          <p:spPr bwMode="auto">
            <a:xfrm>
              <a:off x="631825" y="1185863"/>
              <a:ext cx="2644775" cy="22225"/>
            </a:xfrm>
            <a:prstGeom prst="rect">
              <a:avLst/>
            </a:prstGeom>
            <a:solidFill>
              <a:srgbClr val="BCA36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3273425" y="1185863"/>
              <a:ext cx="2644775" cy="22225"/>
            </a:xfrm>
            <a:prstGeom prst="rect">
              <a:avLst/>
            </a:prstGeom>
            <a:solidFill>
              <a:srgbClr val="44449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5908675" y="1185863"/>
              <a:ext cx="2644775" cy="22225"/>
            </a:xfrm>
            <a:prstGeom prst="rect">
              <a:avLst/>
            </a:prstGeom>
            <a:solidFill>
              <a:srgbClr val="ACB31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" name="Espace réservé du titre 12"/>
          <p:cNvSpPr>
            <a:spLocks noGrp="1"/>
          </p:cNvSpPr>
          <p:nvPr>
            <p:ph type="title"/>
          </p:nvPr>
        </p:nvSpPr>
        <p:spPr>
          <a:xfrm>
            <a:off x="674910" y="114984"/>
            <a:ext cx="8229600" cy="726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6687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4800" y="1750486"/>
            <a:ext cx="3542400" cy="2042057"/>
          </a:xfrm>
        </p:spPr>
        <p:txBody>
          <a:bodyPr anchor="b"/>
          <a:lstStyle>
            <a:lvl1pPr algn="r">
              <a:lnSpc>
                <a:spcPct val="85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882" y="4033951"/>
            <a:ext cx="3543319" cy="91278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Ins="0"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7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9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76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514567"/>
            <a:ext cx="8510400" cy="1715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>
            <a:noAutofit/>
          </a:bodyPr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</a:t>
            </a:r>
            <a:r>
              <a:rPr lang="en-GB" noProof="0" dirty="0" err="1"/>
              <a:t>trompet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164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16800" y="1209111"/>
            <a:ext cx="8510400" cy="2663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8000" anchor="ctr" anchorCtr="0"/>
          <a:lstStyle>
            <a:lvl1pPr marL="0" indent="0" algn="l">
              <a:buFontTx/>
              <a:buNone/>
              <a:defRPr sz="1100" baseline="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800" y="1749631"/>
            <a:ext cx="85104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63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21" y="687228"/>
            <a:ext cx="6692499" cy="5006607"/>
          </a:xfrm>
        </p:spPr>
        <p:txBody>
          <a:bodyPr tIns="57600" anchor="t"/>
          <a:lstStyle>
            <a:lvl1pPr>
              <a:lnSpc>
                <a:spcPct val="90000"/>
              </a:lnSpc>
              <a:defRPr sz="6000" spc="-15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73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16801" y="1749631"/>
            <a:ext cx="40968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0"/>
          </p:nvPr>
        </p:nvSpPr>
        <p:spPr>
          <a:xfrm>
            <a:off x="4730400" y="1749631"/>
            <a:ext cx="4096800" cy="39408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1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3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27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16800" y="1749632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16800" y="3831307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36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16801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/>
          </p:nvPr>
        </p:nvSpPr>
        <p:spPr>
          <a:xfrm>
            <a:off x="3260376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9" name="Content Placeholder 2"/>
          <p:cNvSpPr>
            <a:spLocks noGrp="1"/>
          </p:cNvSpPr>
          <p:nvPr>
            <p:ph idx="11"/>
          </p:nvPr>
        </p:nvSpPr>
        <p:spPr>
          <a:xfrm>
            <a:off x="6203950" y="1749631"/>
            <a:ext cx="2623250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20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21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03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16801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0"/>
          </p:nvPr>
        </p:nvSpPr>
        <p:spPr>
          <a:xfrm>
            <a:off x="2521838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1"/>
          </p:nvPr>
        </p:nvSpPr>
        <p:spPr>
          <a:xfrm>
            <a:off x="4726875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2"/>
          </p:nvPr>
        </p:nvSpPr>
        <p:spPr>
          <a:xfrm>
            <a:off x="6938964" y="1749631"/>
            <a:ext cx="1888237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7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9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30400" y="1749632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26"/>
          </p:nvPr>
        </p:nvSpPr>
        <p:spPr>
          <a:xfrm>
            <a:off x="316801" y="1749632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27"/>
          </p:nvPr>
        </p:nvSpPr>
        <p:spPr>
          <a:xfrm>
            <a:off x="4729512" y="3831308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28"/>
          </p:nvPr>
        </p:nvSpPr>
        <p:spPr>
          <a:xfrm>
            <a:off x="315913" y="3831308"/>
            <a:ext cx="40968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338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316801" y="1749632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3260376" y="1749632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203950" y="1749632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7" name="Content Placeholder 2"/>
          <p:cNvSpPr>
            <a:spLocks noGrp="1"/>
          </p:cNvSpPr>
          <p:nvPr>
            <p:ph idx="12"/>
          </p:nvPr>
        </p:nvSpPr>
        <p:spPr>
          <a:xfrm>
            <a:off x="316801" y="3831308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8" name="Content Placeholder 2"/>
          <p:cNvSpPr>
            <a:spLocks noGrp="1"/>
          </p:cNvSpPr>
          <p:nvPr>
            <p:ph idx="13"/>
          </p:nvPr>
        </p:nvSpPr>
        <p:spPr>
          <a:xfrm>
            <a:off x="3260376" y="3831308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6203950" y="3831308"/>
            <a:ext cx="2623250" cy="186252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4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2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1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05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6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7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24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ackgroun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1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531909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25"/>
          </p:nvPr>
        </p:nvSpPr>
        <p:spPr>
          <a:xfrm>
            <a:off x="316800" y="3831307"/>
            <a:ext cx="8510400" cy="186252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4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iddle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749633"/>
            <a:ext cx="9144000" cy="3941051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24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66390" cy="6858000"/>
          </a:xfr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873446" y="687228"/>
            <a:ext cx="3953755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873446" y="1749631"/>
            <a:ext cx="3953755" cy="394105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3446" y="138544"/>
            <a:ext cx="219987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353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6800" y="1749633"/>
            <a:ext cx="8510400" cy="3941051"/>
          </a:xfrm>
          <a:prstGeom prst="roundRect">
            <a:avLst>
              <a:gd name="adj" fmla="val 4683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180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31411" y="1749633"/>
            <a:ext cx="4093768" cy="3941051"/>
          </a:xfrm>
          <a:prstGeom prst="roundRect">
            <a:avLst>
              <a:gd name="adj" fmla="val 392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16801" y="1749631"/>
            <a:ext cx="40968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12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318821" y="1749631"/>
            <a:ext cx="5564631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02273" y="1749633"/>
            <a:ext cx="2624927" cy="3941051"/>
          </a:xfrm>
          <a:prstGeom prst="roundRect">
            <a:avLst>
              <a:gd name="adj" fmla="val 4084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32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4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749633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18822" y="1749631"/>
            <a:ext cx="6308887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00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318822" y="1749631"/>
            <a:ext cx="4099651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749633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749630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12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r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937200" y="1749633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726874" y="1749630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2521837" y="1749630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16800" y="1749630"/>
            <a:ext cx="1890000" cy="3941051"/>
          </a:xfrm>
          <a:prstGeom prst="roundRect">
            <a:avLst>
              <a:gd name="adj" fmla="val 5068"/>
            </a:avLst>
          </a:prstGeom>
          <a:solidFill>
            <a:schemeClr val="accent6"/>
          </a:solidFill>
        </p:spPr>
        <p:txBody>
          <a:bodyPr rIns="0" anchor="ctr" anchorCtr="0"/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4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6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31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23"/>
          </p:nvPr>
        </p:nvSpPr>
        <p:spPr>
          <a:xfrm>
            <a:off x="318821" y="1749631"/>
            <a:ext cx="2923653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3578125" y="1746570"/>
            <a:ext cx="5258820" cy="3944113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16/9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5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40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891539" y="1746570"/>
            <a:ext cx="3945406" cy="3944113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4/3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4"/>
          </p:nvPr>
        </p:nvSpPr>
        <p:spPr>
          <a:xfrm>
            <a:off x="318822" y="1749631"/>
            <a:ext cx="4251592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3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38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8"/>
          <p:cNvSpPr>
            <a:spLocks noGrp="1"/>
          </p:cNvSpPr>
          <p:nvPr>
            <p:ph type="media" sz="quarter" idx="18" hasCustomPrompt="1"/>
          </p:nvPr>
        </p:nvSpPr>
        <p:spPr>
          <a:xfrm>
            <a:off x="0" y="-1"/>
            <a:ext cx="9144000" cy="6857999"/>
          </a:xfrm>
          <a:solidFill>
            <a:schemeClr val="accent6"/>
          </a:solidFill>
          <a:effectLst/>
        </p:spPr>
        <p:txBody>
          <a:bodyPr tIns="0" anchor="ctr" anchorCtr="0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media size 16:9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Presentation title</a:t>
            </a:r>
            <a:endParaRPr lang="en-GB" dirty="0"/>
          </a:p>
        </p:txBody>
      </p:sp>
      <p:sp>
        <p:nvSpPr>
          <p:cNvPr id="12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  <p:sp>
        <p:nvSpPr>
          <p:cNvPr id="14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5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6800" y="412054"/>
            <a:ext cx="8510400" cy="5278631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916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noProof="0">
              <a:ln>
                <a:noFill/>
              </a:ln>
              <a:solidFill>
                <a:srgbClr val="001965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itle 6"/>
          <p:cNvSpPr txBox="1">
            <a:spLocks/>
          </p:cNvSpPr>
          <p:nvPr userDrawn="1"/>
        </p:nvSpPr>
        <p:spPr bwMode="auto">
          <a:xfrm>
            <a:off x="318822" y="769746"/>
            <a:ext cx="8518124" cy="5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8778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1965"/>
                </a:solidFill>
                <a:latin typeface="+mj-lt"/>
                <a:ea typeface="+mj-ea"/>
                <a:cs typeface="+mj-cs"/>
              </a:defRPr>
            </a:lvl1pPr>
            <a:lvl2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2pPr>
            <a:lvl3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3pPr>
            <a:lvl4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4pPr>
            <a:lvl5pPr algn="l" defTabSz="877888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5pPr>
            <a:lvl6pPr marL="329595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6pPr>
            <a:lvl7pPr marL="659191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7pPr>
            <a:lvl8pPr marL="988786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8pPr>
            <a:lvl9pPr marL="1318382" algn="l" defTabSz="878921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1965"/>
                </a:solidFill>
                <a:latin typeface="Verdana" pitchFamily="34" charset="0"/>
              </a:defRPr>
            </a:lvl9pPr>
          </a:lstStyle>
          <a:p>
            <a:r>
              <a:rPr lang="en-GB" sz="2400" noProof="0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48810" y="3366049"/>
            <a:ext cx="3633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noProof="0" dirty="0">
                <a:solidFill>
                  <a:schemeClr val="accent5"/>
                </a:solidFill>
              </a:rPr>
              <a:t>Keep all content in this area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18821" y="1749632"/>
            <a:ext cx="851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noProof="0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316801" y="1749630"/>
            <a:ext cx="8510401" cy="3941052"/>
          </a:xfrm>
          <a:prstGeom prst="rect">
            <a:avLst/>
          </a:prstGeom>
          <a:noFill/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9868" marR="0" indent="-269868" algn="l" defTabSz="1219169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latin typeface="Verdana" pitchFamily="34" charset="0"/>
              </a:rPr>
              <a:t>Content area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316801" y="1285947"/>
            <a:ext cx="4572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noProof="0" dirty="0">
                <a:solidFill>
                  <a:schemeClr val="accent5"/>
                </a:solidFill>
              </a:rPr>
              <a:t>Keep</a:t>
            </a:r>
            <a:r>
              <a:rPr lang="en-GB" sz="1200" b="0" baseline="0" noProof="0" dirty="0">
                <a:solidFill>
                  <a:schemeClr val="accent5"/>
                </a:solidFill>
              </a:rPr>
              <a:t> all titles, </a:t>
            </a:r>
            <a:r>
              <a:rPr lang="en-GB" sz="1200" b="0" baseline="0" noProof="0" dirty="0" err="1">
                <a:solidFill>
                  <a:schemeClr val="accent5"/>
                </a:solidFill>
              </a:rPr>
              <a:t>trompets</a:t>
            </a:r>
            <a:r>
              <a:rPr lang="en-GB" sz="1200" b="0" baseline="0" noProof="0" dirty="0">
                <a:solidFill>
                  <a:schemeClr val="accent5"/>
                </a:solidFill>
              </a:rPr>
              <a:t> and subtitles in this area</a:t>
            </a:r>
            <a:endParaRPr lang="en-GB" sz="1200" b="0" noProof="0" dirty="0">
              <a:solidFill>
                <a:schemeClr val="accent5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919813" y="439655"/>
            <a:ext cx="390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noProof="0">
                <a:solidFill>
                  <a:schemeClr val="accent5"/>
                </a:solidFill>
              </a:rPr>
              <a:t>Never</a:t>
            </a:r>
            <a:r>
              <a:rPr lang="en-GB" sz="1200" b="0" baseline="0" noProof="0">
                <a:solidFill>
                  <a:schemeClr val="accent5"/>
                </a:solidFill>
              </a:rPr>
              <a:t> move Footer, Date and No placeholders</a:t>
            </a:r>
            <a:endParaRPr lang="en-GB" sz="1200" b="0" noProof="0">
              <a:solidFill>
                <a:schemeClr val="accent5"/>
              </a:solidFill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7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sp>
        <p:nvSpPr>
          <p:cNvPr id="18" name="Slide Number Placeholder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76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1" y="686401"/>
            <a:ext cx="8509000" cy="5207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ED11-970B-4A5E-A83F-613A8EC4A5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86551" y="137585"/>
            <a:ext cx="1749425" cy="1354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Novo Nordisk - Virksomhedspræsentation</a:t>
            </a:r>
          </a:p>
        </p:txBody>
      </p:sp>
      <p:sp>
        <p:nvSpPr>
          <p:cNvPr id="5" name="Rectangle 81"/>
          <p:cNvSpPr>
            <a:spLocks noGrp="1" noChangeArrowheads="1"/>
          </p:cNvSpPr>
          <p:nvPr>
            <p:ph type="dt" sz="half" idx="12"/>
          </p:nvPr>
        </p:nvSpPr>
        <p:spPr>
          <a:xfrm>
            <a:off x="5384801" y="139701"/>
            <a:ext cx="1201738" cy="1354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62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40000">
                      <a:srgbClr val="566C11"/>
                    </a:gs>
                    <a:gs pos="50000">
                      <a:srgbClr val="C1D82F"/>
                    </a:gs>
                    <a:gs pos="60000">
                      <a:srgbClr val="566C11"/>
                    </a:gs>
                  </a:gsLst>
                  <a:lin ang="33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951"/>
            <a:ext cx="8283575" cy="35928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8852" y="5166417"/>
            <a:ext cx="8281923" cy="396877"/>
          </a:xfrm>
        </p:spPr>
        <p:txBody>
          <a:bodyPr anchor="b">
            <a:noAutofit/>
          </a:bodyPr>
          <a:lstStyle>
            <a:lvl1pPr marL="0" indent="0" algn="l">
              <a:lnSpc>
                <a:spcPts val="8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+mj-lt"/>
              <a:buNone/>
              <a:defRPr sz="750">
                <a:solidFill>
                  <a:schemeClr val="tx1"/>
                </a:solidFill>
              </a:defRPr>
            </a:lvl1pPr>
            <a:lvl2pPr marL="287330" indent="0" algn="r">
              <a:buFontTx/>
              <a:buNone/>
              <a:defRPr sz="800"/>
            </a:lvl2pPr>
            <a:lvl3pPr marL="454014" indent="0" algn="r">
              <a:buFontTx/>
              <a:buNone/>
              <a:defRPr sz="800"/>
            </a:lvl3pPr>
            <a:lvl4pPr marL="796905" indent="0" algn="r">
              <a:buFontTx/>
              <a:buNone/>
              <a:defRPr sz="800"/>
            </a:lvl4pPr>
            <a:lvl5pPr marL="620698" indent="0" algn="r">
              <a:buFontTx/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F866-324D-42B8-A475-E5DF4940F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51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72957" y="138544"/>
            <a:ext cx="2900363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spcBef>
                <a:spcPct val="50000"/>
              </a:spcBef>
              <a:buClr>
                <a:srgbClr val="009FDA"/>
              </a:buClr>
              <a:buFontTx/>
              <a:buChar char="•"/>
            </a:pPr>
            <a:r>
              <a:rPr lang="en-GB">
                <a:solidFill>
                  <a:srgbClr val="82786F"/>
                </a:solidFill>
                <a:latin typeface="Verdana"/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14822" y="140068"/>
            <a:ext cx="312378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spcBef>
                <a:spcPct val="50000"/>
              </a:spcBef>
              <a:buClr>
                <a:srgbClr val="009FDA"/>
              </a:buClr>
              <a:buFontTx/>
              <a:buChar char="•"/>
            </a:pPr>
            <a:r>
              <a:rPr lang="en-GB">
                <a:solidFill>
                  <a:srgbClr val="82786F"/>
                </a:solidFill>
                <a:latin typeface="Verdana"/>
              </a:rPr>
              <a:t>Slide no </a:t>
            </a:r>
            <a:fld id="{B786A708-4EC7-4CD6-8851-1B14F0AC55FF}" type="slidenum">
              <a:rPr lang="en-GB">
                <a:solidFill>
                  <a:srgbClr val="82786F"/>
                </a:solidFill>
                <a:latin typeface="Verdana"/>
              </a:rPr>
              <a:pPr algn="ctr" eaLnBrk="1" hangingPunct="1">
                <a:spcBef>
                  <a:spcPct val="50000"/>
                </a:spcBef>
                <a:buClr>
                  <a:srgbClr val="009FDA"/>
                </a:buClr>
                <a:buFontTx/>
                <a:buChar char="•"/>
              </a:pPr>
              <a:t>‹#›</a:t>
            </a:fld>
            <a:endParaRPr lang="en-GB">
              <a:solidFill>
                <a:srgbClr val="82786F"/>
              </a:solidFill>
              <a:latin typeface="Verdan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7187154" y="138544"/>
            <a:ext cx="1201738" cy="1354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spcBef>
                <a:spcPct val="50000"/>
              </a:spcBef>
              <a:buClr>
                <a:srgbClr val="009FDA"/>
              </a:buClr>
              <a:buFontTx/>
              <a:buChar char="•"/>
            </a:pPr>
            <a:r>
              <a:rPr lang="en-GB">
                <a:solidFill>
                  <a:srgbClr val="82786F"/>
                </a:solidFill>
                <a:latin typeface="Verdana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42815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14822" y="140070"/>
            <a:ext cx="312378" cy="135467"/>
          </a:xfrm>
          <a:prstGeom prst="rect">
            <a:avLst/>
          </a:prstGeom>
        </p:spPr>
        <p:txBody>
          <a:bodyPr lIns="121914" tIns="60957" rIns="121914" bIns="60957"/>
          <a:lstStyle/>
          <a:p>
            <a:pPr>
              <a:defRPr/>
            </a:pPr>
            <a:fld id="{4B01E8EF-57E8-4F85-90EB-163CEE512F88}" type="slidenum">
              <a:rPr lang="en-GB" smtClean="0">
                <a:solidFill>
                  <a:srgbClr val="001965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2960" y="138546"/>
            <a:ext cx="2900363" cy="135467"/>
          </a:xfrm>
          <a:prstGeom prst="rect">
            <a:avLst/>
          </a:prstGeom>
        </p:spPr>
        <p:txBody>
          <a:bodyPr lIns="121914" tIns="60957" rIns="121914" bIns="60957"/>
          <a:lstStyle/>
          <a:p>
            <a:pPr>
              <a:defRPr/>
            </a:pPr>
            <a:r>
              <a:rPr lang="en-GB">
                <a:solidFill>
                  <a:srgbClr val="001965"/>
                </a:solidFill>
              </a:rPr>
              <a:t>Presentation title</a:t>
            </a:r>
            <a:endParaRPr lang="en-GB" dirty="0">
              <a:solidFill>
                <a:srgbClr val="00196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187154" y="138546"/>
            <a:ext cx="1201738" cy="135467"/>
          </a:xfrm>
          <a:prstGeom prst="rect">
            <a:avLst/>
          </a:prstGeom>
        </p:spPr>
        <p:txBody>
          <a:bodyPr lIns="121914" tIns="60957" rIns="121914" bIns="60957"/>
          <a:lstStyle/>
          <a:p>
            <a:pPr>
              <a:defRPr/>
            </a:pPr>
            <a:r>
              <a:rPr lang="en-GB">
                <a:solidFill>
                  <a:srgbClr val="001965"/>
                </a:solidFill>
              </a:rPr>
              <a:t>Date</a:t>
            </a:r>
            <a:endParaRPr lang="en-GB" dirty="0">
              <a:solidFill>
                <a:srgbClr val="001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92725" y="1773239"/>
            <a:ext cx="3379788" cy="2019300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4033839"/>
            <a:ext cx="3379788" cy="914400"/>
          </a:xfr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07260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42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78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05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2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36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51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79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04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95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38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Prefer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706" y="0"/>
            <a:ext cx="8727142" cy="990600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TITLES IN CAPS</a:t>
            </a:r>
            <a:br>
              <a:rPr lang="en-US" dirty="0"/>
            </a:br>
            <a:r>
              <a:rPr lang="en-US" dirty="0"/>
              <a:t>FONT: ARIAL BOLD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EB74B-BC19-432C-884B-B03428CE2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1295400"/>
            <a:ext cx="8686800" cy="510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325095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70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4822" y="140068"/>
            <a:ext cx="31237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7866" eaLnBrk="1" hangingPunct="1">
              <a:defRPr sz="6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00" y="1749631"/>
            <a:ext cx="8510400" cy="3941053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687228"/>
            <a:ext cx="8510400" cy="5218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2957" y="138544"/>
            <a:ext cx="2900363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 dirty="0"/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87154" y="138544"/>
            <a:ext cx="1201738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878899" eaLnBrk="1" hangingPunct="1">
              <a:spcBef>
                <a:spcPct val="0"/>
              </a:spcBef>
              <a:defRPr sz="6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noProof="0"/>
              <a:t>Date</a:t>
            </a:r>
            <a:endParaRPr lang="en-GB" noProof="0" dirty="0"/>
          </a:p>
        </p:txBody>
      </p:sp>
      <p:pic>
        <p:nvPicPr>
          <p:cNvPr id="16" name="Picture 11" descr="NN_m_2c_RGB"/>
          <p:cNvPicPr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68" y="5714737"/>
            <a:ext cx="800022" cy="8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N_m_2c_RGB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23" y="5714739"/>
            <a:ext cx="810096" cy="8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94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378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06" indent="-265106" algn="l" defTabSz="914378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61" indent="-271457" algn="l" defTabSz="914378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18" indent="-271457" algn="l" defTabSz="914378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14" indent="-177796" algn="l" defTabSz="914378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269" indent="-184145" algn="l" defTabSz="914378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2AFE-691A-4B8A-B1A6-B66EEA2E36F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8084-C093-4ED4-A539-0B787CF4A7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7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olabout.wiley.com/WileyCDA/Section/id-827998.html" TargetMode="External"/><Relationship Id="rId3" Type="http://schemas.openxmlformats.org/officeDocument/2006/relationships/hyperlink" Target="https://www.ncbi.nlm.nih.gov/pubmed/?term=Amiel%20SA%5bAuthor%5d&amp;cauthor=true&amp;cauthor_uid=29044708" TargetMode="External"/><Relationship Id="rId7" Type="http://schemas.openxmlformats.org/officeDocument/2006/relationships/hyperlink" Target="http://olabout.wiley.com/WileyCDA/Section/id-828078.html" TargetMode="External"/><Relationship Id="rId2" Type="http://schemas.openxmlformats.org/officeDocument/2006/relationships/hyperlink" Target="https://www.ncbi.nlm.nih.gov/pubmed/?term=Slattery%20D%5bAuthor%5d&amp;cauthor=true&amp;cauthor_uid=29044708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://olabout.wiley.com/WileyCDA/Section/id-828008.html" TargetMode="External"/><Relationship Id="rId11" Type="http://schemas.openxmlformats.org/officeDocument/2006/relationships/hyperlink" Target="https://www.ncbi.nlm.nih.gov/pmc/articles/PMC5836969/" TargetMode="External"/><Relationship Id="rId5" Type="http://schemas.openxmlformats.org/officeDocument/2006/relationships/image" Target="../media/image23.jpeg"/><Relationship Id="rId10" Type="http://schemas.openxmlformats.org/officeDocument/2006/relationships/image" Target="../media/image24.jpeg"/><Relationship Id="rId4" Type="http://schemas.openxmlformats.org/officeDocument/2006/relationships/hyperlink" Target="https://www.ncbi.nlm.nih.gov/pubmed/?term=Choudhary%20P%5bAuthor%5d&amp;cauthor=true&amp;cauthor_uid=29044708" TargetMode="External"/><Relationship Id="rId9" Type="http://schemas.openxmlformats.org/officeDocument/2006/relationships/hyperlink" Target="https://dx.doi.org/10.1111/dme.1352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Amiel%20SA%5bAuthor%5d&amp;cauthor=true&amp;cauthor_uid=29044708" TargetMode="External"/><Relationship Id="rId2" Type="http://schemas.openxmlformats.org/officeDocument/2006/relationships/hyperlink" Target="https://www.ncbi.nlm.nih.gov/pubmed/?term=Slattery%20D%5bAuthor%5d&amp;cauthor=true&amp;cauthor_uid=29044708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ncbi.nlm.nih.gov/pmc/articles/PMC5836969/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ncbi.nlm.nih.gov/pubmed/?term=Choudhary%20P%5bAuthor%5d&amp;cauthor=true&amp;cauthor_uid=2904470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labout.wiley.com/WileyCDA/Section/id-828008.html" TargetMode="External"/><Relationship Id="rId7" Type="http://schemas.openxmlformats.org/officeDocument/2006/relationships/hyperlink" Target="https://www.ncbi.nlm.nih.gov/pmc/articles/PMC5836969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dx.doi.org/10.1111/dme.13525" TargetMode="External"/><Relationship Id="rId5" Type="http://schemas.openxmlformats.org/officeDocument/2006/relationships/hyperlink" Target="http://olabout.wiley.com/WileyCDA/Section/id-827998.html" TargetMode="External"/><Relationship Id="rId4" Type="http://schemas.openxmlformats.org/officeDocument/2006/relationships/hyperlink" Target="http://olabout.wiley.com/WileyCDA/Section/id-828078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течения сахарного диабета 1 типа в подростковом периоде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И.Г. Рыбкина</a:t>
            </a:r>
          </a:p>
          <a:p>
            <a:r>
              <a:rPr lang="ru-RU" dirty="0">
                <a:solidFill>
                  <a:schemeClr val="tx1"/>
                </a:solidFill>
              </a:rPr>
              <a:t>ГБУЗ «Морозовская ДГКБ ДЗМ»</a:t>
            </a:r>
          </a:p>
          <a:p>
            <a:r>
              <a:rPr lang="ru-RU" dirty="0">
                <a:solidFill>
                  <a:schemeClr val="tx1"/>
                </a:solidFill>
              </a:rPr>
              <a:t>Февраль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 метаболической памяти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Высокая приверженность к лечению эффективно сказывается на достижении целевых уровней гликемии, снижении </a:t>
            </a:r>
            <a:r>
              <a:rPr lang="en-US" dirty="0"/>
              <a:t>HbA1C </a:t>
            </a:r>
            <a:r>
              <a:rPr lang="ru-RU" dirty="0"/>
              <a:t>и снижет риск осложнений СД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441" t="9863" r="9869" b="7399"/>
          <a:stretch/>
        </p:blipFill>
        <p:spPr>
          <a:xfrm>
            <a:off x="3332067" y="3789040"/>
            <a:ext cx="5200373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65CB99E9-3E56-4C77-A8F8-709ACBB43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5-7 лет плохого метаболического контроля, даже в подростковом возрасте, приводят к повышению риска микро- и </a:t>
            </a:r>
            <a:r>
              <a:rPr lang="ru-RU" dirty="0" err="1">
                <a:solidFill>
                  <a:schemeClr val="tx1"/>
                </a:solidFill>
              </a:rPr>
              <a:t>макрососудистых</a:t>
            </a:r>
            <a:r>
              <a:rPr lang="ru-RU" dirty="0">
                <a:solidFill>
                  <a:schemeClr val="tx1"/>
                </a:solidFill>
              </a:rPr>
              <a:t> осложнений в последующие  6-10 лет.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Цель – максимально приближенный к норме  </a:t>
            </a:r>
            <a:r>
              <a:rPr lang="en-US" dirty="0">
                <a:solidFill>
                  <a:schemeClr val="tx1"/>
                </a:solidFill>
              </a:rPr>
              <a:t>HbA1c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Mohsin F, Craig ME, et al  </a:t>
            </a:r>
            <a:r>
              <a:rPr lang="en-US" sz="1200" dirty="0" err="1">
                <a:solidFill>
                  <a:schemeClr val="tx1"/>
                </a:solidFill>
              </a:rPr>
              <a:t>Discordanttrenda</a:t>
            </a:r>
            <a:r>
              <a:rPr lang="en-US" sz="1200" dirty="0">
                <a:solidFill>
                  <a:schemeClr val="tx1"/>
                </a:solidFill>
              </a:rPr>
              <a:t> in </a:t>
            </a:r>
            <a:r>
              <a:rPr lang="en-US" sz="1200" dirty="0" err="1">
                <a:solidFill>
                  <a:schemeClr val="tx1"/>
                </a:solidFill>
              </a:rPr>
              <a:t>microvacular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comlications</a:t>
            </a:r>
            <a:r>
              <a:rPr lang="en-US" sz="1200" dirty="0">
                <a:solidFill>
                  <a:schemeClr val="tx1"/>
                </a:solidFill>
              </a:rPr>
              <a:t> in adolescents with type 1 diabetes from 1990 to 2002. Diabetes Care 2005, 28, 1970-1980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93B73847-726A-4666-9994-05742E48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 метаболической памяти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7FB039C-F113-4854-A415-B10E591E24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 ____ ____  ___________</a:t>
            </a:r>
            <a:endParaRPr lang="en-GB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994E5CE-E130-4F44-9026-3422554979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___</a:t>
            </a:r>
            <a:endParaRPr lang="en-GB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3EE9868A-5F7F-4EF9-AAB3-808D3D2F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E0629-2E04-4DC0-A6BD-B35618CDCED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058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1"/>
          <p:cNvSpPr/>
          <p:nvPr/>
        </p:nvSpPr>
        <p:spPr bwMode="auto">
          <a:xfrm>
            <a:off x="7887175" y="2222870"/>
            <a:ext cx="930462" cy="93607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23778" tIns="61888" rIns="123778" bIns="6188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176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 W3" pitchFamily="1" charset="-128"/>
              <a:cs typeface="+mn-cs"/>
            </a:endParaRPr>
          </a:p>
        </p:txBody>
      </p:sp>
      <p:sp>
        <p:nvSpPr>
          <p:cNvPr id="7" name="Rectangle 20"/>
          <p:cNvSpPr/>
          <p:nvPr/>
        </p:nvSpPr>
        <p:spPr bwMode="auto">
          <a:xfrm>
            <a:off x="2684995" y="2222871"/>
            <a:ext cx="914400" cy="9155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23778" tIns="61888" rIns="123778" bIns="6188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176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 W3" pitchFamily="1" charset="-128"/>
              <a:cs typeface="+mn-cs"/>
            </a:endParaRPr>
          </a:p>
        </p:txBody>
      </p:sp>
      <p:sp>
        <p:nvSpPr>
          <p:cNvPr id="8" name="Rectangle 21"/>
          <p:cNvSpPr/>
          <p:nvPr/>
        </p:nvSpPr>
        <p:spPr bwMode="auto">
          <a:xfrm>
            <a:off x="5800721" y="2222871"/>
            <a:ext cx="930462" cy="93607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23778" tIns="61888" rIns="123778" bIns="6188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176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 W3" pitchFamily="1" charset="-128"/>
              <a:cs typeface="+mn-cs"/>
            </a:endParaRPr>
          </a:p>
        </p:txBody>
      </p:sp>
      <p:sp>
        <p:nvSpPr>
          <p:cNvPr id="10" name="Rectangle 23"/>
          <p:cNvSpPr/>
          <p:nvPr/>
        </p:nvSpPr>
        <p:spPr bwMode="auto">
          <a:xfrm>
            <a:off x="3721117" y="2222871"/>
            <a:ext cx="914400" cy="96598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23778" tIns="61888" rIns="123778" bIns="6188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176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 W3" pitchFamily="1" charset="-128"/>
              <a:cs typeface="+mn-cs"/>
            </a:endParaRPr>
          </a:p>
        </p:txBody>
      </p:sp>
      <p:graphicFrame>
        <p:nvGraphicFramePr>
          <p:cNvPr id="11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325797"/>
              </p:ext>
            </p:extLst>
          </p:nvPr>
        </p:nvGraphicFramePr>
        <p:xfrm>
          <a:off x="765530" y="3029561"/>
          <a:ext cx="8136904" cy="228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8"/>
          <p:cNvSpPr txBox="1"/>
          <p:nvPr/>
        </p:nvSpPr>
        <p:spPr>
          <a:xfrm>
            <a:off x="348007" y="2635755"/>
            <a:ext cx="615553" cy="27206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parajita" panose="020B0604020202020204" pitchFamily="34" charset="0"/>
              </a:rPr>
              <a:t>Снижение риска осложнений при уменьшении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parajita" panose="020B0604020202020204" pitchFamily="34" charset="0"/>
              </a:rPr>
              <a:t>HbA1c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parajita" panose="020B0604020202020204" pitchFamily="34" charset="0"/>
              </a:rPr>
              <a:t> на 1%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3673617" y="2232678"/>
            <a:ext cx="10078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Смерть, связанная с СД</a:t>
            </a:r>
            <a:endParaRPr kumimoji="0" lang="nl-B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6845645" y="2222870"/>
            <a:ext cx="936104" cy="93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Инфаркт миокарда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909160" y="2204868"/>
            <a:ext cx="925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Инсульт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1635331" y="2204864"/>
            <a:ext cx="936104" cy="97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Болезнь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перефири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-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</a:b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ческих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сосудов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667411" y="2222870"/>
            <a:ext cx="914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Макровас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-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</a:b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кулярные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осложне-ния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4763190" y="2212628"/>
            <a:ext cx="918000" cy="936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Экстракция катаракты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25"/>
          <p:cNvCxnSpPr/>
          <p:nvPr/>
        </p:nvCxnSpPr>
        <p:spPr bwMode="auto">
          <a:xfrm>
            <a:off x="1611042" y="3158943"/>
            <a:ext cx="7200800" cy="0"/>
          </a:xfrm>
          <a:prstGeom prst="line">
            <a:avLst/>
          </a:prstGeom>
          <a:solidFill>
            <a:srgbClr val="0000FF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cxnSp>
      <p:cxnSp>
        <p:nvCxnSpPr>
          <p:cNvPr id="21" name="Straight Connector 2"/>
          <p:cNvCxnSpPr/>
          <p:nvPr/>
        </p:nvCxnSpPr>
        <p:spPr bwMode="auto">
          <a:xfrm>
            <a:off x="1586776" y="3158945"/>
            <a:ext cx="7246770" cy="18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372947" y="321429"/>
            <a:ext cx="8529487" cy="709061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pPr>
              <a:lnSpc>
                <a:spcPts val="33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гликемического контроля позволяет снизить риск осложнений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feld 2"/>
          <p:cNvSpPr txBox="1"/>
          <p:nvPr/>
        </p:nvSpPr>
        <p:spPr>
          <a:xfrm>
            <a:off x="1043608" y="1556792"/>
            <a:ext cx="749641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indent="0">
              <a:spcBef>
                <a:spcPts val="0"/>
              </a:spcBef>
              <a:spcAft>
                <a:spcPts val="400"/>
              </a:spcAft>
              <a:buFont typeface="Arial"/>
              <a:buNone/>
              <a:defRPr sz="1600">
                <a:solidFill>
                  <a:schemeClr val="accent3"/>
                </a:solidFill>
              </a:defRPr>
            </a:lvl1pPr>
            <a:lvl2pPr marL="449263" indent="-263525">
              <a:spcBef>
                <a:spcPts val="0"/>
              </a:spcBef>
              <a:spcAft>
                <a:spcPts val="400"/>
              </a:spcAft>
              <a:buFont typeface="Arial"/>
              <a:buChar char="–"/>
              <a:defRPr>
                <a:solidFill>
                  <a:schemeClr val="accent3"/>
                </a:solidFill>
              </a:defRPr>
            </a:lvl2pPr>
            <a:lvl3pPr marL="622300" indent="-173038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>
                <a:solidFill>
                  <a:schemeClr val="accent3"/>
                </a:solidFill>
              </a:defRPr>
            </a:lvl3pPr>
            <a:lvl4pPr marL="806450" indent="-184150">
              <a:spcBef>
                <a:spcPts val="0"/>
              </a:spcBef>
              <a:spcAft>
                <a:spcPts val="400"/>
              </a:spcAft>
              <a:buFont typeface="Arial"/>
              <a:buChar char="–"/>
              <a:defRPr>
                <a:solidFill>
                  <a:schemeClr val="accent3"/>
                </a:solidFill>
              </a:defRPr>
            </a:lvl4pPr>
            <a:lvl5pPr marL="992188" indent="-185738">
              <a:spcBef>
                <a:spcPts val="0"/>
              </a:spcBef>
              <a:spcAft>
                <a:spcPts val="400"/>
              </a:spcAft>
              <a:buFont typeface="Arial"/>
              <a:buChar char="»"/>
              <a:defRPr>
                <a:solidFill>
                  <a:schemeClr val="accent3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100"/>
              </a:rPr>
              <a:t>1%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100"/>
              </a:rPr>
              <a:t>снижения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100"/>
              </a:rPr>
              <a:t> HbA1c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100"/>
              </a:rPr>
              <a:t>приводит к снижению риска осложнений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ans 100"/>
              </a:rPr>
              <a:t>*</a:t>
            </a:r>
            <a:endParaRPr kumimoji="0" lang="de-DE" sz="20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ans 10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48967" y="5981218"/>
            <a:ext cx="865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* Stratton IM, Adler AI, Neil HAW, et al. Association of glycaemia with macrovascular and microvascular complications of type 2 diabetes (UKPDS 35): prospective observational study. BMJ 2000;321:405-412.</a:t>
            </a:r>
            <a:r>
              <a:rPr lang="de-DE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5810772" y="2222870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Сердечная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недостаточ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-</a:t>
            </a:r>
            <a:b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</a:b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ность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12" y="21809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данные о компенсации пациентов с сахарным диабетом 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HbA1C)</a:t>
            </a:r>
            <a:r>
              <a:rPr lang="en-US" sz="2000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7712" y="4787464"/>
            <a:ext cx="5029200" cy="954029"/>
          </a:xfrm>
          <a:prstGeom prst="rect">
            <a:avLst/>
          </a:prstGeom>
        </p:spPr>
        <p:txBody>
          <a:bodyPr wrap="square" lIns="91361" tIns="45681" rIns="91361" bIns="45681">
            <a:spAutoFit/>
          </a:bodyPr>
          <a:lstStyle/>
          <a:p>
            <a:pPr algn="ctr" defTabSz="913626"/>
            <a:r>
              <a:rPr lang="en-US" sz="2800" b="1" dirty="0">
                <a:solidFill>
                  <a:srgbClr val="003399"/>
                </a:solidFill>
              </a:rPr>
              <a:t>The Type 1 Exchange</a:t>
            </a:r>
          </a:p>
          <a:p>
            <a:pPr algn="ctr" defTabSz="913626"/>
            <a:r>
              <a:rPr lang="en-US" sz="2800" b="1" dirty="0">
                <a:solidFill>
                  <a:srgbClr val="003399"/>
                </a:solidFill>
              </a:rPr>
              <a:t>26,293 subjects, 67 sites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6" y="1529468"/>
            <a:ext cx="4008347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114" y="6324926"/>
            <a:ext cx="4785885" cy="246142"/>
          </a:xfrm>
          <a:prstGeom prst="rect">
            <a:avLst/>
          </a:prstGeom>
          <a:noFill/>
        </p:spPr>
        <p:txBody>
          <a:bodyPr wrap="square" lIns="91361" tIns="45681" rIns="91361" bIns="45681" rtlCol="0">
            <a:spAutoFit/>
          </a:bodyPr>
          <a:lstStyle/>
          <a:p>
            <a:pPr defTabSz="913626"/>
            <a:r>
              <a:rPr lang="en-US" sz="1000" dirty="0">
                <a:solidFill>
                  <a:srgbClr val="FFFFFF"/>
                </a:solidFill>
              </a:rPr>
              <a:t>T1D Exchange, used by permission.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03276"/>
            <a:ext cx="4038600" cy="324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3284"/>
            <a:ext cx="4114800" cy="32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6851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 подростка с учетом множества факторов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600200"/>
            <a:ext cx="4724400" cy="4525963"/>
          </a:xfr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Подросток и окружающий социум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Повышенное беспокойство в отношении социального контекста и сверстников</a:t>
            </a:r>
          </a:p>
          <a:p>
            <a:r>
              <a:rPr lang="ru-RU" dirty="0"/>
              <a:t>Перераспределение ответственности между родителями и подростком</a:t>
            </a:r>
          </a:p>
          <a:p>
            <a:r>
              <a:rPr lang="ru-RU" dirty="0"/>
              <a:t>Склонность к развитию принятия риска</a:t>
            </a:r>
          </a:p>
          <a:p>
            <a:r>
              <a:rPr lang="ru-RU" dirty="0"/>
              <a:t>Неполное знание и понимание схем лечения и развития событий</a:t>
            </a:r>
          </a:p>
          <a:p>
            <a:r>
              <a:rPr lang="ru-RU" dirty="0"/>
              <a:t>«Выгорание от сахарного диабета»</a:t>
            </a:r>
          </a:p>
          <a:p>
            <a:r>
              <a:rPr lang="ru-RU" dirty="0"/>
              <a:t>Физиологические особенности (период </a:t>
            </a:r>
            <a:r>
              <a:rPr lang="ru-RU" dirty="0" err="1"/>
              <a:t>инсулинорезистентности</a:t>
            </a:r>
            <a:r>
              <a:rPr lang="ru-RU" dirty="0"/>
              <a:t>, сложность компенсации, «феномен утренней зари»)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Самоконтроль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   Пропуск инъекций инсулина</a:t>
            </a:r>
          </a:p>
          <a:p>
            <a:pPr>
              <a:buNone/>
            </a:pPr>
            <a:r>
              <a:rPr lang="ru-RU" dirty="0"/>
              <a:t>53 % пациентов допускают пропуск инъекций</a:t>
            </a:r>
          </a:p>
          <a:p>
            <a:pPr>
              <a:buNone/>
            </a:pPr>
            <a:r>
              <a:rPr lang="ru-RU" dirty="0"/>
              <a:t>40 % «Забыл»</a:t>
            </a:r>
          </a:p>
          <a:p>
            <a:pPr>
              <a:buNone/>
            </a:pPr>
            <a:r>
              <a:rPr lang="ru-RU" dirty="0"/>
              <a:t>33 % осознанное решение («сейчас неудобно, сделаю потом»)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800" i="1" dirty="0"/>
              <a:t>Каждый четвертый пропуск инъекций инсулина повышает </a:t>
            </a:r>
            <a:r>
              <a:rPr lang="en-US" sz="2800" i="1" dirty="0"/>
              <a:t>HbA1</a:t>
            </a:r>
            <a:r>
              <a:rPr lang="ru-RU" sz="2800" i="1" dirty="0"/>
              <a:t>с на 0,62%</a:t>
            </a:r>
          </a:p>
          <a:p>
            <a:pPr>
              <a:buNone/>
            </a:pPr>
            <a:r>
              <a:rPr lang="en-US" sz="1800" i="1" dirty="0" err="1"/>
              <a:t>Diabet</a:t>
            </a:r>
            <a:r>
              <a:rPr lang="en-US" sz="1800" i="1" dirty="0"/>
              <a:t> Care, 2015, 03, 78 </a:t>
            </a:r>
            <a:endParaRPr lang="ru-RU" sz="1800" i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3457576" y="1430869"/>
            <a:ext cx="3348038" cy="16552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2701926" y="1790700"/>
            <a:ext cx="10795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863850" y="1790700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079751" y="1790700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295651" y="1790700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511550" y="1790700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727451" y="1790700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943351" y="1790700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4160839" y="1790700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4322763" y="1790701"/>
            <a:ext cx="214312" cy="143933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592639" y="2006601"/>
            <a:ext cx="161925" cy="2159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4754563" y="2222501"/>
            <a:ext cx="215900" cy="2159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970464" y="2510368"/>
            <a:ext cx="215900" cy="71967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5186363" y="2580217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402264" y="2580217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V="1">
            <a:off x="5618164" y="2510368"/>
            <a:ext cx="215900" cy="71967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5834063" y="2438402"/>
            <a:ext cx="161925" cy="71967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6049964" y="2438400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6265864" y="2364317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6481763" y="2364317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6697664" y="2294467"/>
            <a:ext cx="161925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V="1">
            <a:off x="6913564" y="2078568"/>
            <a:ext cx="161925" cy="143933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7075489" y="2006602"/>
            <a:ext cx="217487" cy="71967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V="1">
            <a:off x="7292976" y="1934635"/>
            <a:ext cx="215900" cy="71967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057" name="Rectangle 26"/>
          <p:cNvSpPr>
            <a:spLocks noChangeArrowheads="1"/>
          </p:cNvSpPr>
          <p:nvPr/>
        </p:nvSpPr>
        <p:spPr bwMode="auto">
          <a:xfrm>
            <a:off x="2620964" y="1754719"/>
            <a:ext cx="80962" cy="10794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58" name="Rectangle 27"/>
          <p:cNvSpPr>
            <a:spLocks noChangeArrowheads="1"/>
          </p:cNvSpPr>
          <p:nvPr/>
        </p:nvSpPr>
        <p:spPr bwMode="auto">
          <a:xfrm>
            <a:off x="2998788" y="1754719"/>
            <a:ext cx="80962" cy="10794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59" name="Rectangle 28"/>
          <p:cNvSpPr>
            <a:spLocks noChangeArrowheads="1"/>
          </p:cNvSpPr>
          <p:nvPr/>
        </p:nvSpPr>
        <p:spPr bwMode="auto">
          <a:xfrm>
            <a:off x="3214689" y="1754719"/>
            <a:ext cx="80962" cy="10794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60" name="Rectangle 29"/>
          <p:cNvSpPr>
            <a:spLocks noChangeArrowheads="1"/>
          </p:cNvSpPr>
          <p:nvPr/>
        </p:nvSpPr>
        <p:spPr bwMode="auto">
          <a:xfrm>
            <a:off x="2782889" y="1716618"/>
            <a:ext cx="80962" cy="11006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61" name="Rectangle 30"/>
          <p:cNvSpPr>
            <a:spLocks noChangeArrowheads="1"/>
          </p:cNvSpPr>
          <p:nvPr/>
        </p:nvSpPr>
        <p:spPr bwMode="auto">
          <a:xfrm>
            <a:off x="3673476" y="1754719"/>
            <a:ext cx="80963" cy="10794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62" name="Rectangle 31"/>
          <p:cNvSpPr>
            <a:spLocks noChangeArrowheads="1"/>
          </p:cNvSpPr>
          <p:nvPr/>
        </p:nvSpPr>
        <p:spPr bwMode="auto">
          <a:xfrm>
            <a:off x="3889376" y="1716618"/>
            <a:ext cx="80963" cy="11006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63" name="Rectangle 32"/>
          <p:cNvSpPr>
            <a:spLocks noChangeArrowheads="1"/>
          </p:cNvSpPr>
          <p:nvPr/>
        </p:nvSpPr>
        <p:spPr bwMode="auto">
          <a:xfrm>
            <a:off x="4078288" y="1716618"/>
            <a:ext cx="82550" cy="11006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64" name="Rectangle 33"/>
          <p:cNvSpPr>
            <a:spLocks noChangeArrowheads="1"/>
          </p:cNvSpPr>
          <p:nvPr/>
        </p:nvSpPr>
        <p:spPr bwMode="auto">
          <a:xfrm>
            <a:off x="4294188" y="1754719"/>
            <a:ext cx="80962" cy="10794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65" name="Rectangle 34"/>
          <p:cNvSpPr>
            <a:spLocks noChangeArrowheads="1"/>
          </p:cNvSpPr>
          <p:nvPr/>
        </p:nvSpPr>
        <p:spPr bwMode="auto">
          <a:xfrm>
            <a:off x="4511676" y="1932517"/>
            <a:ext cx="80963" cy="11006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66" name="Rectangle 35"/>
          <p:cNvSpPr>
            <a:spLocks noChangeArrowheads="1"/>
          </p:cNvSpPr>
          <p:nvPr/>
        </p:nvSpPr>
        <p:spPr bwMode="auto">
          <a:xfrm>
            <a:off x="3457576" y="1754719"/>
            <a:ext cx="80963" cy="10794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67" name="Rectangle 36"/>
          <p:cNvSpPr>
            <a:spLocks noChangeArrowheads="1"/>
          </p:cNvSpPr>
          <p:nvPr/>
        </p:nvSpPr>
        <p:spPr bwMode="auto">
          <a:xfrm>
            <a:off x="4725988" y="2148418"/>
            <a:ext cx="82550" cy="11006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68" name="Rectangle 37"/>
          <p:cNvSpPr>
            <a:spLocks noChangeArrowheads="1"/>
          </p:cNvSpPr>
          <p:nvPr/>
        </p:nvSpPr>
        <p:spPr bwMode="auto">
          <a:xfrm>
            <a:off x="4941888" y="2438402"/>
            <a:ext cx="80962" cy="10795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69" name="Rectangle 38"/>
          <p:cNvSpPr>
            <a:spLocks noChangeArrowheads="1"/>
          </p:cNvSpPr>
          <p:nvPr/>
        </p:nvSpPr>
        <p:spPr bwMode="auto">
          <a:xfrm>
            <a:off x="5132388" y="2546352"/>
            <a:ext cx="80962" cy="10794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70" name="Rectangle 39"/>
          <p:cNvSpPr>
            <a:spLocks noChangeArrowheads="1"/>
          </p:cNvSpPr>
          <p:nvPr/>
        </p:nvSpPr>
        <p:spPr bwMode="auto">
          <a:xfrm>
            <a:off x="5348289" y="2546352"/>
            <a:ext cx="80962" cy="10794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71" name="Rectangle 40"/>
          <p:cNvSpPr>
            <a:spLocks noChangeArrowheads="1"/>
          </p:cNvSpPr>
          <p:nvPr/>
        </p:nvSpPr>
        <p:spPr bwMode="auto">
          <a:xfrm>
            <a:off x="5564189" y="2510368"/>
            <a:ext cx="80962" cy="10795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72" name="Rectangle 41"/>
          <p:cNvSpPr>
            <a:spLocks noChangeArrowheads="1"/>
          </p:cNvSpPr>
          <p:nvPr/>
        </p:nvSpPr>
        <p:spPr bwMode="auto">
          <a:xfrm>
            <a:off x="5780088" y="2438402"/>
            <a:ext cx="80962" cy="10795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73" name="Rectangle 42"/>
          <p:cNvSpPr>
            <a:spLocks noChangeArrowheads="1"/>
          </p:cNvSpPr>
          <p:nvPr/>
        </p:nvSpPr>
        <p:spPr bwMode="auto">
          <a:xfrm>
            <a:off x="6211889" y="2364318"/>
            <a:ext cx="80962" cy="11006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74" name="Rectangle 43"/>
          <p:cNvSpPr>
            <a:spLocks noChangeArrowheads="1"/>
          </p:cNvSpPr>
          <p:nvPr/>
        </p:nvSpPr>
        <p:spPr bwMode="auto">
          <a:xfrm>
            <a:off x="6427788" y="2294468"/>
            <a:ext cx="80962" cy="10795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75" name="Rectangle 44"/>
          <p:cNvSpPr>
            <a:spLocks noChangeArrowheads="1"/>
          </p:cNvSpPr>
          <p:nvPr/>
        </p:nvSpPr>
        <p:spPr bwMode="auto">
          <a:xfrm>
            <a:off x="6643689" y="2258485"/>
            <a:ext cx="80962" cy="10794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76" name="Rectangle 45"/>
          <p:cNvSpPr>
            <a:spLocks noChangeArrowheads="1"/>
          </p:cNvSpPr>
          <p:nvPr/>
        </p:nvSpPr>
        <p:spPr bwMode="auto">
          <a:xfrm>
            <a:off x="5995989" y="2364318"/>
            <a:ext cx="80962" cy="11006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77" name="Rectangle 46"/>
          <p:cNvSpPr>
            <a:spLocks noChangeArrowheads="1"/>
          </p:cNvSpPr>
          <p:nvPr/>
        </p:nvSpPr>
        <p:spPr bwMode="auto">
          <a:xfrm>
            <a:off x="6859588" y="2222502"/>
            <a:ext cx="82550" cy="10795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78" name="Rectangle 47"/>
          <p:cNvSpPr>
            <a:spLocks noChangeArrowheads="1"/>
          </p:cNvSpPr>
          <p:nvPr/>
        </p:nvSpPr>
        <p:spPr bwMode="auto">
          <a:xfrm>
            <a:off x="7021513" y="2006602"/>
            <a:ext cx="82550" cy="10795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79" name="Rectangle 48"/>
          <p:cNvSpPr>
            <a:spLocks noChangeArrowheads="1"/>
          </p:cNvSpPr>
          <p:nvPr/>
        </p:nvSpPr>
        <p:spPr bwMode="auto">
          <a:xfrm>
            <a:off x="7237413" y="1932517"/>
            <a:ext cx="80962" cy="11006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080" name="Rectangle 49"/>
          <p:cNvSpPr>
            <a:spLocks noChangeArrowheads="1"/>
          </p:cNvSpPr>
          <p:nvPr/>
        </p:nvSpPr>
        <p:spPr bwMode="auto">
          <a:xfrm>
            <a:off x="7454901" y="1862667"/>
            <a:ext cx="80963" cy="10795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 flipV="1">
            <a:off x="2647951" y="2726268"/>
            <a:ext cx="215900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2863851" y="2726267"/>
            <a:ext cx="2159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 flipV="1">
            <a:off x="3079750" y="2582335"/>
            <a:ext cx="215900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 flipV="1">
            <a:off x="3295651" y="2510368"/>
            <a:ext cx="215900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78" name="Line 54"/>
          <p:cNvSpPr>
            <a:spLocks noChangeShapeType="1"/>
          </p:cNvSpPr>
          <p:nvPr/>
        </p:nvSpPr>
        <p:spPr bwMode="auto">
          <a:xfrm flipV="1">
            <a:off x="3511551" y="2366435"/>
            <a:ext cx="215900" cy="14393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>
            <a:off x="3727451" y="2366435"/>
            <a:ext cx="161925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80" name="Line 56"/>
          <p:cNvSpPr>
            <a:spLocks noChangeShapeType="1"/>
          </p:cNvSpPr>
          <p:nvPr/>
        </p:nvSpPr>
        <p:spPr bwMode="auto">
          <a:xfrm>
            <a:off x="3943351" y="2438402"/>
            <a:ext cx="161925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81" name="Line 57"/>
          <p:cNvSpPr>
            <a:spLocks noChangeShapeType="1"/>
          </p:cNvSpPr>
          <p:nvPr/>
        </p:nvSpPr>
        <p:spPr bwMode="auto">
          <a:xfrm>
            <a:off x="4160839" y="2510368"/>
            <a:ext cx="161925" cy="14393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>
            <a:off x="4375150" y="2654301"/>
            <a:ext cx="217488" cy="14393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83" name="Line 59"/>
          <p:cNvSpPr>
            <a:spLocks noChangeShapeType="1"/>
          </p:cNvSpPr>
          <p:nvPr/>
        </p:nvSpPr>
        <p:spPr bwMode="auto">
          <a:xfrm>
            <a:off x="4592639" y="2798234"/>
            <a:ext cx="161925" cy="215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4808539" y="3014134"/>
            <a:ext cx="161925" cy="2159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4970464" y="3230035"/>
            <a:ext cx="215900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5186364" y="3302000"/>
            <a:ext cx="2159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>
            <a:off x="5402264" y="3302000"/>
            <a:ext cx="1619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>
            <a:off x="5618164" y="3302002"/>
            <a:ext cx="161925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89" name="Line 65"/>
          <p:cNvSpPr>
            <a:spLocks noChangeShapeType="1"/>
          </p:cNvSpPr>
          <p:nvPr/>
        </p:nvSpPr>
        <p:spPr bwMode="auto">
          <a:xfrm>
            <a:off x="5834063" y="3373967"/>
            <a:ext cx="1619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90" name="Line 66"/>
          <p:cNvSpPr>
            <a:spLocks noChangeShapeType="1"/>
          </p:cNvSpPr>
          <p:nvPr/>
        </p:nvSpPr>
        <p:spPr bwMode="auto">
          <a:xfrm flipV="1">
            <a:off x="6049963" y="3302002"/>
            <a:ext cx="215900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91" name="Line 67"/>
          <p:cNvSpPr>
            <a:spLocks noChangeShapeType="1"/>
          </p:cNvSpPr>
          <p:nvPr/>
        </p:nvSpPr>
        <p:spPr bwMode="auto">
          <a:xfrm flipV="1">
            <a:off x="6265864" y="3230035"/>
            <a:ext cx="161925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92" name="Line 68"/>
          <p:cNvSpPr>
            <a:spLocks noChangeShapeType="1"/>
          </p:cNvSpPr>
          <p:nvPr/>
        </p:nvSpPr>
        <p:spPr bwMode="auto">
          <a:xfrm>
            <a:off x="6481763" y="3230033"/>
            <a:ext cx="1619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 flipV="1">
            <a:off x="6697664" y="3158068"/>
            <a:ext cx="161925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94" name="Line 70"/>
          <p:cNvSpPr>
            <a:spLocks noChangeShapeType="1"/>
          </p:cNvSpPr>
          <p:nvPr/>
        </p:nvSpPr>
        <p:spPr bwMode="auto">
          <a:xfrm flipV="1">
            <a:off x="6859588" y="3086102"/>
            <a:ext cx="215900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95" name="Line 71"/>
          <p:cNvSpPr>
            <a:spLocks noChangeShapeType="1"/>
          </p:cNvSpPr>
          <p:nvPr/>
        </p:nvSpPr>
        <p:spPr bwMode="auto">
          <a:xfrm flipV="1">
            <a:off x="7075489" y="3014135"/>
            <a:ext cx="161925" cy="719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96" name="Line 72"/>
          <p:cNvSpPr>
            <a:spLocks noChangeShapeType="1"/>
          </p:cNvSpPr>
          <p:nvPr/>
        </p:nvSpPr>
        <p:spPr bwMode="auto">
          <a:xfrm>
            <a:off x="7292976" y="3014133"/>
            <a:ext cx="2159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104" name="Rectangle 73"/>
          <p:cNvSpPr>
            <a:spLocks noChangeArrowheads="1"/>
          </p:cNvSpPr>
          <p:nvPr/>
        </p:nvSpPr>
        <p:spPr bwMode="auto">
          <a:xfrm>
            <a:off x="2592388" y="2726268"/>
            <a:ext cx="82550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05" name="Rectangle 74"/>
          <p:cNvSpPr>
            <a:spLocks noChangeArrowheads="1"/>
          </p:cNvSpPr>
          <p:nvPr/>
        </p:nvSpPr>
        <p:spPr bwMode="auto">
          <a:xfrm>
            <a:off x="2809876" y="2654302"/>
            <a:ext cx="80963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06" name="Rectangle 75"/>
          <p:cNvSpPr>
            <a:spLocks noChangeArrowheads="1"/>
          </p:cNvSpPr>
          <p:nvPr/>
        </p:nvSpPr>
        <p:spPr bwMode="auto">
          <a:xfrm>
            <a:off x="3025776" y="2654302"/>
            <a:ext cx="80963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07" name="Rectangle 76"/>
          <p:cNvSpPr>
            <a:spLocks noChangeArrowheads="1"/>
          </p:cNvSpPr>
          <p:nvPr/>
        </p:nvSpPr>
        <p:spPr bwMode="auto">
          <a:xfrm>
            <a:off x="3241676" y="2580218"/>
            <a:ext cx="80963" cy="110067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08" name="Rectangle 77"/>
          <p:cNvSpPr>
            <a:spLocks noChangeArrowheads="1"/>
          </p:cNvSpPr>
          <p:nvPr/>
        </p:nvSpPr>
        <p:spPr bwMode="auto">
          <a:xfrm>
            <a:off x="3457576" y="2438402"/>
            <a:ext cx="80963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09" name="Rectangle 78"/>
          <p:cNvSpPr>
            <a:spLocks noChangeArrowheads="1"/>
          </p:cNvSpPr>
          <p:nvPr/>
        </p:nvSpPr>
        <p:spPr bwMode="auto">
          <a:xfrm>
            <a:off x="3673476" y="2294468"/>
            <a:ext cx="80963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10" name="Rectangle 79"/>
          <p:cNvSpPr>
            <a:spLocks noChangeArrowheads="1"/>
          </p:cNvSpPr>
          <p:nvPr/>
        </p:nvSpPr>
        <p:spPr bwMode="auto">
          <a:xfrm>
            <a:off x="3889376" y="2364318"/>
            <a:ext cx="80963" cy="110067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11" name="Rectangle 80"/>
          <p:cNvSpPr>
            <a:spLocks noChangeArrowheads="1"/>
          </p:cNvSpPr>
          <p:nvPr/>
        </p:nvSpPr>
        <p:spPr bwMode="auto">
          <a:xfrm>
            <a:off x="4105276" y="2438402"/>
            <a:ext cx="80963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12" name="Rectangle 81"/>
          <p:cNvSpPr>
            <a:spLocks noChangeArrowheads="1"/>
          </p:cNvSpPr>
          <p:nvPr/>
        </p:nvSpPr>
        <p:spPr bwMode="auto">
          <a:xfrm>
            <a:off x="4294188" y="2580218"/>
            <a:ext cx="80962" cy="110067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13" name="Rectangle 82"/>
          <p:cNvSpPr>
            <a:spLocks noChangeArrowheads="1"/>
          </p:cNvSpPr>
          <p:nvPr/>
        </p:nvSpPr>
        <p:spPr bwMode="auto">
          <a:xfrm>
            <a:off x="4537076" y="2726268"/>
            <a:ext cx="80963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14" name="Rectangle 83"/>
          <p:cNvSpPr>
            <a:spLocks noChangeArrowheads="1"/>
          </p:cNvSpPr>
          <p:nvPr/>
        </p:nvSpPr>
        <p:spPr bwMode="auto">
          <a:xfrm>
            <a:off x="4725988" y="2942168"/>
            <a:ext cx="82550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15" name="Rectangle 84"/>
          <p:cNvSpPr>
            <a:spLocks noChangeArrowheads="1"/>
          </p:cNvSpPr>
          <p:nvPr/>
        </p:nvSpPr>
        <p:spPr bwMode="auto">
          <a:xfrm>
            <a:off x="4970463" y="3158068"/>
            <a:ext cx="80962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16" name="Rectangle 85"/>
          <p:cNvSpPr>
            <a:spLocks noChangeArrowheads="1"/>
          </p:cNvSpPr>
          <p:nvPr/>
        </p:nvSpPr>
        <p:spPr bwMode="auto">
          <a:xfrm>
            <a:off x="5132388" y="3230035"/>
            <a:ext cx="80962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17" name="Rectangle 86"/>
          <p:cNvSpPr>
            <a:spLocks noChangeArrowheads="1"/>
          </p:cNvSpPr>
          <p:nvPr/>
        </p:nvSpPr>
        <p:spPr bwMode="auto">
          <a:xfrm>
            <a:off x="5348289" y="3230035"/>
            <a:ext cx="80962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18" name="Rectangle 87"/>
          <p:cNvSpPr>
            <a:spLocks noChangeArrowheads="1"/>
          </p:cNvSpPr>
          <p:nvPr/>
        </p:nvSpPr>
        <p:spPr bwMode="auto">
          <a:xfrm>
            <a:off x="5564189" y="3230035"/>
            <a:ext cx="80962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19" name="Rectangle 88"/>
          <p:cNvSpPr>
            <a:spLocks noChangeArrowheads="1"/>
          </p:cNvSpPr>
          <p:nvPr/>
        </p:nvSpPr>
        <p:spPr bwMode="auto">
          <a:xfrm>
            <a:off x="5780088" y="3302002"/>
            <a:ext cx="80962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20" name="Rectangle 89"/>
          <p:cNvSpPr>
            <a:spLocks noChangeArrowheads="1"/>
          </p:cNvSpPr>
          <p:nvPr/>
        </p:nvSpPr>
        <p:spPr bwMode="auto">
          <a:xfrm>
            <a:off x="5995989" y="3302002"/>
            <a:ext cx="80962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21" name="Rectangle 90"/>
          <p:cNvSpPr>
            <a:spLocks noChangeArrowheads="1"/>
          </p:cNvSpPr>
          <p:nvPr/>
        </p:nvSpPr>
        <p:spPr bwMode="auto">
          <a:xfrm>
            <a:off x="6211889" y="3230035"/>
            <a:ext cx="80962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22" name="Rectangle 91"/>
          <p:cNvSpPr>
            <a:spLocks noChangeArrowheads="1"/>
          </p:cNvSpPr>
          <p:nvPr/>
        </p:nvSpPr>
        <p:spPr bwMode="auto">
          <a:xfrm>
            <a:off x="6427788" y="3158068"/>
            <a:ext cx="80962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23" name="Rectangle 92"/>
          <p:cNvSpPr>
            <a:spLocks noChangeArrowheads="1"/>
          </p:cNvSpPr>
          <p:nvPr/>
        </p:nvSpPr>
        <p:spPr bwMode="auto">
          <a:xfrm>
            <a:off x="6643689" y="3158068"/>
            <a:ext cx="80962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24" name="Rectangle 93"/>
          <p:cNvSpPr>
            <a:spLocks noChangeArrowheads="1"/>
          </p:cNvSpPr>
          <p:nvPr/>
        </p:nvSpPr>
        <p:spPr bwMode="auto">
          <a:xfrm>
            <a:off x="6805614" y="3086102"/>
            <a:ext cx="80962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25" name="Rectangle 94"/>
          <p:cNvSpPr>
            <a:spLocks noChangeArrowheads="1"/>
          </p:cNvSpPr>
          <p:nvPr/>
        </p:nvSpPr>
        <p:spPr bwMode="auto">
          <a:xfrm>
            <a:off x="7021513" y="3014135"/>
            <a:ext cx="82550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26" name="Rectangle 95"/>
          <p:cNvSpPr>
            <a:spLocks noChangeArrowheads="1"/>
          </p:cNvSpPr>
          <p:nvPr/>
        </p:nvSpPr>
        <p:spPr bwMode="auto">
          <a:xfrm>
            <a:off x="7237413" y="2942168"/>
            <a:ext cx="80962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27" name="Rectangle 96"/>
          <p:cNvSpPr>
            <a:spLocks noChangeArrowheads="1"/>
          </p:cNvSpPr>
          <p:nvPr/>
        </p:nvSpPr>
        <p:spPr bwMode="auto">
          <a:xfrm>
            <a:off x="7454901" y="2942168"/>
            <a:ext cx="80963" cy="107951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26721" name="Line 97"/>
          <p:cNvSpPr>
            <a:spLocks noChangeShapeType="1"/>
          </p:cNvSpPr>
          <p:nvPr/>
        </p:nvSpPr>
        <p:spPr bwMode="auto">
          <a:xfrm>
            <a:off x="2701925" y="3014133"/>
            <a:ext cx="161925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22" name="Line 98"/>
          <p:cNvSpPr>
            <a:spLocks noChangeShapeType="1"/>
          </p:cNvSpPr>
          <p:nvPr/>
        </p:nvSpPr>
        <p:spPr bwMode="auto">
          <a:xfrm>
            <a:off x="2863851" y="3014135"/>
            <a:ext cx="215900" cy="71967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23" name="Line 99"/>
          <p:cNvSpPr>
            <a:spLocks noChangeShapeType="1"/>
          </p:cNvSpPr>
          <p:nvPr/>
        </p:nvSpPr>
        <p:spPr bwMode="auto">
          <a:xfrm>
            <a:off x="3079750" y="3086100"/>
            <a:ext cx="215900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24" name="Line 100"/>
          <p:cNvSpPr>
            <a:spLocks noChangeShapeType="1"/>
          </p:cNvSpPr>
          <p:nvPr/>
        </p:nvSpPr>
        <p:spPr bwMode="auto">
          <a:xfrm>
            <a:off x="3295651" y="3086100"/>
            <a:ext cx="215900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25" name="Line 101"/>
          <p:cNvSpPr>
            <a:spLocks noChangeShapeType="1"/>
          </p:cNvSpPr>
          <p:nvPr/>
        </p:nvSpPr>
        <p:spPr bwMode="auto">
          <a:xfrm>
            <a:off x="3511551" y="3086102"/>
            <a:ext cx="215900" cy="71967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26" name="Line 102"/>
          <p:cNvSpPr>
            <a:spLocks noChangeShapeType="1"/>
          </p:cNvSpPr>
          <p:nvPr/>
        </p:nvSpPr>
        <p:spPr bwMode="auto">
          <a:xfrm flipV="1">
            <a:off x="3727450" y="3086102"/>
            <a:ext cx="215900" cy="71967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27" name="Line 103"/>
          <p:cNvSpPr>
            <a:spLocks noChangeShapeType="1"/>
          </p:cNvSpPr>
          <p:nvPr/>
        </p:nvSpPr>
        <p:spPr bwMode="auto">
          <a:xfrm flipV="1">
            <a:off x="3943350" y="3014135"/>
            <a:ext cx="217488" cy="71967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28" name="Line 104"/>
          <p:cNvSpPr>
            <a:spLocks noChangeShapeType="1"/>
          </p:cNvSpPr>
          <p:nvPr/>
        </p:nvSpPr>
        <p:spPr bwMode="auto">
          <a:xfrm>
            <a:off x="4160838" y="3014135"/>
            <a:ext cx="214312" cy="71967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29" name="Line 105"/>
          <p:cNvSpPr>
            <a:spLocks noChangeShapeType="1"/>
          </p:cNvSpPr>
          <p:nvPr/>
        </p:nvSpPr>
        <p:spPr bwMode="auto">
          <a:xfrm>
            <a:off x="4375150" y="3086101"/>
            <a:ext cx="217488" cy="21590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30" name="Line 106"/>
          <p:cNvSpPr>
            <a:spLocks noChangeShapeType="1"/>
          </p:cNvSpPr>
          <p:nvPr/>
        </p:nvSpPr>
        <p:spPr bwMode="auto">
          <a:xfrm>
            <a:off x="4592639" y="3302001"/>
            <a:ext cx="161925" cy="21590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31" name="Line 107"/>
          <p:cNvSpPr>
            <a:spLocks noChangeShapeType="1"/>
          </p:cNvSpPr>
          <p:nvPr/>
        </p:nvSpPr>
        <p:spPr bwMode="auto">
          <a:xfrm>
            <a:off x="4808539" y="3517901"/>
            <a:ext cx="161925" cy="74084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32" name="Line 108"/>
          <p:cNvSpPr>
            <a:spLocks noChangeShapeType="1"/>
          </p:cNvSpPr>
          <p:nvPr/>
        </p:nvSpPr>
        <p:spPr bwMode="auto">
          <a:xfrm>
            <a:off x="4970464" y="3591986"/>
            <a:ext cx="215900" cy="69849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33" name="Line 109"/>
          <p:cNvSpPr>
            <a:spLocks noChangeShapeType="1"/>
          </p:cNvSpPr>
          <p:nvPr/>
        </p:nvSpPr>
        <p:spPr bwMode="auto">
          <a:xfrm>
            <a:off x="5186364" y="3661833"/>
            <a:ext cx="215900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34" name="Line 110"/>
          <p:cNvSpPr>
            <a:spLocks noChangeShapeType="1"/>
          </p:cNvSpPr>
          <p:nvPr/>
        </p:nvSpPr>
        <p:spPr bwMode="auto">
          <a:xfrm flipV="1">
            <a:off x="5402263" y="3591986"/>
            <a:ext cx="215900" cy="69849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35" name="Line 111"/>
          <p:cNvSpPr>
            <a:spLocks noChangeShapeType="1"/>
          </p:cNvSpPr>
          <p:nvPr/>
        </p:nvSpPr>
        <p:spPr bwMode="auto">
          <a:xfrm>
            <a:off x="5618164" y="3591984"/>
            <a:ext cx="215900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36" name="Line 112"/>
          <p:cNvSpPr>
            <a:spLocks noChangeShapeType="1"/>
          </p:cNvSpPr>
          <p:nvPr/>
        </p:nvSpPr>
        <p:spPr bwMode="auto">
          <a:xfrm flipV="1">
            <a:off x="5834064" y="3517901"/>
            <a:ext cx="215900" cy="74084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37" name="Line 113"/>
          <p:cNvSpPr>
            <a:spLocks noChangeShapeType="1"/>
          </p:cNvSpPr>
          <p:nvPr/>
        </p:nvSpPr>
        <p:spPr bwMode="auto">
          <a:xfrm>
            <a:off x="6049963" y="3517900"/>
            <a:ext cx="215900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38" name="Line 114"/>
          <p:cNvSpPr>
            <a:spLocks noChangeShapeType="1"/>
          </p:cNvSpPr>
          <p:nvPr/>
        </p:nvSpPr>
        <p:spPr bwMode="auto">
          <a:xfrm flipV="1">
            <a:off x="6265864" y="3445935"/>
            <a:ext cx="215900" cy="71967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39" name="Line 115"/>
          <p:cNvSpPr>
            <a:spLocks noChangeShapeType="1"/>
          </p:cNvSpPr>
          <p:nvPr/>
        </p:nvSpPr>
        <p:spPr bwMode="auto">
          <a:xfrm flipV="1">
            <a:off x="6481764" y="3373968"/>
            <a:ext cx="217487" cy="71967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40" name="Line 116"/>
          <p:cNvSpPr>
            <a:spLocks noChangeShapeType="1"/>
          </p:cNvSpPr>
          <p:nvPr/>
        </p:nvSpPr>
        <p:spPr bwMode="auto">
          <a:xfrm flipV="1">
            <a:off x="6697664" y="3302002"/>
            <a:ext cx="161925" cy="71967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41" name="Line 117"/>
          <p:cNvSpPr>
            <a:spLocks noChangeShapeType="1"/>
          </p:cNvSpPr>
          <p:nvPr/>
        </p:nvSpPr>
        <p:spPr bwMode="auto">
          <a:xfrm flipV="1">
            <a:off x="6859588" y="3230035"/>
            <a:ext cx="215900" cy="71967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42" name="Line 118"/>
          <p:cNvSpPr>
            <a:spLocks noChangeShapeType="1"/>
          </p:cNvSpPr>
          <p:nvPr/>
        </p:nvSpPr>
        <p:spPr bwMode="auto">
          <a:xfrm flipV="1">
            <a:off x="7075489" y="3158068"/>
            <a:ext cx="217487" cy="71967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43" name="Line 119"/>
          <p:cNvSpPr>
            <a:spLocks noChangeShapeType="1"/>
          </p:cNvSpPr>
          <p:nvPr/>
        </p:nvSpPr>
        <p:spPr bwMode="auto">
          <a:xfrm>
            <a:off x="7292976" y="3158067"/>
            <a:ext cx="215900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151" name="AutoShape 120"/>
          <p:cNvSpPr>
            <a:spLocks noChangeArrowheads="1"/>
          </p:cNvSpPr>
          <p:nvPr/>
        </p:nvSpPr>
        <p:spPr bwMode="auto">
          <a:xfrm>
            <a:off x="2647950" y="2942168"/>
            <a:ext cx="107950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52" name="AutoShape 121"/>
          <p:cNvSpPr>
            <a:spLocks noChangeArrowheads="1"/>
          </p:cNvSpPr>
          <p:nvPr/>
        </p:nvSpPr>
        <p:spPr bwMode="auto">
          <a:xfrm>
            <a:off x="2809875" y="2942168"/>
            <a:ext cx="107950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53" name="AutoShape 122"/>
          <p:cNvSpPr>
            <a:spLocks noChangeArrowheads="1"/>
          </p:cNvSpPr>
          <p:nvPr/>
        </p:nvSpPr>
        <p:spPr bwMode="auto">
          <a:xfrm>
            <a:off x="3025776" y="3014134"/>
            <a:ext cx="106363" cy="146051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54" name="AutoShape 123"/>
          <p:cNvSpPr>
            <a:spLocks noChangeArrowheads="1"/>
          </p:cNvSpPr>
          <p:nvPr/>
        </p:nvSpPr>
        <p:spPr bwMode="auto">
          <a:xfrm>
            <a:off x="3241676" y="3014134"/>
            <a:ext cx="107950" cy="146051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55" name="AutoShape 124"/>
          <p:cNvSpPr>
            <a:spLocks noChangeArrowheads="1"/>
          </p:cNvSpPr>
          <p:nvPr/>
        </p:nvSpPr>
        <p:spPr bwMode="auto">
          <a:xfrm>
            <a:off x="3457575" y="3014134"/>
            <a:ext cx="107950" cy="146051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56" name="AutoShape 125"/>
          <p:cNvSpPr>
            <a:spLocks noChangeArrowheads="1"/>
          </p:cNvSpPr>
          <p:nvPr/>
        </p:nvSpPr>
        <p:spPr bwMode="auto">
          <a:xfrm>
            <a:off x="3673476" y="3086101"/>
            <a:ext cx="106363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57" name="AutoShape 126"/>
          <p:cNvSpPr>
            <a:spLocks noChangeArrowheads="1"/>
          </p:cNvSpPr>
          <p:nvPr/>
        </p:nvSpPr>
        <p:spPr bwMode="auto">
          <a:xfrm>
            <a:off x="3889376" y="3014134"/>
            <a:ext cx="107950" cy="146051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58" name="AutoShape 127"/>
          <p:cNvSpPr>
            <a:spLocks noChangeArrowheads="1"/>
          </p:cNvSpPr>
          <p:nvPr/>
        </p:nvSpPr>
        <p:spPr bwMode="auto">
          <a:xfrm>
            <a:off x="4105275" y="2942168"/>
            <a:ext cx="107950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59" name="AutoShape 128"/>
          <p:cNvSpPr>
            <a:spLocks noChangeArrowheads="1"/>
          </p:cNvSpPr>
          <p:nvPr/>
        </p:nvSpPr>
        <p:spPr bwMode="auto">
          <a:xfrm>
            <a:off x="4322763" y="3014134"/>
            <a:ext cx="106362" cy="146051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60" name="AutoShape 129"/>
          <p:cNvSpPr>
            <a:spLocks noChangeArrowheads="1"/>
          </p:cNvSpPr>
          <p:nvPr/>
        </p:nvSpPr>
        <p:spPr bwMode="auto">
          <a:xfrm>
            <a:off x="4537076" y="3230034"/>
            <a:ext cx="107950" cy="146051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61" name="AutoShape 130"/>
          <p:cNvSpPr>
            <a:spLocks noChangeArrowheads="1"/>
          </p:cNvSpPr>
          <p:nvPr/>
        </p:nvSpPr>
        <p:spPr bwMode="auto">
          <a:xfrm>
            <a:off x="4699001" y="3373968"/>
            <a:ext cx="107950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62" name="AutoShape 131"/>
          <p:cNvSpPr>
            <a:spLocks noChangeArrowheads="1"/>
          </p:cNvSpPr>
          <p:nvPr/>
        </p:nvSpPr>
        <p:spPr bwMode="auto">
          <a:xfrm>
            <a:off x="4916488" y="3517901"/>
            <a:ext cx="106362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63" name="AutoShape 132"/>
          <p:cNvSpPr>
            <a:spLocks noChangeArrowheads="1"/>
          </p:cNvSpPr>
          <p:nvPr/>
        </p:nvSpPr>
        <p:spPr bwMode="auto">
          <a:xfrm>
            <a:off x="5132388" y="3591985"/>
            <a:ext cx="106362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64" name="AutoShape 133"/>
          <p:cNvSpPr>
            <a:spLocks noChangeArrowheads="1"/>
          </p:cNvSpPr>
          <p:nvPr/>
        </p:nvSpPr>
        <p:spPr bwMode="auto">
          <a:xfrm>
            <a:off x="5348289" y="3591985"/>
            <a:ext cx="107950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65" name="AutoShape 134"/>
          <p:cNvSpPr>
            <a:spLocks noChangeArrowheads="1"/>
          </p:cNvSpPr>
          <p:nvPr/>
        </p:nvSpPr>
        <p:spPr bwMode="auto">
          <a:xfrm>
            <a:off x="5564188" y="3517901"/>
            <a:ext cx="106362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66" name="AutoShape 135"/>
          <p:cNvSpPr>
            <a:spLocks noChangeArrowheads="1"/>
          </p:cNvSpPr>
          <p:nvPr/>
        </p:nvSpPr>
        <p:spPr bwMode="auto">
          <a:xfrm>
            <a:off x="5780088" y="3517901"/>
            <a:ext cx="107950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67" name="AutoShape 136"/>
          <p:cNvSpPr>
            <a:spLocks noChangeArrowheads="1"/>
          </p:cNvSpPr>
          <p:nvPr/>
        </p:nvSpPr>
        <p:spPr bwMode="auto">
          <a:xfrm>
            <a:off x="5995989" y="3445934"/>
            <a:ext cx="107950" cy="146051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68" name="AutoShape 137"/>
          <p:cNvSpPr>
            <a:spLocks noChangeArrowheads="1"/>
          </p:cNvSpPr>
          <p:nvPr/>
        </p:nvSpPr>
        <p:spPr bwMode="auto">
          <a:xfrm>
            <a:off x="6211888" y="3445934"/>
            <a:ext cx="106362" cy="146051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69" name="AutoShape 138"/>
          <p:cNvSpPr>
            <a:spLocks noChangeArrowheads="1"/>
          </p:cNvSpPr>
          <p:nvPr/>
        </p:nvSpPr>
        <p:spPr bwMode="auto">
          <a:xfrm>
            <a:off x="6429375" y="3373968"/>
            <a:ext cx="107950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70" name="AutoShape 139"/>
          <p:cNvSpPr>
            <a:spLocks noChangeArrowheads="1"/>
          </p:cNvSpPr>
          <p:nvPr/>
        </p:nvSpPr>
        <p:spPr bwMode="auto">
          <a:xfrm>
            <a:off x="6645276" y="3302001"/>
            <a:ext cx="106363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71" name="AutoShape 140"/>
          <p:cNvSpPr>
            <a:spLocks noChangeArrowheads="1"/>
          </p:cNvSpPr>
          <p:nvPr/>
        </p:nvSpPr>
        <p:spPr bwMode="auto">
          <a:xfrm>
            <a:off x="6807201" y="3230034"/>
            <a:ext cx="106363" cy="146051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72" name="AutoShape 141"/>
          <p:cNvSpPr>
            <a:spLocks noChangeArrowheads="1"/>
          </p:cNvSpPr>
          <p:nvPr/>
        </p:nvSpPr>
        <p:spPr bwMode="auto">
          <a:xfrm>
            <a:off x="7023101" y="3158068"/>
            <a:ext cx="106363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73" name="AutoShape 142"/>
          <p:cNvSpPr>
            <a:spLocks noChangeArrowheads="1"/>
          </p:cNvSpPr>
          <p:nvPr/>
        </p:nvSpPr>
        <p:spPr bwMode="auto">
          <a:xfrm>
            <a:off x="7237413" y="3086101"/>
            <a:ext cx="107950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74" name="AutoShape 143"/>
          <p:cNvSpPr>
            <a:spLocks noChangeArrowheads="1"/>
          </p:cNvSpPr>
          <p:nvPr/>
        </p:nvSpPr>
        <p:spPr bwMode="auto">
          <a:xfrm>
            <a:off x="7454901" y="3086101"/>
            <a:ext cx="106363" cy="143933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26768" name="Line 144"/>
          <p:cNvSpPr>
            <a:spLocks noChangeShapeType="1"/>
          </p:cNvSpPr>
          <p:nvPr/>
        </p:nvSpPr>
        <p:spPr bwMode="auto">
          <a:xfrm flipV="1">
            <a:off x="2647951" y="3733801"/>
            <a:ext cx="215900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69" name="Line 145"/>
          <p:cNvSpPr>
            <a:spLocks noChangeShapeType="1"/>
          </p:cNvSpPr>
          <p:nvPr/>
        </p:nvSpPr>
        <p:spPr bwMode="auto">
          <a:xfrm>
            <a:off x="2863851" y="3733800"/>
            <a:ext cx="2159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70" name="Line 146"/>
          <p:cNvSpPr>
            <a:spLocks noChangeShapeType="1"/>
          </p:cNvSpPr>
          <p:nvPr/>
        </p:nvSpPr>
        <p:spPr bwMode="auto">
          <a:xfrm flipV="1">
            <a:off x="3079751" y="3591984"/>
            <a:ext cx="161925" cy="141816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71" name="Line 147"/>
          <p:cNvSpPr>
            <a:spLocks noChangeShapeType="1"/>
          </p:cNvSpPr>
          <p:nvPr/>
        </p:nvSpPr>
        <p:spPr bwMode="auto">
          <a:xfrm flipV="1">
            <a:off x="3241676" y="3517901"/>
            <a:ext cx="269875" cy="7408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72" name="Line 148"/>
          <p:cNvSpPr>
            <a:spLocks noChangeShapeType="1"/>
          </p:cNvSpPr>
          <p:nvPr/>
        </p:nvSpPr>
        <p:spPr bwMode="auto">
          <a:xfrm flipV="1">
            <a:off x="3511550" y="3302001"/>
            <a:ext cx="161925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73" name="Line 149"/>
          <p:cNvSpPr>
            <a:spLocks noChangeShapeType="1"/>
          </p:cNvSpPr>
          <p:nvPr/>
        </p:nvSpPr>
        <p:spPr bwMode="auto">
          <a:xfrm>
            <a:off x="3727450" y="3230033"/>
            <a:ext cx="2159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74" name="Line 150"/>
          <p:cNvSpPr>
            <a:spLocks noChangeShapeType="1"/>
          </p:cNvSpPr>
          <p:nvPr/>
        </p:nvSpPr>
        <p:spPr bwMode="auto">
          <a:xfrm>
            <a:off x="3943350" y="3230035"/>
            <a:ext cx="217488" cy="7196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75" name="Line 151"/>
          <p:cNvSpPr>
            <a:spLocks noChangeShapeType="1"/>
          </p:cNvSpPr>
          <p:nvPr/>
        </p:nvSpPr>
        <p:spPr bwMode="auto">
          <a:xfrm>
            <a:off x="4160839" y="3302001"/>
            <a:ext cx="161925" cy="14393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76" name="Line 152"/>
          <p:cNvSpPr>
            <a:spLocks noChangeShapeType="1"/>
          </p:cNvSpPr>
          <p:nvPr/>
        </p:nvSpPr>
        <p:spPr bwMode="auto">
          <a:xfrm>
            <a:off x="4322764" y="3445933"/>
            <a:ext cx="2698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77" name="Line 153"/>
          <p:cNvSpPr>
            <a:spLocks noChangeShapeType="1"/>
          </p:cNvSpPr>
          <p:nvPr/>
        </p:nvSpPr>
        <p:spPr bwMode="auto">
          <a:xfrm>
            <a:off x="4592639" y="3445934"/>
            <a:ext cx="161925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78" name="Line 154"/>
          <p:cNvSpPr>
            <a:spLocks noChangeShapeType="1"/>
          </p:cNvSpPr>
          <p:nvPr/>
        </p:nvSpPr>
        <p:spPr bwMode="auto">
          <a:xfrm>
            <a:off x="4754563" y="3661834"/>
            <a:ext cx="215900" cy="14605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79" name="Line 155"/>
          <p:cNvSpPr>
            <a:spLocks noChangeShapeType="1"/>
          </p:cNvSpPr>
          <p:nvPr/>
        </p:nvSpPr>
        <p:spPr bwMode="auto">
          <a:xfrm>
            <a:off x="4970464" y="3807885"/>
            <a:ext cx="215900" cy="6984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80" name="Line 156"/>
          <p:cNvSpPr>
            <a:spLocks noChangeShapeType="1"/>
          </p:cNvSpPr>
          <p:nvPr/>
        </p:nvSpPr>
        <p:spPr bwMode="auto">
          <a:xfrm>
            <a:off x="5186364" y="3877735"/>
            <a:ext cx="215900" cy="7196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81" name="Line 157"/>
          <p:cNvSpPr>
            <a:spLocks noChangeShapeType="1"/>
          </p:cNvSpPr>
          <p:nvPr/>
        </p:nvSpPr>
        <p:spPr bwMode="auto">
          <a:xfrm>
            <a:off x="5348289" y="3949700"/>
            <a:ext cx="2698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82" name="Line 158"/>
          <p:cNvSpPr>
            <a:spLocks noChangeShapeType="1"/>
          </p:cNvSpPr>
          <p:nvPr/>
        </p:nvSpPr>
        <p:spPr bwMode="auto">
          <a:xfrm>
            <a:off x="5618164" y="3949701"/>
            <a:ext cx="215900" cy="14393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83" name="Line 159"/>
          <p:cNvSpPr>
            <a:spLocks noChangeShapeType="1"/>
          </p:cNvSpPr>
          <p:nvPr/>
        </p:nvSpPr>
        <p:spPr bwMode="auto">
          <a:xfrm>
            <a:off x="5834064" y="4093633"/>
            <a:ext cx="2159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84" name="Line 160"/>
          <p:cNvSpPr>
            <a:spLocks noChangeShapeType="1"/>
          </p:cNvSpPr>
          <p:nvPr/>
        </p:nvSpPr>
        <p:spPr bwMode="auto">
          <a:xfrm>
            <a:off x="6049963" y="4093633"/>
            <a:ext cx="2159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85" name="Line 161"/>
          <p:cNvSpPr>
            <a:spLocks noChangeShapeType="1"/>
          </p:cNvSpPr>
          <p:nvPr/>
        </p:nvSpPr>
        <p:spPr bwMode="auto">
          <a:xfrm>
            <a:off x="6265864" y="4093635"/>
            <a:ext cx="161925" cy="7196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86" name="Line 162"/>
          <p:cNvSpPr>
            <a:spLocks noChangeShapeType="1"/>
          </p:cNvSpPr>
          <p:nvPr/>
        </p:nvSpPr>
        <p:spPr bwMode="auto">
          <a:xfrm>
            <a:off x="6427789" y="4093635"/>
            <a:ext cx="215900" cy="7196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87" name="Line 163"/>
          <p:cNvSpPr>
            <a:spLocks noChangeShapeType="1"/>
          </p:cNvSpPr>
          <p:nvPr/>
        </p:nvSpPr>
        <p:spPr bwMode="auto">
          <a:xfrm>
            <a:off x="6643689" y="4165600"/>
            <a:ext cx="2174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88" name="Line 164"/>
          <p:cNvSpPr>
            <a:spLocks noChangeShapeType="1"/>
          </p:cNvSpPr>
          <p:nvPr/>
        </p:nvSpPr>
        <p:spPr bwMode="auto">
          <a:xfrm flipV="1">
            <a:off x="6859588" y="4093635"/>
            <a:ext cx="215900" cy="7196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89" name="Line 165"/>
          <p:cNvSpPr>
            <a:spLocks noChangeShapeType="1"/>
          </p:cNvSpPr>
          <p:nvPr/>
        </p:nvSpPr>
        <p:spPr bwMode="auto">
          <a:xfrm>
            <a:off x="7075489" y="4093633"/>
            <a:ext cx="2174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790" name="Line 166"/>
          <p:cNvSpPr>
            <a:spLocks noChangeShapeType="1"/>
          </p:cNvSpPr>
          <p:nvPr/>
        </p:nvSpPr>
        <p:spPr bwMode="auto">
          <a:xfrm flipV="1">
            <a:off x="7292976" y="3949701"/>
            <a:ext cx="215900" cy="14393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198" name="AutoShape 167"/>
          <p:cNvSpPr>
            <a:spLocks noChangeArrowheads="1"/>
          </p:cNvSpPr>
          <p:nvPr/>
        </p:nvSpPr>
        <p:spPr bwMode="auto">
          <a:xfrm>
            <a:off x="2593976" y="3877733"/>
            <a:ext cx="106363" cy="146051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199" name="AutoShape 168"/>
          <p:cNvSpPr>
            <a:spLocks noChangeArrowheads="1"/>
          </p:cNvSpPr>
          <p:nvPr/>
        </p:nvSpPr>
        <p:spPr bwMode="auto">
          <a:xfrm>
            <a:off x="3025776" y="3661834"/>
            <a:ext cx="106363" cy="146051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00" name="AutoShape 169"/>
          <p:cNvSpPr>
            <a:spLocks noChangeArrowheads="1"/>
          </p:cNvSpPr>
          <p:nvPr/>
        </p:nvSpPr>
        <p:spPr bwMode="auto">
          <a:xfrm>
            <a:off x="3187701" y="3517901"/>
            <a:ext cx="106363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01" name="AutoShape 170"/>
          <p:cNvSpPr>
            <a:spLocks noChangeArrowheads="1"/>
          </p:cNvSpPr>
          <p:nvPr/>
        </p:nvSpPr>
        <p:spPr bwMode="auto">
          <a:xfrm>
            <a:off x="3457575" y="3445934"/>
            <a:ext cx="107950" cy="146051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02" name="AutoShape 171"/>
          <p:cNvSpPr>
            <a:spLocks noChangeArrowheads="1"/>
          </p:cNvSpPr>
          <p:nvPr/>
        </p:nvSpPr>
        <p:spPr bwMode="auto">
          <a:xfrm>
            <a:off x="3675063" y="3158068"/>
            <a:ext cx="106362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03" name="AutoShape 172"/>
          <p:cNvSpPr>
            <a:spLocks noChangeArrowheads="1"/>
          </p:cNvSpPr>
          <p:nvPr/>
        </p:nvSpPr>
        <p:spPr bwMode="auto">
          <a:xfrm>
            <a:off x="3889376" y="3158068"/>
            <a:ext cx="107950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04" name="AutoShape 173"/>
          <p:cNvSpPr>
            <a:spLocks noChangeArrowheads="1"/>
          </p:cNvSpPr>
          <p:nvPr/>
        </p:nvSpPr>
        <p:spPr bwMode="auto">
          <a:xfrm>
            <a:off x="4106863" y="3230034"/>
            <a:ext cx="106362" cy="146051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05" name="AutoShape 174"/>
          <p:cNvSpPr>
            <a:spLocks noChangeArrowheads="1"/>
          </p:cNvSpPr>
          <p:nvPr/>
        </p:nvSpPr>
        <p:spPr bwMode="auto">
          <a:xfrm>
            <a:off x="4267200" y="3373968"/>
            <a:ext cx="107950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06" name="AutoShape 175"/>
          <p:cNvSpPr>
            <a:spLocks noChangeArrowheads="1"/>
          </p:cNvSpPr>
          <p:nvPr/>
        </p:nvSpPr>
        <p:spPr bwMode="auto">
          <a:xfrm>
            <a:off x="4537076" y="3373968"/>
            <a:ext cx="107950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07" name="AutoShape 176"/>
          <p:cNvSpPr>
            <a:spLocks noChangeArrowheads="1"/>
          </p:cNvSpPr>
          <p:nvPr/>
        </p:nvSpPr>
        <p:spPr bwMode="auto">
          <a:xfrm>
            <a:off x="4699001" y="3591985"/>
            <a:ext cx="107950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08" name="AutoShape 177"/>
          <p:cNvSpPr>
            <a:spLocks noChangeArrowheads="1"/>
          </p:cNvSpPr>
          <p:nvPr/>
        </p:nvSpPr>
        <p:spPr bwMode="auto">
          <a:xfrm>
            <a:off x="2809875" y="3661834"/>
            <a:ext cx="107950" cy="146051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09" name="AutoShape 178"/>
          <p:cNvSpPr>
            <a:spLocks noChangeArrowheads="1"/>
          </p:cNvSpPr>
          <p:nvPr/>
        </p:nvSpPr>
        <p:spPr bwMode="auto">
          <a:xfrm>
            <a:off x="4916488" y="3733801"/>
            <a:ext cx="106362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10" name="AutoShape 179"/>
          <p:cNvSpPr>
            <a:spLocks noChangeArrowheads="1"/>
          </p:cNvSpPr>
          <p:nvPr/>
        </p:nvSpPr>
        <p:spPr bwMode="auto">
          <a:xfrm>
            <a:off x="5132388" y="3807885"/>
            <a:ext cx="106362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11" name="AutoShape 180"/>
          <p:cNvSpPr>
            <a:spLocks noChangeArrowheads="1"/>
          </p:cNvSpPr>
          <p:nvPr/>
        </p:nvSpPr>
        <p:spPr bwMode="auto">
          <a:xfrm>
            <a:off x="5348289" y="3877733"/>
            <a:ext cx="107950" cy="146051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12" name="AutoShape 181"/>
          <p:cNvSpPr>
            <a:spLocks noChangeArrowheads="1"/>
          </p:cNvSpPr>
          <p:nvPr/>
        </p:nvSpPr>
        <p:spPr bwMode="auto">
          <a:xfrm>
            <a:off x="5564188" y="3877733"/>
            <a:ext cx="106362" cy="146051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13" name="AutoShape 182"/>
          <p:cNvSpPr>
            <a:spLocks noChangeArrowheads="1"/>
          </p:cNvSpPr>
          <p:nvPr/>
        </p:nvSpPr>
        <p:spPr bwMode="auto">
          <a:xfrm>
            <a:off x="5780088" y="4023785"/>
            <a:ext cx="106362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14" name="AutoShape 183"/>
          <p:cNvSpPr>
            <a:spLocks noChangeArrowheads="1"/>
          </p:cNvSpPr>
          <p:nvPr/>
        </p:nvSpPr>
        <p:spPr bwMode="auto">
          <a:xfrm>
            <a:off x="5997576" y="4023785"/>
            <a:ext cx="106363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15" name="AutoShape 184"/>
          <p:cNvSpPr>
            <a:spLocks noChangeArrowheads="1"/>
          </p:cNvSpPr>
          <p:nvPr/>
        </p:nvSpPr>
        <p:spPr bwMode="auto">
          <a:xfrm>
            <a:off x="6211888" y="4023785"/>
            <a:ext cx="106362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16" name="AutoShape 185"/>
          <p:cNvSpPr>
            <a:spLocks noChangeArrowheads="1"/>
          </p:cNvSpPr>
          <p:nvPr/>
        </p:nvSpPr>
        <p:spPr bwMode="auto">
          <a:xfrm>
            <a:off x="6375401" y="4023785"/>
            <a:ext cx="106363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17" name="AutoShape 186"/>
          <p:cNvSpPr>
            <a:spLocks noChangeArrowheads="1"/>
          </p:cNvSpPr>
          <p:nvPr/>
        </p:nvSpPr>
        <p:spPr bwMode="auto">
          <a:xfrm>
            <a:off x="6589713" y="4093634"/>
            <a:ext cx="107950" cy="146051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18" name="AutoShape 187"/>
          <p:cNvSpPr>
            <a:spLocks noChangeArrowheads="1"/>
          </p:cNvSpPr>
          <p:nvPr/>
        </p:nvSpPr>
        <p:spPr bwMode="auto">
          <a:xfrm>
            <a:off x="6805614" y="4093634"/>
            <a:ext cx="107950" cy="146051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19" name="AutoShape 188"/>
          <p:cNvSpPr>
            <a:spLocks noChangeArrowheads="1"/>
          </p:cNvSpPr>
          <p:nvPr/>
        </p:nvSpPr>
        <p:spPr bwMode="auto">
          <a:xfrm>
            <a:off x="7023101" y="4023785"/>
            <a:ext cx="106363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20" name="AutoShape 189"/>
          <p:cNvSpPr>
            <a:spLocks noChangeArrowheads="1"/>
          </p:cNvSpPr>
          <p:nvPr/>
        </p:nvSpPr>
        <p:spPr bwMode="auto">
          <a:xfrm>
            <a:off x="7237413" y="4023785"/>
            <a:ext cx="107950" cy="143933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21" name="AutoShape 190"/>
          <p:cNvSpPr>
            <a:spLocks noChangeArrowheads="1"/>
          </p:cNvSpPr>
          <p:nvPr/>
        </p:nvSpPr>
        <p:spPr bwMode="auto">
          <a:xfrm>
            <a:off x="7454901" y="3877733"/>
            <a:ext cx="106363" cy="146051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26815" name="Line 191"/>
          <p:cNvSpPr>
            <a:spLocks noChangeShapeType="1"/>
          </p:cNvSpPr>
          <p:nvPr/>
        </p:nvSpPr>
        <p:spPr bwMode="auto">
          <a:xfrm>
            <a:off x="2540000" y="1790702"/>
            <a:ext cx="0" cy="25188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16" name="Line 192"/>
          <p:cNvSpPr>
            <a:spLocks noChangeShapeType="1"/>
          </p:cNvSpPr>
          <p:nvPr/>
        </p:nvSpPr>
        <p:spPr bwMode="auto">
          <a:xfrm>
            <a:off x="2486025" y="4239684"/>
            <a:ext cx="513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17" name="Line 193"/>
          <p:cNvSpPr>
            <a:spLocks noChangeShapeType="1"/>
          </p:cNvSpPr>
          <p:nvPr/>
        </p:nvSpPr>
        <p:spPr bwMode="auto">
          <a:xfrm>
            <a:off x="2486026" y="1790700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18" name="Line 194"/>
          <p:cNvSpPr>
            <a:spLocks noChangeShapeType="1"/>
          </p:cNvSpPr>
          <p:nvPr/>
        </p:nvSpPr>
        <p:spPr bwMode="auto">
          <a:xfrm>
            <a:off x="2486026" y="2078567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19" name="Line 195"/>
          <p:cNvSpPr>
            <a:spLocks noChangeShapeType="1"/>
          </p:cNvSpPr>
          <p:nvPr/>
        </p:nvSpPr>
        <p:spPr bwMode="auto">
          <a:xfrm>
            <a:off x="2486026" y="2510367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20" name="Line 196"/>
          <p:cNvSpPr>
            <a:spLocks noChangeShapeType="1"/>
          </p:cNvSpPr>
          <p:nvPr/>
        </p:nvSpPr>
        <p:spPr bwMode="auto">
          <a:xfrm>
            <a:off x="2486026" y="2798233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21" name="Line 197"/>
          <p:cNvSpPr>
            <a:spLocks noChangeShapeType="1"/>
          </p:cNvSpPr>
          <p:nvPr/>
        </p:nvSpPr>
        <p:spPr bwMode="auto">
          <a:xfrm>
            <a:off x="2486026" y="3158067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22" name="Line 198"/>
          <p:cNvSpPr>
            <a:spLocks noChangeShapeType="1"/>
          </p:cNvSpPr>
          <p:nvPr/>
        </p:nvSpPr>
        <p:spPr bwMode="auto">
          <a:xfrm>
            <a:off x="2486026" y="3517900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23" name="Line 199"/>
          <p:cNvSpPr>
            <a:spLocks noChangeShapeType="1"/>
          </p:cNvSpPr>
          <p:nvPr/>
        </p:nvSpPr>
        <p:spPr bwMode="auto">
          <a:xfrm>
            <a:off x="2486026" y="3877733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24" name="Line 200"/>
          <p:cNvSpPr>
            <a:spLocks noChangeShapeType="1"/>
          </p:cNvSpPr>
          <p:nvPr/>
        </p:nvSpPr>
        <p:spPr bwMode="auto">
          <a:xfrm>
            <a:off x="2754313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25" name="Line 201"/>
          <p:cNvSpPr>
            <a:spLocks noChangeShapeType="1"/>
          </p:cNvSpPr>
          <p:nvPr/>
        </p:nvSpPr>
        <p:spPr bwMode="auto">
          <a:xfrm>
            <a:off x="2971800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26" name="Line 202"/>
          <p:cNvSpPr>
            <a:spLocks noChangeShapeType="1"/>
          </p:cNvSpPr>
          <p:nvPr/>
        </p:nvSpPr>
        <p:spPr bwMode="auto">
          <a:xfrm>
            <a:off x="3187700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27" name="Line 203"/>
          <p:cNvSpPr>
            <a:spLocks noChangeShapeType="1"/>
          </p:cNvSpPr>
          <p:nvPr/>
        </p:nvSpPr>
        <p:spPr bwMode="auto">
          <a:xfrm>
            <a:off x="3403600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28" name="Line 204"/>
          <p:cNvSpPr>
            <a:spLocks noChangeShapeType="1"/>
          </p:cNvSpPr>
          <p:nvPr/>
        </p:nvSpPr>
        <p:spPr bwMode="auto">
          <a:xfrm>
            <a:off x="3619500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29" name="Line 205"/>
          <p:cNvSpPr>
            <a:spLocks noChangeShapeType="1"/>
          </p:cNvSpPr>
          <p:nvPr/>
        </p:nvSpPr>
        <p:spPr bwMode="auto">
          <a:xfrm>
            <a:off x="3836988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30" name="Line 206"/>
          <p:cNvSpPr>
            <a:spLocks noChangeShapeType="1"/>
          </p:cNvSpPr>
          <p:nvPr/>
        </p:nvSpPr>
        <p:spPr bwMode="auto">
          <a:xfrm>
            <a:off x="4051300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31" name="Line 207"/>
          <p:cNvSpPr>
            <a:spLocks noChangeShapeType="1"/>
          </p:cNvSpPr>
          <p:nvPr/>
        </p:nvSpPr>
        <p:spPr bwMode="auto">
          <a:xfrm>
            <a:off x="4267200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32" name="Line 208"/>
          <p:cNvSpPr>
            <a:spLocks noChangeShapeType="1"/>
          </p:cNvSpPr>
          <p:nvPr/>
        </p:nvSpPr>
        <p:spPr bwMode="auto">
          <a:xfrm>
            <a:off x="4484688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33" name="Line 209"/>
          <p:cNvSpPr>
            <a:spLocks noChangeShapeType="1"/>
          </p:cNvSpPr>
          <p:nvPr/>
        </p:nvSpPr>
        <p:spPr bwMode="auto">
          <a:xfrm>
            <a:off x="4699000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34" name="Line 210"/>
          <p:cNvSpPr>
            <a:spLocks noChangeShapeType="1"/>
          </p:cNvSpPr>
          <p:nvPr/>
        </p:nvSpPr>
        <p:spPr bwMode="auto">
          <a:xfrm>
            <a:off x="4860925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35" name="Line 211"/>
          <p:cNvSpPr>
            <a:spLocks noChangeShapeType="1"/>
          </p:cNvSpPr>
          <p:nvPr/>
        </p:nvSpPr>
        <p:spPr bwMode="auto">
          <a:xfrm>
            <a:off x="5078413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36" name="Line 212"/>
          <p:cNvSpPr>
            <a:spLocks noChangeShapeType="1"/>
          </p:cNvSpPr>
          <p:nvPr/>
        </p:nvSpPr>
        <p:spPr bwMode="auto">
          <a:xfrm>
            <a:off x="5294313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37" name="Line 213"/>
          <p:cNvSpPr>
            <a:spLocks noChangeShapeType="1"/>
          </p:cNvSpPr>
          <p:nvPr/>
        </p:nvSpPr>
        <p:spPr bwMode="auto">
          <a:xfrm>
            <a:off x="5510213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38" name="Line 214"/>
          <p:cNvSpPr>
            <a:spLocks noChangeShapeType="1"/>
          </p:cNvSpPr>
          <p:nvPr/>
        </p:nvSpPr>
        <p:spPr bwMode="auto">
          <a:xfrm>
            <a:off x="5726113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39" name="Line 215"/>
          <p:cNvSpPr>
            <a:spLocks noChangeShapeType="1"/>
          </p:cNvSpPr>
          <p:nvPr/>
        </p:nvSpPr>
        <p:spPr bwMode="auto">
          <a:xfrm>
            <a:off x="5942013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40" name="Line 216"/>
          <p:cNvSpPr>
            <a:spLocks noChangeShapeType="1"/>
          </p:cNvSpPr>
          <p:nvPr/>
        </p:nvSpPr>
        <p:spPr bwMode="auto">
          <a:xfrm>
            <a:off x="6157913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41" name="Line 217"/>
          <p:cNvSpPr>
            <a:spLocks noChangeShapeType="1"/>
          </p:cNvSpPr>
          <p:nvPr/>
        </p:nvSpPr>
        <p:spPr bwMode="auto">
          <a:xfrm>
            <a:off x="6373813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42" name="Line 218"/>
          <p:cNvSpPr>
            <a:spLocks noChangeShapeType="1"/>
          </p:cNvSpPr>
          <p:nvPr/>
        </p:nvSpPr>
        <p:spPr bwMode="auto">
          <a:xfrm>
            <a:off x="6535738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43" name="Line 219"/>
          <p:cNvSpPr>
            <a:spLocks noChangeShapeType="1"/>
          </p:cNvSpPr>
          <p:nvPr/>
        </p:nvSpPr>
        <p:spPr bwMode="auto">
          <a:xfrm>
            <a:off x="6751638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44" name="Line 220"/>
          <p:cNvSpPr>
            <a:spLocks noChangeShapeType="1"/>
          </p:cNvSpPr>
          <p:nvPr/>
        </p:nvSpPr>
        <p:spPr bwMode="auto">
          <a:xfrm>
            <a:off x="6967538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45" name="Line 221"/>
          <p:cNvSpPr>
            <a:spLocks noChangeShapeType="1"/>
          </p:cNvSpPr>
          <p:nvPr/>
        </p:nvSpPr>
        <p:spPr bwMode="auto">
          <a:xfrm>
            <a:off x="7183438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46" name="Line 222"/>
          <p:cNvSpPr>
            <a:spLocks noChangeShapeType="1"/>
          </p:cNvSpPr>
          <p:nvPr/>
        </p:nvSpPr>
        <p:spPr bwMode="auto">
          <a:xfrm>
            <a:off x="7399338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847" name="Line 223"/>
          <p:cNvSpPr>
            <a:spLocks noChangeShapeType="1"/>
          </p:cNvSpPr>
          <p:nvPr/>
        </p:nvSpPr>
        <p:spPr bwMode="auto">
          <a:xfrm>
            <a:off x="7616825" y="4239686"/>
            <a:ext cx="0" cy="69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255" name="Text Box 224"/>
          <p:cNvSpPr txBox="1">
            <a:spLocks noChangeArrowheads="1"/>
          </p:cNvSpPr>
          <p:nvPr/>
        </p:nvSpPr>
        <p:spPr bwMode="auto">
          <a:xfrm>
            <a:off x="2106614" y="4044951"/>
            <a:ext cx="919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Verdana" pitchFamily="34" charset="0"/>
              </a:rPr>
              <a:t>0.3</a:t>
            </a:r>
            <a:endParaRPr lang="ru-RU" altLang="en-US" sz="1600">
              <a:latin typeface="Verdana" pitchFamily="34" charset="0"/>
            </a:endParaRPr>
          </a:p>
        </p:txBody>
      </p:sp>
      <p:sp>
        <p:nvSpPr>
          <p:cNvPr id="44256" name="Text Box 225"/>
          <p:cNvSpPr txBox="1">
            <a:spLocks noChangeArrowheads="1"/>
          </p:cNvSpPr>
          <p:nvPr/>
        </p:nvSpPr>
        <p:spPr bwMode="auto">
          <a:xfrm>
            <a:off x="2106614" y="3661834"/>
            <a:ext cx="919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Verdana" pitchFamily="34" charset="0"/>
              </a:rPr>
              <a:t>0.4</a:t>
            </a:r>
            <a:endParaRPr lang="ru-RU" altLang="en-US" sz="1600">
              <a:latin typeface="Verdana" pitchFamily="34" charset="0"/>
            </a:endParaRPr>
          </a:p>
        </p:txBody>
      </p:sp>
      <p:sp>
        <p:nvSpPr>
          <p:cNvPr id="44257" name="Text Box 226"/>
          <p:cNvSpPr txBox="1">
            <a:spLocks noChangeArrowheads="1"/>
          </p:cNvSpPr>
          <p:nvPr/>
        </p:nvSpPr>
        <p:spPr bwMode="auto">
          <a:xfrm>
            <a:off x="2106613" y="3302000"/>
            <a:ext cx="920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Verdana" pitchFamily="34" charset="0"/>
              </a:rPr>
              <a:t>0.5</a:t>
            </a:r>
            <a:endParaRPr lang="ru-RU" altLang="en-US" sz="1600">
              <a:latin typeface="Verdana" pitchFamily="34" charset="0"/>
            </a:endParaRPr>
          </a:p>
        </p:txBody>
      </p:sp>
      <p:sp>
        <p:nvSpPr>
          <p:cNvPr id="44258" name="Text Box 227"/>
          <p:cNvSpPr txBox="1">
            <a:spLocks noChangeArrowheads="1"/>
          </p:cNvSpPr>
          <p:nvPr/>
        </p:nvSpPr>
        <p:spPr bwMode="auto">
          <a:xfrm>
            <a:off x="2106613" y="3014134"/>
            <a:ext cx="920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Verdana" pitchFamily="34" charset="0"/>
              </a:rPr>
              <a:t>0.6</a:t>
            </a:r>
            <a:endParaRPr lang="ru-RU" altLang="en-US" sz="1600">
              <a:latin typeface="Verdana" pitchFamily="34" charset="0"/>
            </a:endParaRPr>
          </a:p>
        </p:txBody>
      </p:sp>
      <p:sp>
        <p:nvSpPr>
          <p:cNvPr id="44259" name="Text Box 228"/>
          <p:cNvSpPr txBox="1">
            <a:spLocks noChangeArrowheads="1"/>
          </p:cNvSpPr>
          <p:nvPr/>
        </p:nvSpPr>
        <p:spPr bwMode="auto">
          <a:xfrm>
            <a:off x="2106613" y="2605618"/>
            <a:ext cx="920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Verdana" pitchFamily="34" charset="0"/>
              </a:rPr>
              <a:t>0.7</a:t>
            </a:r>
            <a:endParaRPr lang="ru-RU" altLang="en-US" sz="1600">
              <a:latin typeface="Verdana" pitchFamily="34" charset="0"/>
            </a:endParaRPr>
          </a:p>
        </p:txBody>
      </p:sp>
      <p:sp>
        <p:nvSpPr>
          <p:cNvPr id="44260" name="Text Box 229"/>
          <p:cNvSpPr txBox="1">
            <a:spLocks noChangeArrowheads="1"/>
          </p:cNvSpPr>
          <p:nvPr/>
        </p:nvSpPr>
        <p:spPr bwMode="auto">
          <a:xfrm>
            <a:off x="2106613" y="2294467"/>
            <a:ext cx="920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Verdana" pitchFamily="34" charset="0"/>
              </a:rPr>
              <a:t>0.8</a:t>
            </a:r>
            <a:endParaRPr lang="ru-RU" altLang="en-US" sz="1600">
              <a:latin typeface="Verdana" pitchFamily="34" charset="0"/>
            </a:endParaRPr>
          </a:p>
        </p:txBody>
      </p:sp>
      <p:sp>
        <p:nvSpPr>
          <p:cNvPr id="44261" name="Text Box 230"/>
          <p:cNvSpPr txBox="1">
            <a:spLocks noChangeArrowheads="1"/>
          </p:cNvSpPr>
          <p:nvPr/>
        </p:nvSpPr>
        <p:spPr bwMode="auto">
          <a:xfrm>
            <a:off x="2106613" y="1934634"/>
            <a:ext cx="920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Verdana" pitchFamily="34" charset="0"/>
              </a:rPr>
              <a:t>0.9</a:t>
            </a:r>
            <a:endParaRPr lang="ru-RU" altLang="en-US" sz="1600">
              <a:latin typeface="Verdana" pitchFamily="34" charset="0"/>
            </a:endParaRPr>
          </a:p>
        </p:txBody>
      </p:sp>
      <p:sp>
        <p:nvSpPr>
          <p:cNvPr id="44262" name="Text Box 231"/>
          <p:cNvSpPr txBox="1">
            <a:spLocks noChangeArrowheads="1"/>
          </p:cNvSpPr>
          <p:nvPr/>
        </p:nvSpPr>
        <p:spPr bwMode="auto">
          <a:xfrm>
            <a:off x="2106613" y="1572684"/>
            <a:ext cx="920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Verdana" pitchFamily="34" charset="0"/>
              </a:rPr>
              <a:t>1.0</a:t>
            </a:r>
            <a:endParaRPr lang="ru-RU" altLang="en-US" sz="1600">
              <a:latin typeface="Verdana" pitchFamily="34" charset="0"/>
            </a:endParaRPr>
          </a:p>
        </p:txBody>
      </p:sp>
      <p:sp>
        <p:nvSpPr>
          <p:cNvPr id="44263" name="Text Box 232"/>
          <p:cNvSpPr txBox="1">
            <a:spLocks noChangeArrowheads="1"/>
          </p:cNvSpPr>
          <p:nvPr/>
        </p:nvSpPr>
        <p:spPr bwMode="auto">
          <a:xfrm rot="-5400000">
            <a:off x="2246578" y="4497004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12-13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64" name="Text Box 233"/>
          <p:cNvSpPr txBox="1">
            <a:spLocks noChangeArrowheads="1"/>
          </p:cNvSpPr>
          <p:nvPr/>
        </p:nvSpPr>
        <p:spPr bwMode="auto">
          <a:xfrm rot="-5400000">
            <a:off x="2418028" y="4497004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13-14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65" name="Text Box 234"/>
          <p:cNvSpPr txBox="1">
            <a:spLocks noChangeArrowheads="1"/>
          </p:cNvSpPr>
          <p:nvPr/>
        </p:nvSpPr>
        <p:spPr bwMode="auto">
          <a:xfrm rot="-5400000">
            <a:off x="2679172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14-15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66" name="Text Box 235"/>
          <p:cNvSpPr txBox="1">
            <a:spLocks noChangeArrowheads="1"/>
          </p:cNvSpPr>
          <p:nvPr/>
        </p:nvSpPr>
        <p:spPr bwMode="auto">
          <a:xfrm rot="-5400000">
            <a:off x="2850622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15-16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67" name="Text Box 236"/>
          <p:cNvSpPr txBox="1">
            <a:spLocks noChangeArrowheads="1"/>
          </p:cNvSpPr>
          <p:nvPr/>
        </p:nvSpPr>
        <p:spPr bwMode="auto">
          <a:xfrm rot="-5400000">
            <a:off x="3112560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16-17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68" name="Text Box 237"/>
          <p:cNvSpPr txBox="1">
            <a:spLocks noChangeArrowheads="1"/>
          </p:cNvSpPr>
          <p:nvPr/>
        </p:nvSpPr>
        <p:spPr bwMode="auto">
          <a:xfrm rot="-5400000">
            <a:off x="3282422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17-18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69" name="Text Box 238"/>
          <p:cNvSpPr txBox="1">
            <a:spLocks noChangeArrowheads="1"/>
          </p:cNvSpPr>
          <p:nvPr/>
        </p:nvSpPr>
        <p:spPr bwMode="auto">
          <a:xfrm rot="-5400000">
            <a:off x="3499116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18-19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70" name="Text Box 239"/>
          <p:cNvSpPr txBox="1">
            <a:spLocks noChangeArrowheads="1"/>
          </p:cNvSpPr>
          <p:nvPr/>
        </p:nvSpPr>
        <p:spPr bwMode="auto">
          <a:xfrm rot="-5400000">
            <a:off x="3760260" y="4494886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19-20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71" name="Text Box 240"/>
          <p:cNvSpPr txBox="1">
            <a:spLocks noChangeArrowheads="1"/>
          </p:cNvSpPr>
          <p:nvPr/>
        </p:nvSpPr>
        <p:spPr bwMode="auto">
          <a:xfrm rot="-5400000">
            <a:off x="3930122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20-21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72" name="Text Box 241"/>
          <p:cNvSpPr txBox="1">
            <a:spLocks noChangeArrowheads="1"/>
          </p:cNvSpPr>
          <p:nvPr/>
        </p:nvSpPr>
        <p:spPr bwMode="auto">
          <a:xfrm rot="-5400000">
            <a:off x="4146816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21-22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73" name="Text Box 242"/>
          <p:cNvSpPr txBox="1">
            <a:spLocks noChangeArrowheads="1"/>
          </p:cNvSpPr>
          <p:nvPr/>
        </p:nvSpPr>
        <p:spPr bwMode="auto">
          <a:xfrm rot="-5400000">
            <a:off x="4362716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22-23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74" name="Text Box 243"/>
          <p:cNvSpPr txBox="1">
            <a:spLocks noChangeArrowheads="1"/>
          </p:cNvSpPr>
          <p:nvPr/>
        </p:nvSpPr>
        <p:spPr bwMode="auto">
          <a:xfrm rot="-5400000">
            <a:off x="4579410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23-00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75" name="Text Box 244"/>
          <p:cNvSpPr txBox="1">
            <a:spLocks noChangeArrowheads="1"/>
          </p:cNvSpPr>
          <p:nvPr/>
        </p:nvSpPr>
        <p:spPr bwMode="auto">
          <a:xfrm rot="-5400000">
            <a:off x="4794516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00-01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76" name="Text Box 245"/>
          <p:cNvSpPr txBox="1">
            <a:spLocks noChangeArrowheads="1"/>
          </p:cNvSpPr>
          <p:nvPr/>
        </p:nvSpPr>
        <p:spPr bwMode="auto">
          <a:xfrm rot="-5400000">
            <a:off x="5011210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01-02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77" name="Text Box 246"/>
          <p:cNvSpPr txBox="1">
            <a:spLocks noChangeArrowheads="1"/>
          </p:cNvSpPr>
          <p:nvPr/>
        </p:nvSpPr>
        <p:spPr bwMode="auto">
          <a:xfrm rot="-5400000">
            <a:off x="5227110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02-03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78" name="Text Box 247"/>
          <p:cNvSpPr txBox="1">
            <a:spLocks noChangeArrowheads="1"/>
          </p:cNvSpPr>
          <p:nvPr/>
        </p:nvSpPr>
        <p:spPr bwMode="auto">
          <a:xfrm rot="-5400000">
            <a:off x="5443803" y="4497004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03-04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79" name="Text Box 248"/>
          <p:cNvSpPr txBox="1">
            <a:spLocks noChangeArrowheads="1"/>
          </p:cNvSpPr>
          <p:nvPr/>
        </p:nvSpPr>
        <p:spPr bwMode="auto">
          <a:xfrm rot="-5400000">
            <a:off x="5658910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04-05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80" name="Text Box 249"/>
          <p:cNvSpPr txBox="1">
            <a:spLocks noChangeArrowheads="1"/>
          </p:cNvSpPr>
          <p:nvPr/>
        </p:nvSpPr>
        <p:spPr bwMode="auto">
          <a:xfrm rot="-5400000">
            <a:off x="5865285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05-06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81" name="Text Box 250"/>
          <p:cNvSpPr txBox="1">
            <a:spLocks noChangeArrowheads="1"/>
          </p:cNvSpPr>
          <p:nvPr/>
        </p:nvSpPr>
        <p:spPr bwMode="auto">
          <a:xfrm rot="-5400000">
            <a:off x="6039116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06-07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82" name="Text Box 251"/>
          <p:cNvSpPr txBox="1">
            <a:spLocks noChangeArrowheads="1"/>
          </p:cNvSpPr>
          <p:nvPr/>
        </p:nvSpPr>
        <p:spPr bwMode="auto">
          <a:xfrm rot="-5400000">
            <a:off x="6253428" y="4497004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07-08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83" name="Text Box 252"/>
          <p:cNvSpPr txBox="1">
            <a:spLocks noChangeArrowheads="1"/>
          </p:cNvSpPr>
          <p:nvPr/>
        </p:nvSpPr>
        <p:spPr bwMode="auto">
          <a:xfrm rot="-5400000">
            <a:off x="6468535" y="4497003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08-09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84" name="Text Box 253"/>
          <p:cNvSpPr txBox="1">
            <a:spLocks noChangeArrowheads="1"/>
          </p:cNvSpPr>
          <p:nvPr/>
        </p:nvSpPr>
        <p:spPr bwMode="auto">
          <a:xfrm rot="-5400000">
            <a:off x="6685228" y="4497004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09-10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85" name="Text Box 254"/>
          <p:cNvSpPr txBox="1">
            <a:spLocks noChangeArrowheads="1"/>
          </p:cNvSpPr>
          <p:nvPr/>
        </p:nvSpPr>
        <p:spPr bwMode="auto">
          <a:xfrm rot="-5400000">
            <a:off x="6901128" y="4497004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10-11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86" name="Text Box 255"/>
          <p:cNvSpPr txBox="1">
            <a:spLocks noChangeArrowheads="1"/>
          </p:cNvSpPr>
          <p:nvPr/>
        </p:nvSpPr>
        <p:spPr bwMode="auto">
          <a:xfrm rot="-5400000">
            <a:off x="7118616" y="4494886"/>
            <a:ext cx="791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Verdana" pitchFamily="34" charset="0"/>
              </a:rPr>
              <a:t>11-12</a:t>
            </a:r>
            <a:endParaRPr lang="ru-RU" altLang="en-US" sz="1200">
              <a:latin typeface="Verdana" pitchFamily="34" charset="0"/>
            </a:endParaRPr>
          </a:p>
        </p:txBody>
      </p:sp>
      <p:sp>
        <p:nvSpPr>
          <p:cNvPr id="44287" name="Text Box 256"/>
          <p:cNvSpPr txBox="1">
            <a:spLocks noChangeArrowheads="1"/>
          </p:cNvSpPr>
          <p:nvPr/>
        </p:nvSpPr>
        <p:spPr bwMode="auto">
          <a:xfrm rot="-5400000">
            <a:off x="693474" y="2604445"/>
            <a:ext cx="2377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1200">
                <a:latin typeface="Verdana" pitchFamily="34" charset="0"/>
              </a:rPr>
              <a:t>Потребность в инулине (ЕД/ч)</a:t>
            </a:r>
          </a:p>
        </p:txBody>
      </p:sp>
      <p:sp>
        <p:nvSpPr>
          <p:cNvPr id="26881" name="Text Box 257"/>
          <p:cNvSpPr txBox="1">
            <a:spLocks noChangeArrowheads="1"/>
          </p:cNvSpPr>
          <p:nvPr/>
        </p:nvSpPr>
        <p:spPr bwMode="auto">
          <a:xfrm>
            <a:off x="7185026" y="5014386"/>
            <a:ext cx="10795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Aft>
                <a:spcPct val="3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Aft>
                <a:spcPct val="3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en-US" sz="1400"/>
              <a:t>Часы </a:t>
            </a:r>
          </a:p>
        </p:txBody>
      </p:sp>
      <p:sp>
        <p:nvSpPr>
          <p:cNvPr id="44289" name="Text Box 258"/>
          <p:cNvSpPr txBox="1">
            <a:spLocks noChangeArrowheads="1"/>
          </p:cNvSpPr>
          <p:nvPr/>
        </p:nvSpPr>
        <p:spPr bwMode="auto">
          <a:xfrm>
            <a:off x="149225" y="6504517"/>
            <a:ext cx="540067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33" dirty="0">
                <a:solidFill>
                  <a:schemeClr val="tx2"/>
                </a:solidFill>
                <a:latin typeface="Verdana" pitchFamily="34" charset="0"/>
              </a:rPr>
              <a:t>G. </a:t>
            </a:r>
            <a:r>
              <a:rPr lang="en-US" altLang="en-US" sz="933" dirty="0" err="1">
                <a:solidFill>
                  <a:schemeClr val="tx2"/>
                </a:solidFill>
                <a:latin typeface="Verdana" pitchFamily="34" charset="0"/>
              </a:rPr>
              <a:t>Scheiner</a:t>
            </a:r>
            <a:r>
              <a:rPr lang="en-US" altLang="en-US" sz="933" dirty="0">
                <a:solidFill>
                  <a:schemeClr val="tx2"/>
                </a:solidFill>
                <a:latin typeface="Verdana" pitchFamily="34" charset="0"/>
              </a:rPr>
              <a:t>, B.A. Boyer. Diabetes Research and Clinical Practice:69 (1)2005;14 - 21 </a:t>
            </a:r>
            <a:endParaRPr lang="ru-RU" altLang="en-US" sz="933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44290" name="Rectangle 260"/>
          <p:cNvSpPr>
            <a:spLocks noChangeArrowheads="1"/>
          </p:cNvSpPr>
          <p:nvPr/>
        </p:nvSpPr>
        <p:spPr bwMode="auto">
          <a:xfrm>
            <a:off x="1998663" y="5209118"/>
            <a:ext cx="80962" cy="11006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91" name="Rectangle 261"/>
          <p:cNvSpPr>
            <a:spLocks noChangeArrowheads="1"/>
          </p:cNvSpPr>
          <p:nvPr/>
        </p:nvSpPr>
        <p:spPr bwMode="auto">
          <a:xfrm>
            <a:off x="1998663" y="5640918"/>
            <a:ext cx="80962" cy="110067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92" name="AutoShape 262"/>
          <p:cNvSpPr>
            <a:spLocks noChangeArrowheads="1"/>
          </p:cNvSpPr>
          <p:nvPr/>
        </p:nvSpPr>
        <p:spPr bwMode="auto">
          <a:xfrm>
            <a:off x="4700588" y="5173134"/>
            <a:ext cx="107950" cy="146051"/>
          </a:xfrm>
          <a:prstGeom prst="flowChartExtract">
            <a:avLst/>
          </a:prstGeom>
          <a:solidFill>
            <a:srgbClr val="3366CC"/>
          </a:solidFill>
          <a:ln w="9525">
            <a:solidFill>
              <a:srgbClr val="33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44293" name="AutoShape 263"/>
          <p:cNvSpPr>
            <a:spLocks noChangeArrowheads="1"/>
          </p:cNvSpPr>
          <p:nvPr/>
        </p:nvSpPr>
        <p:spPr bwMode="auto">
          <a:xfrm>
            <a:off x="4699001" y="5604934"/>
            <a:ext cx="107950" cy="146051"/>
          </a:xfrm>
          <a:prstGeom prst="flowChartExtra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Aft>
                <a:spcPct val="30000"/>
              </a:spcAft>
              <a:buClr>
                <a:schemeClr val="tx2"/>
              </a:buClr>
              <a:buFontTx/>
              <a:buChar char="•"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26888" name="Text Box 264"/>
          <p:cNvSpPr txBox="1">
            <a:spLocks noChangeArrowheads="1"/>
          </p:cNvSpPr>
          <p:nvPr/>
        </p:nvSpPr>
        <p:spPr bwMode="auto">
          <a:xfrm>
            <a:off x="2108201" y="5147734"/>
            <a:ext cx="167322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Aft>
                <a:spcPct val="3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Aft>
                <a:spcPct val="3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en-US" sz="1000" dirty="0"/>
              <a:t>возрастная группа: 11-20 лет</a:t>
            </a:r>
          </a:p>
        </p:txBody>
      </p:sp>
      <p:sp>
        <p:nvSpPr>
          <p:cNvPr id="26889" name="Text Box 265"/>
          <p:cNvSpPr txBox="1">
            <a:spLocks noChangeArrowheads="1"/>
          </p:cNvSpPr>
          <p:nvPr/>
        </p:nvSpPr>
        <p:spPr bwMode="auto">
          <a:xfrm>
            <a:off x="2108201" y="5579534"/>
            <a:ext cx="167322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Aft>
                <a:spcPct val="3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Aft>
                <a:spcPct val="3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en-US" sz="1000"/>
              <a:t>возрастная группа: 21-60 лет</a:t>
            </a:r>
          </a:p>
        </p:txBody>
      </p:sp>
      <p:sp>
        <p:nvSpPr>
          <p:cNvPr id="26890" name="Text Box 266"/>
          <p:cNvSpPr txBox="1">
            <a:spLocks noChangeArrowheads="1"/>
          </p:cNvSpPr>
          <p:nvPr/>
        </p:nvSpPr>
        <p:spPr bwMode="auto">
          <a:xfrm>
            <a:off x="4862514" y="5147734"/>
            <a:ext cx="167481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Aft>
                <a:spcPct val="3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Aft>
                <a:spcPct val="3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en-US" sz="1000"/>
              <a:t>возрастная группа: 3-10 лет</a:t>
            </a:r>
          </a:p>
        </p:txBody>
      </p:sp>
      <p:sp>
        <p:nvSpPr>
          <p:cNvPr id="26891" name="Text Box 267"/>
          <p:cNvSpPr txBox="1">
            <a:spLocks noChangeArrowheads="1"/>
          </p:cNvSpPr>
          <p:nvPr/>
        </p:nvSpPr>
        <p:spPr bwMode="auto">
          <a:xfrm>
            <a:off x="4860925" y="5579534"/>
            <a:ext cx="167481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Aft>
                <a:spcPct val="3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Aft>
                <a:spcPct val="3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Aft>
                <a:spcPct val="3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Aft>
                <a:spcPct val="3000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Char char="•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en-US" sz="1000"/>
              <a:t>возрастная группа: </a:t>
            </a:r>
            <a:r>
              <a:rPr lang="en-US" altLang="en-US" sz="1000"/>
              <a:t>&gt;</a:t>
            </a:r>
            <a:r>
              <a:rPr lang="ru-RU" altLang="en-US" sz="1000"/>
              <a:t>60 лет</a:t>
            </a:r>
          </a:p>
        </p:txBody>
      </p:sp>
      <p:sp>
        <p:nvSpPr>
          <p:cNvPr id="268" name="Заголовок 1"/>
          <p:cNvSpPr txBox="1">
            <a:spLocks/>
          </p:cNvSpPr>
          <p:nvPr/>
        </p:nvSpPr>
        <p:spPr>
          <a:xfrm>
            <a:off x="284163" y="116417"/>
            <a:ext cx="8475662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Потребность в инсулине в различные возрастные периоды</a:t>
            </a:r>
          </a:p>
        </p:txBody>
      </p:sp>
    </p:spTree>
    <p:extLst>
      <p:ext uri="{BB962C8B-B14F-4D97-AF65-F5344CB8AC3E}">
        <p14:creationId xmlns:p14="http://schemas.microsoft.com/office/powerpoint/2010/main" val="387357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33375" y="3249084"/>
          <a:ext cx="875789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782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</a:rPr>
                        <a:t>Возрастной</a:t>
                      </a:r>
                      <a:r>
                        <a:rPr lang="ru-RU" sz="1900" baseline="0" dirty="0">
                          <a:solidFill>
                            <a:schemeClr val="tx1"/>
                          </a:solidFill>
                        </a:rPr>
                        <a:t> период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</a:rPr>
                        <a:t>Средняя суточная потребность, ЕД/кг массы тела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</a:rPr>
                        <a:t>Фаза частичной ремиссии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</a:rPr>
                        <a:t>Менее 0,5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ru-RU" sz="1900" dirty="0" err="1">
                          <a:solidFill>
                            <a:schemeClr val="tx1"/>
                          </a:solidFill>
                        </a:rPr>
                        <a:t>Препубертатный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</a:rPr>
                        <a:t>0,7 – 1,0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</a:rPr>
                        <a:t>Пубертатный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>
                          <a:solidFill>
                            <a:schemeClr val="tx1"/>
                          </a:solidFill>
                        </a:rPr>
                        <a:t>1,2 – 2,0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54" name="Title 2"/>
          <p:cNvSpPr>
            <a:spLocks noGrp="1"/>
          </p:cNvSpPr>
          <p:nvPr>
            <p:ph type="title"/>
          </p:nvPr>
        </p:nvSpPr>
        <p:spPr>
          <a:xfrm>
            <a:off x="268288" y="501651"/>
            <a:ext cx="7207250" cy="1494367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Потребность в инсулине в детском возрасте</a:t>
            </a:r>
          </a:p>
        </p:txBody>
      </p:sp>
      <p:sp>
        <p:nvSpPr>
          <p:cNvPr id="39955" name="Rectangle 9"/>
          <p:cNvSpPr>
            <a:spLocks noChangeArrowheads="1"/>
          </p:cNvSpPr>
          <p:nvPr/>
        </p:nvSpPr>
        <p:spPr bwMode="auto">
          <a:xfrm>
            <a:off x="122239" y="6477001"/>
            <a:ext cx="8555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r>
              <a:rPr lang="ru-RU" sz="800">
                <a:solidFill>
                  <a:srgbClr val="002060"/>
                </a:solidFill>
                <a:latin typeface="Verdana" pitchFamily="34" charset="0"/>
              </a:rPr>
              <a:t>«Алгоритмы специализированной медицинской помощи больным сахарным диабетом», Под редакцией И.И. Дедова, М.В. Шестаковой, А.Ю. Майорова, 8-й выпуск, 2017 год</a:t>
            </a:r>
          </a:p>
        </p:txBody>
      </p:sp>
      <p:pic>
        <p:nvPicPr>
          <p:cNvPr id="39956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3363" y="260352"/>
            <a:ext cx="1152525" cy="229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75787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47004" y="1907384"/>
            <a:ext cx="2105025" cy="3000375"/>
            <a:chOff x="1970" y="1134"/>
            <a:chExt cx="1492" cy="1890"/>
          </a:xfrm>
          <a:solidFill>
            <a:schemeClr val="bg2"/>
          </a:solidFill>
        </p:grpSpPr>
        <p:sp>
          <p:nvSpPr>
            <p:cNvPr id="187395" name="Freeform 3"/>
            <p:cNvSpPr>
              <a:spLocks/>
            </p:cNvSpPr>
            <p:nvPr/>
          </p:nvSpPr>
          <p:spPr bwMode="auto">
            <a:xfrm>
              <a:off x="1970" y="1140"/>
              <a:ext cx="68" cy="1883"/>
            </a:xfrm>
            <a:custGeom>
              <a:avLst/>
              <a:gdLst>
                <a:gd name="T0" fmla="*/ 67 w 68"/>
                <a:gd name="T1" fmla="*/ 1882 h 1883"/>
                <a:gd name="T2" fmla="*/ 67 w 68"/>
                <a:gd name="T3" fmla="*/ 0 h 1883"/>
                <a:gd name="T4" fmla="*/ 0 w 68"/>
                <a:gd name="T5" fmla="*/ 0 h 1883"/>
                <a:gd name="T6" fmla="*/ 0 w 68"/>
                <a:gd name="T7" fmla="*/ 1882 h 1883"/>
                <a:gd name="T8" fmla="*/ 67 w 68"/>
                <a:gd name="T9" fmla="*/ 1882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883">
                  <a:moveTo>
                    <a:pt x="67" y="1882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1882"/>
                  </a:lnTo>
                  <a:lnTo>
                    <a:pt x="67" y="1882"/>
                  </a:lnTo>
                </a:path>
              </a:pathLst>
            </a:custGeom>
            <a:grpFill/>
            <a:ln w="9525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auto">
            <a:xfrm>
              <a:off x="2603" y="1141"/>
              <a:ext cx="68" cy="1883"/>
            </a:xfrm>
            <a:custGeom>
              <a:avLst/>
              <a:gdLst>
                <a:gd name="T0" fmla="*/ 67 w 68"/>
                <a:gd name="T1" fmla="*/ 1882 h 1883"/>
                <a:gd name="T2" fmla="*/ 67 w 68"/>
                <a:gd name="T3" fmla="*/ 0 h 1883"/>
                <a:gd name="T4" fmla="*/ 0 w 68"/>
                <a:gd name="T5" fmla="*/ 0 h 1883"/>
                <a:gd name="T6" fmla="*/ 0 w 68"/>
                <a:gd name="T7" fmla="*/ 1882 h 1883"/>
                <a:gd name="T8" fmla="*/ 67 w 68"/>
                <a:gd name="T9" fmla="*/ 1882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883">
                  <a:moveTo>
                    <a:pt x="67" y="1882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1882"/>
                  </a:lnTo>
                  <a:lnTo>
                    <a:pt x="67" y="1882"/>
                  </a:lnTo>
                </a:path>
              </a:pathLst>
            </a:custGeom>
            <a:grpFill/>
            <a:ln w="9525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397" name="Freeform 5"/>
            <p:cNvSpPr>
              <a:spLocks/>
            </p:cNvSpPr>
            <p:nvPr/>
          </p:nvSpPr>
          <p:spPr bwMode="auto">
            <a:xfrm>
              <a:off x="3394" y="1134"/>
              <a:ext cx="68" cy="1883"/>
            </a:xfrm>
            <a:custGeom>
              <a:avLst/>
              <a:gdLst>
                <a:gd name="T0" fmla="*/ 67 w 68"/>
                <a:gd name="T1" fmla="*/ 1882 h 1883"/>
                <a:gd name="T2" fmla="*/ 67 w 68"/>
                <a:gd name="T3" fmla="*/ 0 h 1883"/>
                <a:gd name="T4" fmla="*/ 0 w 68"/>
                <a:gd name="T5" fmla="*/ 0 h 1883"/>
                <a:gd name="T6" fmla="*/ 0 w 68"/>
                <a:gd name="T7" fmla="*/ 1882 h 1883"/>
                <a:gd name="T8" fmla="*/ 67 w 68"/>
                <a:gd name="T9" fmla="*/ 1882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883">
                  <a:moveTo>
                    <a:pt x="67" y="1882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1882"/>
                  </a:lnTo>
                  <a:lnTo>
                    <a:pt x="67" y="1882"/>
                  </a:lnTo>
                </a:path>
              </a:pathLst>
            </a:custGeom>
            <a:grpFill/>
            <a:ln w="9525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53266" y="2285209"/>
            <a:ext cx="5368925" cy="2297113"/>
            <a:chOff x="1477" y="1390"/>
            <a:chExt cx="3805" cy="1447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477" y="1390"/>
              <a:ext cx="3805" cy="1446"/>
              <a:chOff x="1477" y="1390"/>
              <a:chExt cx="3805" cy="1446"/>
            </a:xfrm>
          </p:grpSpPr>
          <p:sp>
            <p:nvSpPr>
              <p:cNvPr id="187400" name="Line 8"/>
              <p:cNvSpPr>
                <a:spLocks noChangeShapeType="1"/>
              </p:cNvSpPr>
              <p:nvPr/>
            </p:nvSpPr>
            <p:spPr bwMode="auto">
              <a:xfrm>
                <a:off x="3645" y="2194"/>
                <a:ext cx="51" cy="2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01" name="Line 9"/>
              <p:cNvSpPr>
                <a:spLocks noChangeShapeType="1"/>
              </p:cNvSpPr>
              <p:nvPr/>
            </p:nvSpPr>
            <p:spPr bwMode="auto">
              <a:xfrm>
                <a:off x="3697" y="2220"/>
                <a:ext cx="79" cy="2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02" name="Line 10"/>
              <p:cNvSpPr>
                <a:spLocks noChangeShapeType="1"/>
              </p:cNvSpPr>
              <p:nvPr/>
            </p:nvSpPr>
            <p:spPr bwMode="auto">
              <a:xfrm>
                <a:off x="3777" y="2248"/>
                <a:ext cx="78" cy="2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03" name="Line 11"/>
              <p:cNvSpPr>
                <a:spLocks noChangeShapeType="1"/>
              </p:cNvSpPr>
              <p:nvPr/>
            </p:nvSpPr>
            <p:spPr bwMode="auto">
              <a:xfrm>
                <a:off x="3856" y="2274"/>
                <a:ext cx="79" cy="10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04" name="Line 12"/>
              <p:cNvSpPr>
                <a:spLocks noChangeShapeType="1"/>
              </p:cNvSpPr>
              <p:nvPr/>
            </p:nvSpPr>
            <p:spPr bwMode="auto">
              <a:xfrm>
                <a:off x="3936" y="2381"/>
                <a:ext cx="78" cy="13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05" name="Line 13"/>
              <p:cNvSpPr>
                <a:spLocks noChangeShapeType="1"/>
              </p:cNvSpPr>
              <p:nvPr/>
            </p:nvSpPr>
            <p:spPr bwMode="auto">
              <a:xfrm>
                <a:off x="4015" y="2515"/>
                <a:ext cx="78" cy="5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06" name="Line 14"/>
              <p:cNvSpPr>
                <a:spLocks noChangeShapeType="1"/>
              </p:cNvSpPr>
              <p:nvPr/>
            </p:nvSpPr>
            <p:spPr bwMode="auto">
              <a:xfrm>
                <a:off x="4094" y="2569"/>
                <a:ext cx="79" cy="13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07" name="Line 15"/>
              <p:cNvSpPr>
                <a:spLocks noChangeShapeType="1"/>
              </p:cNvSpPr>
              <p:nvPr/>
            </p:nvSpPr>
            <p:spPr bwMode="auto">
              <a:xfrm>
                <a:off x="4174" y="2703"/>
                <a:ext cx="78" cy="2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08" name="Line 16"/>
              <p:cNvSpPr>
                <a:spLocks noChangeShapeType="1"/>
              </p:cNvSpPr>
              <p:nvPr/>
            </p:nvSpPr>
            <p:spPr bwMode="auto">
              <a:xfrm>
                <a:off x="4253" y="2730"/>
                <a:ext cx="78" cy="2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09" name="Line 17"/>
              <p:cNvSpPr>
                <a:spLocks noChangeShapeType="1"/>
              </p:cNvSpPr>
              <p:nvPr/>
            </p:nvSpPr>
            <p:spPr bwMode="auto">
              <a:xfrm>
                <a:off x="4332" y="2756"/>
                <a:ext cx="79" cy="2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10" name="Line 18"/>
              <p:cNvSpPr>
                <a:spLocks noChangeShapeType="1"/>
              </p:cNvSpPr>
              <p:nvPr/>
            </p:nvSpPr>
            <p:spPr bwMode="auto">
              <a:xfrm>
                <a:off x="4412" y="2783"/>
                <a:ext cx="78" cy="2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11" name="Line 19"/>
              <p:cNvSpPr>
                <a:spLocks noChangeShapeType="1"/>
              </p:cNvSpPr>
              <p:nvPr/>
            </p:nvSpPr>
            <p:spPr bwMode="auto">
              <a:xfrm flipV="1">
                <a:off x="4490" y="2782"/>
                <a:ext cx="78" cy="2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12" name="Line 20"/>
              <p:cNvSpPr>
                <a:spLocks noChangeShapeType="1"/>
              </p:cNvSpPr>
              <p:nvPr/>
            </p:nvSpPr>
            <p:spPr bwMode="auto">
              <a:xfrm>
                <a:off x="4570" y="2783"/>
                <a:ext cx="79" cy="5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13" name="Line 21"/>
              <p:cNvSpPr>
                <a:spLocks noChangeShapeType="1"/>
              </p:cNvSpPr>
              <p:nvPr/>
            </p:nvSpPr>
            <p:spPr bwMode="auto">
              <a:xfrm flipV="1">
                <a:off x="4728" y="2809"/>
                <a:ext cx="78" cy="2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14" name="Line 22"/>
              <p:cNvSpPr>
                <a:spLocks noChangeShapeType="1"/>
              </p:cNvSpPr>
              <p:nvPr/>
            </p:nvSpPr>
            <p:spPr bwMode="auto">
              <a:xfrm>
                <a:off x="4808" y="2809"/>
                <a:ext cx="79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15" name="Line 23"/>
              <p:cNvSpPr>
                <a:spLocks noChangeShapeType="1"/>
              </p:cNvSpPr>
              <p:nvPr/>
            </p:nvSpPr>
            <p:spPr bwMode="auto">
              <a:xfrm>
                <a:off x="4888" y="2809"/>
                <a:ext cx="78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16" name="Line 24"/>
              <p:cNvSpPr>
                <a:spLocks noChangeShapeType="1"/>
              </p:cNvSpPr>
              <p:nvPr/>
            </p:nvSpPr>
            <p:spPr bwMode="auto">
              <a:xfrm flipV="1">
                <a:off x="4966" y="2782"/>
                <a:ext cx="78" cy="2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17" name="Line 25"/>
              <p:cNvSpPr>
                <a:spLocks noChangeShapeType="1"/>
              </p:cNvSpPr>
              <p:nvPr/>
            </p:nvSpPr>
            <p:spPr bwMode="auto">
              <a:xfrm>
                <a:off x="5046" y="2782"/>
                <a:ext cx="78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18" name="Line 26"/>
              <p:cNvSpPr>
                <a:spLocks noChangeShapeType="1"/>
              </p:cNvSpPr>
              <p:nvPr/>
            </p:nvSpPr>
            <p:spPr bwMode="auto">
              <a:xfrm>
                <a:off x="5125" y="2783"/>
                <a:ext cx="79" cy="2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19" name="Line 27"/>
              <p:cNvSpPr>
                <a:spLocks noChangeShapeType="1"/>
              </p:cNvSpPr>
              <p:nvPr/>
            </p:nvSpPr>
            <p:spPr bwMode="auto">
              <a:xfrm flipV="1">
                <a:off x="5204" y="2782"/>
                <a:ext cx="78" cy="2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477" y="1390"/>
                <a:ext cx="2167" cy="1446"/>
                <a:chOff x="1477" y="1390"/>
                <a:chExt cx="2167" cy="1446"/>
              </a:xfrm>
            </p:grpSpPr>
            <p:sp>
              <p:nvSpPr>
                <p:cNvPr id="187421" name="Line 29"/>
                <p:cNvSpPr>
                  <a:spLocks noChangeShapeType="1"/>
                </p:cNvSpPr>
                <p:nvPr/>
              </p:nvSpPr>
              <p:spPr bwMode="auto">
                <a:xfrm>
                  <a:off x="2798" y="1792"/>
                  <a:ext cx="53" cy="26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/>
                  <a:endParaRPr lang="ru-RU" sz="2400">
                    <a:solidFill>
                      <a:srgbClr val="001965"/>
                    </a:solidFill>
                    <a:latin typeface="Verdana"/>
                  </a:endParaRPr>
                </a:p>
              </p:txBody>
            </p:sp>
            <p:grpSp>
              <p:nvGrpSpPr>
                <p:cNvPr id="7" name="Group 30"/>
                <p:cNvGrpSpPr>
                  <a:grpSpLocks/>
                </p:cNvGrpSpPr>
                <p:nvPr/>
              </p:nvGrpSpPr>
              <p:grpSpPr bwMode="auto">
                <a:xfrm>
                  <a:off x="1477" y="1390"/>
                  <a:ext cx="2167" cy="1446"/>
                  <a:chOff x="1477" y="1390"/>
                  <a:chExt cx="2167" cy="1446"/>
                </a:xfrm>
              </p:grpSpPr>
              <p:sp>
                <p:nvSpPr>
                  <p:cNvPr id="187423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1" y="1497"/>
                    <a:ext cx="39" cy="26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1219170"/>
                    <a:endParaRPr lang="ru-RU" sz="2400">
                      <a:solidFill>
                        <a:srgbClr val="001965"/>
                      </a:solidFill>
                      <a:latin typeface="Verdana"/>
                    </a:endParaRPr>
                  </a:p>
                </p:txBody>
              </p:sp>
              <p:grpSp>
                <p:nvGrpSpPr>
                  <p:cNvPr id="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477" y="1390"/>
                    <a:ext cx="2167" cy="1446"/>
                    <a:chOff x="1477" y="1390"/>
                    <a:chExt cx="2167" cy="1446"/>
                  </a:xfrm>
                </p:grpSpPr>
                <p:sp>
                  <p:nvSpPr>
                    <p:cNvPr id="187425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7" y="2783"/>
                      <a:ext cx="78" cy="2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26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56" y="2809"/>
                      <a:ext cx="7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27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5" y="2809"/>
                      <a:ext cx="7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28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4" y="2809"/>
                      <a:ext cx="79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29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94" y="2809"/>
                      <a:ext cx="7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30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3" y="2810"/>
                      <a:ext cx="79" cy="2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31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52" y="2435"/>
                      <a:ext cx="38" cy="40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32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1819"/>
                      <a:ext cx="39" cy="61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33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31" y="1525"/>
                      <a:ext cx="38" cy="29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34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1" y="1498"/>
                      <a:ext cx="39" cy="21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35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1" y="1712"/>
                      <a:ext cx="38" cy="16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36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0" y="1845"/>
                      <a:ext cx="79" cy="2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37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70" y="1846"/>
                      <a:ext cx="78" cy="40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38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9" y="2248"/>
                      <a:ext cx="78" cy="239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39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8" y="2488"/>
                      <a:ext cx="79" cy="18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40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2676"/>
                      <a:ext cx="78" cy="79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41" name="Line 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87" y="2328"/>
                      <a:ext cx="39" cy="42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42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26" y="1390"/>
                      <a:ext cx="38" cy="9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43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6" y="1391"/>
                      <a:ext cx="39" cy="5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44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6" y="1444"/>
                      <a:ext cx="39" cy="10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45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6" y="1551"/>
                      <a:ext cx="51" cy="2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46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52" y="1819"/>
                      <a:ext cx="51" cy="26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47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4" y="2087"/>
                      <a:ext cx="79" cy="1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48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83" y="2194"/>
                      <a:ext cx="78" cy="2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49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3" y="2194"/>
                      <a:ext cx="78" cy="2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50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42" y="2435"/>
                      <a:ext cx="79" cy="21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51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22" y="2649"/>
                      <a:ext cx="78" cy="5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52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01" y="2703"/>
                      <a:ext cx="79" cy="5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53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80" y="2488"/>
                      <a:ext cx="38" cy="26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54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20" y="2006"/>
                      <a:ext cx="39" cy="48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55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9" y="1658"/>
                      <a:ext cx="38" cy="34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56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9" y="1659"/>
                      <a:ext cx="39" cy="10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57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39" y="1766"/>
                      <a:ext cx="52" cy="37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  <p:sp>
                  <p:nvSpPr>
                    <p:cNvPr id="187458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2" y="2140"/>
                      <a:ext cx="52" cy="5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1219170"/>
                      <a:endParaRPr lang="ru-RU" sz="2400">
                        <a:solidFill>
                          <a:srgbClr val="001965"/>
                        </a:solidFill>
                        <a:latin typeface="Verdana"/>
                      </a:endParaRPr>
                    </a:p>
                  </p:txBody>
                </p:sp>
              </p:grpSp>
            </p:grpSp>
          </p:grpSp>
        </p:grpSp>
        <p:sp>
          <p:nvSpPr>
            <p:cNvPr id="187459" name="Line 67"/>
            <p:cNvSpPr>
              <a:spLocks noChangeShapeType="1"/>
            </p:cNvSpPr>
            <p:nvPr/>
          </p:nvSpPr>
          <p:spPr bwMode="auto">
            <a:xfrm>
              <a:off x="4650" y="2837"/>
              <a:ext cx="83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</p:grpSp>
      <p:sp>
        <p:nvSpPr>
          <p:cNvPr id="187460" name="Rectangle 68"/>
          <p:cNvSpPr>
            <a:spLocks noGrp="1" noChangeArrowheads="1"/>
          </p:cNvSpPr>
          <p:nvPr>
            <p:ph type="title"/>
          </p:nvPr>
        </p:nvSpPr>
        <p:spPr>
          <a:xfrm>
            <a:off x="225915" y="211139"/>
            <a:ext cx="8172450" cy="476251"/>
          </a:xfrm>
          <a:noFill/>
          <a:ln/>
        </p:spPr>
        <p:txBody>
          <a:bodyPr vert="horz" lIns="120651" tIns="59267" rIns="120651" bIns="59267" rtlCol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ru-RU" altLang="en-US" sz="26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en-GB" altLang="en-US" sz="26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</a:t>
            </a:r>
            <a:r>
              <a:rPr lang="en-GB" alt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6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базис-болюсн</a:t>
            </a:r>
            <a:r>
              <a:rPr lang="ru-RU" alt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</a:t>
            </a:r>
            <a:r>
              <a:rPr lang="en-GB" alt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6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инсулинотерапии</a:t>
            </a:r>
            <a:r>
              <a:rPr lang="en-GB" alt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аналогами инсулина </a:t>
            </a:r>
            <a:r>
              <a:rPr lang="en-GB" altLang="en-US" sz="2667" dirty="0"/>
              <a:t/>
            </a:r>
            <a:br>
              <a:rPr lang="en-GB" altLang="en-US" sz="2667" dirty="0"/>
            </a:br>
            <a:r>
              <a:rPr lang="ru-RU" altLang="en-US" sz="1867" b="0" dirty="0"/>
              <a:t>Схема</a:t>
            </a:r>
            <a:r>
              <a:rPr lang="en-GB" altLang="en-US" sz="2667" dirty="0"/>
              <a:t/>
            </a:r>
            <a:br>
              <a:rPr lang="en-GB" altLang="en-US" sz="2667" dirty="0"/>
            </a:br>
            <a:endParaRPr lang="en-GB" altLang="en-US" sz="2667" u="sng" dirty="0">
              <a:solidFill>
                <a:schemeClr val="accent1"/>
              </a:solidFill>
            </a:endParaRPr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1618340" y="2247109"/>
            <a:ext cx="5440362" cy="2373313"/>
            <a:chOff x="1452" y="1366"/>
            <a:chExt cx="3856" cy="1495"/>
          </a:xfrm>
          <a:solidFill>
            <a:schemeClr val="accent1"/>
          </a:solidFill>
        </p:grpSpPr>
        <p:sp>
          <p:nvSpPr>
            <p:cNvPr id="187462" name="Freeform 70"/>
            <p:cNvSpPr>
              <a:spLocks/>
            </p:cNvSpPr>
            <p:nvPr/>
          </p:nvSpPr>
          <p:spPr bwMode="auto">
            <a:xfrm>
              <a:off x="1452" y="2758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6 w 49"/>
                <a:gd name="T3" fmla="*/ 18 h 49"/>
                <a:gd name="T4" fmla="*/ 44 w 49"/>
                <a:gd name="T5" fmla="*/ 12 h 49"/>
                <a:gd name="T6" fmla="*/ 40 w 49"/>
                <a:gd name="T7" fmla="*/ 7 h 49"/>
                <a:gd name="T8" fmla="*/ 35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7 w 49"/>
                <a:gd name="T15" fmla="*/ 1 h 49"/>
                <a:gd name="T16" fmla="*/ 11 w 49"/>
                <a:gd name="T17" fmla="*/ 3 h 49"/>
                <a:gd name="T18" fmla="*/ 6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6 w 49"/>
                <a:gd name="T31" fmla="*/ 41 h 49"/>
                <a:gd name="T32" fmla="*/ 11 w 49"/>
                <a:gd name="T33" fmla="*/ 45 h 49"/>
                <a:gd name="T34" fmla="*/ 17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5 w 49"/>
                <a:gd name="T41" fmla="*/ 45 h 49"/>
                <a:gd name="T42" fmla="*/ 40 w 49"/>
                <a:gd name="T43" fmla="*/ 41 h 49"/>
                <a:gd name="T44" fmla="*/ 44 w 49"/>
                <a:gd name="T45" fmla="*/ 36 h 49"/>
                <a:gd name="T46" fmla="*/ 46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6" y="18"/>
                  </a:lnTo>
                  <a:lnTo>
                    <a:pt x="44" y="12"/>
                  </a:lnTo>
                  <a:lnTo>
                    <a:pt x="40" y="7"/>
                  </a:lnTo>
                  <a:lnTo>
                    <a:pt x="35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6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5" y="45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6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63" name="Freeform 71"/>
            <p:cNvSpPr>
              <a:spLocks/>
            </p:cNvSpPr>
            <p:nvPr/>
          </p:nvSpPr>
          <p:spPr bwMode="auto">
            <a:xfrm>
              <a:off x="1531" y="2785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1 w 49"/>
                <a:gd name="T7" fmla="*/ 7 h 49"/>
                <a:gd name="T8" fmla="*/ 36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7 w 49"/>
                <a:gd name="T15" fmla="*/ 1 h 49"/>
                <a:gd name="T16" fmla="*/ 12 w 49"/>
                <a:gd name="T17" fmla="*/ 3 h 49"/>
                <a:gd name="T18" fmla="*/ 7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1 h 49"/>
                <a:gd name="T32" fmla="*/ 12 w 49"/>
                <a:gd name="T33" fmla="*/ 45 h 49"/>
                <a:gd name="T34" fmla="*/ 17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1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64" name="Freeform 72"/>
            <p:cNvSpPr>
              <a:spLocks/>
            </p:cNvSpPr>
            <p:nvPr/>
          </p:nvSpPr>
          <p:spPr bwMode="auto">
            <a:xfrm>
              <a:off x="1610" y="2785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5 w 49"/>
                <a:gd name="T5" fmla="*/ 12 h 49"/>
                <a:gd name="T6" fmla="*/ 41 w 49"/>
                <a:gd name="T7" fmla="*/ 7 h 49"/>
                <a:gd name="T8" fmla="*/ 36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3 h 49"/>
                <a:gd name="T18" fmla="*/ 7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1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5" y="12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65" name="Freeform 73"/>
            <p:cNvSpPr>
              <a:spLocks/>
            </p:cNvSpPr>
            <p:nvPr/>
          </p:nvSpPr>
          <p:spPr bwMode="auto">
            <a:xfrm>
              <a:off x="1689" y="2785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5 w 49"/>
                <a:gd name="T5" fmla="*/ 12 h 49"/>
                <a:gd name="T6" fmla="*/ 41 w 49"/>
                <a:gd name="T7" fmla="*/ 7 h 49"/>
                <a:gd name="T8" fmla="*/ 36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3 h 49"/>
                <a:gd name="T18" fmla="*/ 7 w 49"/>
                <a:gd name="T19" fmla="*/ 7 h 49"/>
                <a:gd name="T20" fmla="*/ 4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4 w 49"/>
                <a:gd name="T29" fmla="*/ 36 h 49"/>
                <a:gd name="T30" fmla="*/ 7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1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5" y="12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66" name="Freeform 74"/>
            <p:cNvSpPr>
              <a:spLocks/>
            </p:cNvSpPr>
            <p:nvPr/>
          </p:nvSpPr>
          <p:spPr bwMode="auto">
            <a:xfrm>
              <a:off x="1769" y="2785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0 w 49"/>
                <a:gd name="T7" fmla="*/ 7 h 49"/>
                <a:gd name="T8" fmla="*/ 36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7 w 49"/>
                <a:gd name="T15" fmla="*/ 1 h 49"/>
                <a:gd name="T16" fmla="*/ 12 w 49"/>
                <a:gd name="T17" fmla="*/ 3 h 49"/>
                <a:gd name="T18" fmla="*/ 6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6 w 49"/>
                <a:gd name="T31" fmla="*/ 41 h 49"/>
                <a:gd name="T32" fmla="*/ 12 w 49"/>
                <a:gd name="T33" fmla="*/ 45 h 49"/>
                <a:gd name="T34" fmla="*/ 17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0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0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6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67" name="Freeform 75"/>
            <p:cNvSpPr>
              <a:spLocks/>
            </p:cNvSpPr>
            <p:nvPr/>
          </p:nvSpPr>
          <p:spPr bwMode="auto">
            <a:xfrm>
              <a:off x="1848" y="2785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0 w 49"/>
                <a:gd name="T7" fmla="*/ 7 h 49"/>
                <a:gd name="T8" fmla="*/ 36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3 h 49"/>
                <a:gd name="T18" fmla="*/ 6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6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0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0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6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68" name="Freeform 76"/>
            <p:cNvSpPr>
              <a:spLocks/>
            </p:cNvSpPr>
            <p:nvPr/>
          </p:nvSpPr>
          <p:spPr bwMode="auto">
            <a:xfrm>
              <a:off x="1928" y="2812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6 w 49"/>
                <a:gd name="T3" fmla="*/ 18 h 49"/>
                <a:gd name="T4" fmla="*/ 44 w 49"/>
                <a:gd name="T5" fmla="*/ 12 h 49"/>
                <a:gd name="T6" fmla="*/ 40 w 49"/>
                <a:gd name="T7" fmla="*/ 7 h 49"/>
                <a:gd name="T8" fmla="*/ 35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7 w 49"/>
                <a:gd name="T15" fmla="*/ 1 h 49"/>
                <a:gd name="T16" fmla="*/ 11 w 49"/>
                <a:gd name="T17" fmla="*/ 3 h 49"/>
                <a:gd name="T18" fmla="*/ 6 w 49"/>
                <a:gd name="T19" fmla="*/ 7 h 49"/>
                <a:gd name="T20" fmla="*/ 3 w 49"/>
                <a:gd name="T21" fmla="*/ 12 h 49"/>
                <a:gd name="T22" fmla="*/ 0 w 49"/>
                <a:gd name="T23" fmla="*/ 18 h 49"/>
                <a:gd name="T24" fmla="*/ 0 w 49"/>
                <a:gd name="T25" fmla="*/ 24 h 49"/>
                <a:gd name="T26" fmla="*/ 0 w 49"/>
                <a:gd name="T27" fmla="*/ 30 h 49"/>
                <a:gd name="T28" fmla="*/ 3 w 49"/>
                <a:gd name="T29" fmla="*/ 36 h 49"/>
                <a:gd name="T30" fmla="*/ 6 w 49"/>
                <a:gd name="T31" fmla="*/ 41 h 49"/>
                <a:gd name="T32" fmla="*/ 11 w 49"/>
                <a:gd name="T33" fmla="*/ 44 h 49"/>
                <a:gd name="T34" fmla="*/ 17 w 49"/>
                <a:gd name="T35" fmla="*/ 46 h 49"/>
                <a:gd name="T36" fmla="*/ 24 w 49"/>
                <a:gd name="T37" fmla="*/ 48 h 49"/>
                <a:gd name="T38" fmla="*/ 30 w 49"/>
                <a:gd name="T39" fmla="*/ 46 h 49"/>
                <a:gd name="T40" fmla="*/ 35 w 49"/>
                <a:gd name="T41" fmla="*/ 44 h 49"/>
                <a:gd name="T42" fmla="*/ 40 w 49"/>
                <a:gd name="T43" fmla="*/ 41 h 49"/>
                <a:gd name="T44" fmla="*/ 44 w 49"/>
                <a:gd name="T45" fmla="*/ 36 h 49"/>
                <a:gd name="T46" fmla="*/ 46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6" y="18"/>
                  </a:lnTo>
                  <a:lnTo>
                    <a:pt x="44" y="12"/>
                  </a:lnTo>
                  <a:lnTo>
                    <a:pt x="40" y="7"/>
                  </a:lnTo>
                  <a:lnTo>
                    <a:pt x="35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6" y="7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1" y="44"/>
                  </a:lnTo>
                  <a:lnTo>
                    <a:pt x="17" y="46"/>
                  </a:lnTo>
                  <a:lnTo>
                    <a:pt x="24" y="48"/>
                  </a:lnTo>
                  <a:lnTo>
                    <a:pt x="30" y="46"/>
                  </a:lnTo>
                  <a:lnTo>
                    <a:pt x="35" y="44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6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69" name="Freeform 77"/>
            <p:cNvSpPr>
              <a:spLocks/>
            </p:cNvSpPr>
            <p:nvPr/>
          </p:nvSpPr>
          <p:spPr bwMode="auto">
            <a:xfrm>
              <a:off x="1967" y="2410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1 w 49"/>
                <a:gd name="T7" fmla="*/ 8 h 49"/>
                <a:gd name="T8" fmla="*/ 36 w 49"/>
                <a:gd name="T9" fmla="*/ 4 h 49"/>
                <a:gd name="T10" fmla="*/ 30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4 h 49"/>
                <a:gd name="T18" fmla="*/ 7 w 49"/>
                <a:gd name="T19" fmla="*/ 8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1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1" y="8"/>
                  </a:lnTo>
                  <a:lnTo>
                    <a:pt x="36" y="4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7" y="8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70" name="Freeform 78"/>
            <p:cNvSpPr>
              <a:spLocks/>
            </p:cNvSpPr>
            <p:nvPr/>
          </p:nvSpPr>
          <p:spPr bwMode="auto">
            <a:xfrm>
              <a:off x="2007" y="1794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0 w 49"/>
                <a:gd name="T7" fmla="*/ 7 h 49"/>
                <a:gd name="T8" fmla="*/ 36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7 w 49"/>
                <a:gd name="T15" fmla="*/ 1 h 49"/>
                <a:gd name="T16" fmla="*/ 12 w 49"/>
                <a:gd name="T17" fmla="*/ 3 h 49"/>
                <a:gd name="T18" fmla="*/ 6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6 w 49"/>
                <a:gd name="T31" fmla="*/ 41 h 49"/>
                <a:gd name="T32" fmla="*/ 12 w 49"/>
                <a:gd name="T33" fmla="*/ 45 h 49"/>
                <a:gd name="T34" fmla="*/ 17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0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0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2" y="3"/>
                  </a:lnTo>
                  <a:lnTo>
                    <a:pt x="6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71" name="Freeform 79"/>
            <p:cNvSpPr>
              <a:spLocks/>
            </p:cNvSpPr>
            <p:nvPr/>
          </p:nvSpPr>
          <p:spPr bwMode="auto">
            <a:xfrm>
              <a:off x="2046" y="1500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5 w 49"/>
                <a:gd name="T5" fmla="*/ 12 h 49"/>
                <a:gd name="T6" fmla="*/ 41 w 49"/>
                <a:gd name="T7" fmla="*/ 7 h 49"/>
                <a:gd name="T8" fmla="*/ 36 w 49"/>
                <a:gd name="T9" fmla="*/ 3 h 49"/>
                <a:gd name="T10" fmla="*/ 31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3 h 49"/>
                <a:gd name="T18" fmla="*/ 7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1 w 49"/>
                <a:gd name="T39" fmla="*/ 47 h 49"/>
                <a:gd name="T40" fmla="*/ 36 w 49"/>
                <a:gd name="T41" fmla="*/ 45 h 49"/>
                <a:gd name="T42" fmla="*/ 41 w 49"/>
                <a:gd name="T43" fmla="*/ 41 h 49"/>
                <a:gd name="T44" fmla="*/ 45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5" y="12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72" name="Freeform 80"/>
            <p:cNvSpPr>
              <a:spLocks/>
            </p:cNvSpPr>
            <p:nvPr/>
          </p:nvSpPr>
          <p:spPr bwMode="auto">
            <a:xfrm>
              <a:off x="2086" y="1473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5 w 49"/>
                <a:gd name="T5" fmla="*/ 12 h 49"/>
                <a:gd name="T6" fmla="*/ 41 w 49"/>
                <a:gd name="T7" fmla="*/ 7 h 49"/>
                <a:gd name="T8" fmla="*/ 36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3 h 49"/>
                <a:gd name="T18" fmla="*/ 7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1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5" y="12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73" name="Freeform 81"/>
            <p:cNvSpPr>
              <a:spLocks/>
            </p:cNvSpPr>
            <p:nvPr/>
          </p:nvSpPr>
          <p:spPr bwMode="auto">
            <a:xfrm>
              <a:off x="2126" y="1687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0 w 49"/>
                <a:gd name="T7" fmla="*/ 7 h 49"/>
                <a:gd name="T8" fmla="*/ 35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7 w 49"/>
                <a:gd name="T15" fmla="*/ 1 h 49"/>
                <a:gd name="T16" fmla="*/ 11 w 49"/>
                <a:gd name="T17" fmla="*/ 3 h 49"/>
                <a:gd name="T18" fmla="*/ 7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1 h 49"/>
                <a:gd name="T32" fmla="*/ 11 w 49"/>
                <a:gd name="T33" fmla="*/ 45 h 49"/>
                <a:gd name="T34" fmla="*/ 17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5 w 49"/>
                <a:gd name="T41" fmla="*/ 45 h 49"/>
                <a:gd name="T42" fmla="*/ 40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0" y="7"/>
                  </a:lnTo>
                  <a:lnTo>
                    <a:pt x="35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5" y="45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74" name="Freeform 82"/>
            <p:cNvSpPr>
              <a:spLocks/>
            </p:cNvSpPr>
            <p:nvPr/>
          </p:nvSpPr>
          <p:spPr bwMode="auto">
            <a:xfrm>
              <a:off x="2165" y="1848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5 w 49"/>
                <a:gd name="T5" fmla="*/ 12 h 49"/>
                <a:gd name="T6" fmla="*/ 41 w 49"/>
                <a:gd name="T7" fmla="*/ 7 h 49"/>
                <a:gd name="T8" fmla="*/ 36 w 49"/>
                <a:gd name="T9" fmla="*/ 3 h 49"/>
                <a:gd name="T10" fmla="*/ 30 w 49"/>
                <a:gd name="T11" fmla="*/ 0 h 49"/>
                <a:gd name="T12" fmla="*/ 24 w 49"/>
                <a:gd name="T13" fmla="*/ 0 h 49"/>
                <a:gd name="T14" fmla="*/ 18 w 49"/>
                <a:gd name="T15" fmla="*/ 0 h 49"/>
                <a:gd name="T16" fmla="*/ 12 w 49"/>
                <a:gd name="T17" fmla="*/ 3 h 49"/>
                <a:gd name="T18" fmla="*/ 7 w 49"/>
                <a:gd name="T19" fmla="*/ 7 h 49"/>
                <a:gd name="T20" fmla="*/ 4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4 w 49"/>
                <a:gd name="T29" fmla="*/ 36 h 49"/>
                <a:gd name="T30" fmla="*/ 7 w 49"/>
                <a:gd name="T31" fmla="*/ 40 h 49"/>
                <a:gd name="T32" fmla="*/ 12 w 49"/>
                <a:gd name="T33" fmla="*/ 44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4 h 49"/>
                <a:gd name="T42" fmla="*/ 41 w 49"/>
                <a:gd name="T43" fmla="*/ 40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5" y="12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4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4"/>
                  </a:lnTo>
                  <a:lnTo>
                    <a:pt x="41" y="40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75" name="Freeform 83"/>
            <p:cNvSpPr>
              <a:spLocks/>
            </p:cNvSpPr>
            <p:nvPr/>
          </p:nvSpPr>
          <p:spPr bwMode="auto">
            <a:xfrm>
              <a:off x="2245" y="1821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0 w 49"/>
                <a:gd name="T7" fmla="*/ 7 h 49"/>
                <a:gd name="T8" fmla="*/ 35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7 w 49"/>
                <a:gd name="T15" fmla="*/ 1 h 49"/>
                <a:gd name="T16" fmla="*/ 11 w 49"/>
                <a:gd name="T17" fmla="*/ 3 h 49"/>
                <a:gd name="T18" fmla="*/ 6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6 w 49"/>
                <a:gd name="T31" fmla="*/ 41 h 49"/>
                <a:gd name="T32" fmla="*/ 11 w 49"/>
                <a:gd name="T33" fmla="*/ 45 h 49"/>
                <a:gd name="T34" fmla="*/ 17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5 w 49"/>
                <a:gd name="T41" fmla="*/ 45 h 49"/>
                <a:gd name="T42" fmla="*/ 40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0" y="7"/>
                  </a:lnTo>
                  <a:lnTo>
                    <a:pt x="35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6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5" y="45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76" name="Freeform 84"/>
            <p:cNvSpPr>
              <a:spLocks/>
            </p:cNvSpPr>
            <p:nvPr/>
          </p:nvSpPr>
          <p:spPr bwMode="auto">
            <a:xfrm>
              <a:off x="2324" y="2223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1 w 49"/>
                <a:gd name="T7" fmla="*/ 7 h 49"/>
                <a:gd name="T8" fmla="*/ 36 w 49"/>
                <a:gd name="T9" fmla="*/ 3 h 49"/>
                <a:gd name="T10" fmla="*/ 30 w 49"/>
                <a:gd name="T11" fmla="*/ 0 h 49"/>
                <a:gd name="T12" fmla="*/ 24 w 49"/>
                <a:gd name="T13" fmla="*/ 0 h 49"/>
                <a:gd name="T14" fmla="*/ 18 w 49"/>
                <a:gd name="T15" fmla="*/ 0 h 49"/>
                <a:gd name="T16" fmla="*/ 12 w 49"/>
                <a:gd name="T17" fmla="*/ 3 h 49"/>
                <a:gd name="T18" fmla="*/ 7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0 h 49"/>
                <a:gd name="T32" fmla="*/ 12 w 49"/>
                <a:gd name="T33" fmla="*/ 44 h 49"/>
                <a:gd name="T34" fmla="*/ 18 w 49"/>
                <a:gd name="T35" fmla="*/ 46 h 49"/>
                <a:gd name="T36" fmla="*/ 24 w 49"/>
                <a:gd name="T37" fmla="*/ 48 h 49"/>
                <a:gd name="T38" fmla="*/ 30 w 49"/>
                <a:gd name="T39" fmla="*/ 46 h 49"/>
                <a:gd name="T40" fmla="*/ 36 w 49"/>
                <a:gd name="T41" fmla="*/ 44 h 49"/>
                <a:gd name="T42" fmla="*/ 41 w 49"/>
                <a:gd name="T43" fmla="*/ 40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0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8"/>
                  </a:lnTo>
                  <a:lnTo>
                    <a:pt x="30" y="46"/>
                  </a:lnTo>
                  <a:lnTo>
                    <a:pt x="36" y="44"/>
                  </a:lnTo>
                  <a:lnTo>
                    <a:pt x="41" y="40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77" name="Freeform 85"/>
            <p:cNvSpPr>
              <a:spLocks/>
            </p:cNvSpPr>
            <p:nvPr/>
          </p:nvSpPr>
          <p:spPr bwMode="auto">
            <a:xfrm>
              <a:off x="2403" y="2463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8 w 49"/>
                <a:gd name="T3" fmla="*/ 18 h 49"/>
                <a:gd name="T4" fmla="*/ 45 w 49"/>
                <a:gd name="T5" fmla="*/ 12 h 49"/>
                <a:gd name="T6" fmla="*/ 41 w 49"/>
                <a:gd name="T7" fmla="*/ 8 h 49"/>
                <a:gd name="T8" fmla="*/ 36 w 49"/>
                <a:gd name="T9" fmla="*/ 4 h 49"/>
                <a:gd name="T10" fmla="*/ 30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4 h 49"/>
                <a:gd name="T18" fmla="*/ 7 w 49"/>
                <a:gd name="T19" fmla="*/ 8 h 49"/>
                <a:gd name="T20" fmla="*/ 4 w 49"/>
                <a:gd name="T21" fmla="*/ 12 h 49"/>
                <a:gd name="T22" fmla="*/ 2 w 49"/>
                <a:gd name="T23" fmla="*/ 18 h 49"/>
                <a:gd name="T24" fmla="*/ 0 w 49"/>
                <a:gd name="T25" fmla="*/ 24 h 49"/>
                <a:gd name="T26" fmla="*/ 2 w 49"/>
                <a:gd name="T27" fmla="*/ 30 h 49"/>
                <a:gd name="T28" fmla="*/ 4 w 49"/>
                <a:gd name="T29" fmla="*/ 36 h 49"/>
                <a:gd name="T30" fmla="*/ 7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1 w 49"/>
                <a:gd name="T43" fmla="*/ 41 h 49"/>
                <a:gd name="T44" fmla="*/ 45 w 49"/>
                <a:gd name="T45" fmla="*/ 36 h 49"/>
                <a:gd name="T46" fmla="*/ 48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8" y="18"/>
                  </a:lnTo>
                  <a:lnTo>
                    <a:pt x="45" y="12"/>
                  </a:lnTo>
                  <a:lnTo>
                    <a:pt x="41" y="8"/>
                  </a:lnTo>
                  <a:lnTo>
                    <a:pt x="36" y="4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7" y="8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8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78" name="Freeform 86"/>
            <p:cNvSpPr>
              <a:spLocks/>
            </p:cNvSpPr>
            <p:nvPr/>
          </p:nvSpPr>
          <p:spPr bwMode="auto">
            <a:xfrm>
              <a:off x="2483" y="2651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0 w 49"/>
                <a:gd name="T7" fmla="*/ 7 h 49"/>
                <a:gd name="T8" fmla="*/ 36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3 h 49"/>
                <a:gd name="T18" fmla="*/ 6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6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0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0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6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79" name="Freeform 87"/>
            <p:cNvSpPr>
              <a:spLocks/>
            </p:cNvSpPr>
            <p:nvPr/>
          </p:nvSpPr>
          <p:spPr bwMode="auto">
            <a:xfrm>
              <a:off x="2562" y="2731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1 w 49"/>
                <a:gd name="T7" fmla="*/ 8 h 49"/>
                <a:gd name="T8" fmla="*/ 36 w 49"/>
                <a:gd name="T9" fmla="*/ 4 h 49"/>
                <a:gd name="T10" fmla="*/ 30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4 h 49"/>
                <a:gd name="T18" fmla="*/ 7 w 49"/>
                <a:gd name="T19" fmla="*/ 8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1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1" y="8"/>
                  </a:lnTo>
                  <a:lnTo>
                    <a:pt x="36" y="4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7" y="8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80" name="Freeform 88"/>
            <p:cNvSpPr>
              <a:spLocks/>
            </p:cNvSpPr>
            <p:nvPr/>
          </p:nvSpPr>
          <p:spPr bwMode="auto">
            <a:xfrm>
              <a:off x="2602" y="2303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0 w 49"/>
                <a:gd name="T7" fmla="*/ 8 h 49"/>
                <a:gd name="T8" fmla="*/ 36 w 49"/>
                <a:gd name="T9" fmla="*/ 4 h 49"/>
                <a:gd name="T10" fmla="*/ 30 w 49"/>
                <a:gd name="T11" fmla="*/ 1 h 49"/>
                <a:gd name="T12" fmla="*/ 24 w 49"/>
                <a:gd name="T13" fmla="*/ 0 h 49"/>
                <a:gd name="T14" fmla="*/ 17 w 49"/>
                <a:gd name="T15" fmla="*/ 1 h 49"/>
                <a:gd name="T16" fmla="*/ 12 w 49"/>
                <a:gd name="T17" fmla="*/ 4 h 49"/>
                <a:gd name="T18" fmla="*/ 6 w 49"/>
                <a:gd name="T19" fmla="*/ 8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6 w 49"/>
                <a:gd name="T31" fmla="*/ 41 h 49"/>
                <a:gd name="T32" fmla="*/ 12 w 49"/>
                <a:gd name="T33" fmla="*/ 45 h 49"/>
                <a:gd name="T34" fmla="*/ 17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0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6" y="8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81" name="Freeform 89"/>
            <p:cNvSpPr>
              <a:spLocks/>
            </p:cNvSpPr>
            <p:nvPr/>
          </p:nvSpPr>
          <p:spPr bwMode="auto">
            <a:xfrm>
              <a:off x="2641" y="1366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5 w 49"/>
                <a:gd name="T5" fmla="*/ 12 h 49"/>
                <a:gd name="T6" fmla="*/ 41 w 49"/>
                <a:gd name="T7" fmla="*/ 7 h 49"/>
                <a:gd name="T8" fmla="*/ 36 w 49"/>
                <a:gd name="T9" fmla="*/ 3 h 49"/>
                <a:gd name="T10" fmla="*/ 31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3 h 49"/>
                <a:gd name="T18" fmla="*/ 7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1 w 49"/>
                <a:gd name="T39" fmla="*/ 47 h 49"/>
                <a:gd name="T40" fmla="*/ 36 w 49"/>
                <a:gd name="T41" fmla="*/ 45 h 49"/>
                <a:gd name="T42" fmla="*/ 41 w 49"/>
                <a:gd name="T43" fmla="*/ 41 h 49"/>
                <a:gd name="T44" fmla="*/ 45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5" y="12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82" name="Freeform 90"/>
            <p:cNvSpPr>
              <a:spLocks/>
            </p:cNvSpPr>
            <p:nvPr/>
          </p:nvSpPr>
          <p:spPr bwMode="auto">
            <a:xfrm>
              <a:off x="2681" y="1419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5 w 49"/>
                <a:gd name="T5" fmla="*/ 12 h 49"/>
                <a:gd name="T6" fmla="*/ 41 w 49"/>
                <a:gd name="T7" fmla="*/ 8 h 49"/>
                <a:gd name="T8" fmla="*/ 36 w 49"/>
                <a:gd name="T9" fmla="*/ 4 h 49"/>
                <a:gd name="T10" fmla="*/ 30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4 h 49"/>
                <a:gd name="T18" fmla="*/ 7 w 49"/>
                <a:gd name="T19" fmla="*/ 8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1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5" y="12"/>
                  </a:lnTo>
                  <a:lnTo>
                    <a:pt x="41" y="8"/>
                  </a:lnTo>
                  <a:lnTo>
                    <a:pt x="36" y="4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7" y="8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83" name="Freeform 91"/>
            <p:cNvSpPr>
              <a:spLocks/>
            </p:cNvSpPr>
            <p:nvPr/>
          </p:nvSpPr>
          <p:spPr bwMode="auto">
            <a:xfrm>
              <a:off x="2721" y="1526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6 w 49"/>
                <a:gd name="T3" fmla="*/ 19 h 49"/>
                <a:gd name="T4" fmla="*/ 44 w 49"/>
                <a:gd name="T5" fmla="*/ 13 h 49"/>
                <a:gd name="T6" fmla="*/ 40 w 49"/>
                <a:gd name="T7" fmla="*/ 8 h 49"/>
                <a:gd name="T8" fmla="*/ 35 w 49"/>
                <a:gd name="T9" fmla="*/ 4 h 49"/>
                <a:gd name="T10" fmla="*/ 30 w 49"/>
                <a:gd name="T11" fmla="*/ 1 h 49"/>
                <a:gd name="T12" fmla="*/ 24 w 49"/>
                <a:gd name="T13" fmla="*/ 0 h 49"/>
                <a:gd name="T14" fmla="*/ 17 w 49"/>
                <a:gd name="T15" fmla="*/ 1 h 49"/>
                <a:gd name="T16" fmla="*/ 11 w 49"/>
                <a:gd name="T17" fmla="*/ 4 h 49"/>
                <a:gd name="T18" fmla="*/ 7 w 49"/>
                <a:gd name="T19" fmla="*/ 8 h 49"/>
                <a:gd name="T20" fmla="*/ 3 w 49"/>
                <a:gd name="T21" fmla="*/ 13 h 49"/>
                <a:gd name="T22" fmla="*/ 1 w 49"/>
                <a:gd name="T23" fmla="*/ 19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1 h 49"/>
                <a:gd name="T32" fmla="*/ 11 w 49"/>
                <a:gd name="T33" fmla="*/ 45 h 49"/>
                <a:gd name="T34" fmla="*/ 17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5 w 49"/>
                <a:gd name="T41" fmla="*/ 45 h 49"/>
                <a:gd name="T42" fmla="*/ 40 w 49"/>
                <a:gd name="T43" fmla="*/ 41 h 49"/>
                <a:gd name="T44" fmla="*/ 44 w 49"/>
                <a:gd name="T45" fmla="*/ 36 h 49"/>
                <a:gd name="T46" fmla="*/ 46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6" y="19"/>
                  </a:lnTo>
                  <a:lnTo>
                    <a:pt x="44" y="13"/>
                  </a:lnTo>
                  <a:lnTo>
                    <a:pt x="40" y="8"/>
                  </a:lnTo>
                  <a:lnTo>
                    <a:pt x="35" y="4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7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5" y="45"/>
                  </a:lnTo>
                  <a:lnTo>
                    <a:pt x="40" y="41"/>
                  </a:lnTo>
                  <a:lnTo>
                    <a:pt x="44" y="36"/>
                  </a:lnTo>
                  <a:lnTo>
                    <a:pt x="46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84" name="Freeform 92"/>
            <p:cNvSpPr>
              <a:spLocks/>
            </p:cNvSpPr>
            <p:nvPr/>
          </p:nvSpPr>
          <p:spPr bwMode="auto">
            <a:xfrm>
              <a:off x="2773" y="1767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9 h 49"/>
                <a:gd name="T4" fmla="*/ 44 w 49"/>
                <a:gd name="T5" fmla="*/ 13 h 49"/>
                <a:gd name="T6" fmla="*/ 41 w 49"/>
                <a:gd name="T7" fmla="*/ 8 h 49"/>
                <a:gd name="T8" fmla="*/ 36 w 49"/>
                <a:gd name="T9" fmla="*/ 4 h 49"/>
                <a:gd name="T10" fmla="*/ 30 w 49"/>
                <a:gd name="T11" fmla="*/ 2 h 49"/>
                <a:gd name="T12" fmla="*/ 24 w 49"/>
                <a:gd name="T13" fmla="*/ 0 h 49"/>
                <a:gd name="T14" fmla="*/ 18 w 49"/>
                <a:gd name="T15" fmla="*/ 2 h 49"/>
                <a:gd name="T16" fmla="*/ 12 w 49"/>
                <a:gd name="T17" fmla="*/ 4 h 49"/>
                <a:gd name="T18" fmla="*/ 7 w 49"/>
                <a:gd name="T19" fmla="*/ 8 h 49"/>
                <a:gd name="T20" fmla="*/ 3 w 49"/>
                <a:gd name="T21" fmla="*/ 13 h 49"/>
                <a:gd name="T22" fmla="*/ 1 w 49"/>
                <a:gd name="T23" fmla="*/ 19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7 h 49"/>
                <a:gd name="T30" fmla="*/ 7 w 49"/>
                <a:gd name="T31" fmla="*/ 42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1 w 49"/>
                <a:gd name="T43" fmla="*/ 42 h 49"/>
                <a:gd name="T44" fmla="*/ 44 w 49"/>
                <a:gd name="T45" fmla="*/ 37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9"/>
                  </a:lnTo>
                  <a:lnTo>
                    <a:pt x="44" y="13"/>
                  </a:lnTo>
                  <a:lnTo>
                    <a:pt x="41" y="8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7"/>
                  </a:lnTo>
                  <a:lnTo>
                    <a:pt x="7" y="42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2"/>
                  </a:lnTo>
                  <a:lnTo>
                    <a:pt x="44" y="37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85" name="Freeform 93"/>
            <p:cNvSpPr>
              <a:spLocks/>
            </p:cNvSpPr>
            <p:nvPr/>
          </p:nvSpPr>
          <p:spPr bwMode="auto">
            <a:xfrm>
              <a:off x="2827" y="1794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4 w 49"/>
                <a:gd name="T5" fmla="*/ 12 h 49"/>
                <a:gd name="T6" fmla="*/ 41 w 49"/>
                <a:gd name="T7" fmla="*/ 7 h 49"/>
                <a:gd name="T8" fmla="*/ 36 w 49"/>
                <a:gd name="T9" fmla="*/ 3 h 49"/>
                <a:gd name="T10" fmla="*/ 30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3 h 49"/>
                <a:gd name="T18" fmla="*/ 7 w 49"/>
                <a:gd name="T19" fmla="*/ 7 h 49"/>
                <a:gd name="T20" fmla="*/ 3 w 49"/>
                <a:gd name="T21" fmla="*/ 12 h 49"/>
                <a:gd name="T22" fmla="*/ 1 w 49"/>
                <a:gd name="T23" fmla="*/ 18 h 49"/>
                <a:gd name="T24" fmla="*/ 0 w 49"/>
                <a:gd name="T25" fmla="*/ 24 h 49"/>
                <a:gd name="T26" fmla="*/ 1 w 49"/>
                <a:gd name="T27" fmla="*/ 30 h 49"/>
                <a:gd name="T28" fmla="*/ 3 w 49"/>
                <a:gd name="T29" fmla="*/ 36 h 49"/>
                <a:gd name="T30" fmla="*/ 7 w 49"/>
                <a:gd name="T31" fmla="*/ 41 h 49"/>
                <a:gd name="T32" fmla="*/ 12 w 49"/>
                <a:gd name="T33" fmla="*/ 45 h 49"/>
                <a:gd name="T34" fmla="*/ 18 w 49"/>
                <a:gd name="T35" fmla="*/ 47 h 49"/>
                <a:gd name="T36" fmla="*/ 24 w 49"/>
                <a:gd name="T37" fmla="*/ 48 h 49"/>
                <a:gd name="T38" fmla="*/ 30 w 49"/>
                <a:gd name="T39" fmla="*/ 47 h 49"/>
                <a:gd name="T40" fmla="*/ 36 w 49"/>
                <a:gd name="T41" fmla="*/ 45 h 49"/>
                <a:gd name="T42" fmla="*/ 41 w 49"/>
                <a:gd name="T43" fmla="*/ 41 h 49"/>
                <a:gd name="T44" fmla="*/ 44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4" y="12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3" y="12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6"/>
                  </a:lnTo>
                  <a:lnTo>
                    <a:pt x="7" y="41"/>
                  </a:lnTo>
                  <a:lnTo>
                    <a:pt x="12" y="45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0" y="47"/>
                  </a:lnTo>
                  <a:lnTo>
                    <a:pt x="36" y="45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486" name="Freeform 94"/>
            <p:cNvSpPr>
              <a:spLocks/>
            </p:cNvSpPr>
            <p:nvPr/>
          </p:nvSpPr>
          <p:spPr bwMode="auto">
            <a:xfrm>
              <a:off x="2879" y="2062"/>
              <a:ext cx="49" cy="49"/>
            </a:xfrm>
            <a:custGeom>
              <a:avLst/>
              <a:gdLst>
                <a:gd name="T0" fmla="*/ 48 w 49"/>
                <a:gd name="T1" fmla="*/ 24 h 49"/>
                <a:gd name="T2" fmla="*/ 47 w 49"/>
                <a:gd name="T3" fmla="*/ 18 h 49"/>
                <a:gd name="T4" fmla="*/ 45 w 49"/>
                <a:gd name="T5" fmla="*/ 12 h 49"/>
                <a:gd name="T6" fmla="*/ 41 w 49"/>
                <a:gd name="T7" fmla="*/ 7 h 49"/>
                <a:gd name="T8" fmla="*/ 36 w 49"/>
                <a:gd name="T9" fmla="*/ 3 h 49"/>
                <a:gd name="T10" fmla="*/ 31 w 49"/>
                <a:gd name="T11" fmla="*/ 1 h 49"/>
                <a:gd name="T12" fmla="*/ 24 w 49"/>
                <a:gd name="T13" fmla="*/ 0 h 49"/>
                <a:gd name="T14" fmla="*/ 18 w 49"/>
                <a:gd name="T15" fmla="*/ 1 h 49"/>
                <a:gd name="T16" fmla="*/ 12 w 49"/>
                <a:gd name="T17" fmla="*/ 3 h 49"/>
                <a:gd name="T18" fmla="*/ 7 w 49"/>
                <a:gd name="T19" fmla="*/ 7 h 49"/>
                <a:gd name="T20" fmla="*/ 4 w 49"/>
                <a:gd name="T21" fmla="*/ 12 h 49"/>
                <a:gd name="T22" fmla="*/ 2 w 49"/>
                <a:gd name="T23" fmla="*/ 18 h 49"/>
                <a:gd name="T24" fmla="*/ 0 w 49"/>
                <a:gd name="T25" fmla="*/ 24 h 49"/>
                <a:gd name="T26" fmla="*/ 2 w 49"/>
                <a:gd name="T27" fmla="*/ 30 h 49"/>
                <a:gd name="T28" fmla="*/ 4 w 49"/>
                <a:gd name="T29" fmla="*/ 36 h 49"/>
                <a:gd name="T30" fmla="*/ 7 w 49"/>
                <a:gd name="T31" fmla="*/ 40 h 49"/>
                <a:gd name="T32" fmla="*/ 12 w 49"/>
                <a:gd name="T33" fmla="*/ 44 h 49"/>
                <a:gd name="T34" fmla="*/ 18 w 49"/>
                <a:gd name="T35" fmla="*/ 47 h 49"/>
                <a:gd name="T36" fmla="*/ 24 w 49"/>
                <a:gd name="T37" fmla="*/ 48 h 49"/>
                <a:gd name="T38" fmla="*/ 31 w 49"/>
                <a:gd name="T39" fmla="*/ 47 h 49"/>
                <a:gd name="T40" fmla="*/ 36 w 49"/>
                <a:gd name="T41" fmla="*/ 44 h 49"/>
                <a:gd name="T42" fmla="*/ 41 w 49"/>
                <a:gd name="T43" fmla="*/ 40 h 49"/>
                <a:gd name="T44" fmla="*/ 45 w 49"/>
                <a:gd name="T45" fmla="*/ 36 h 49"/>
                <a:gd name="T46" fmla="*/ 47 w 49"/>
                <a:gd name="T47" fmla="*/ 30 h 49"/>
                <a:gd name="T48" fmla="*/ 48 w 49"/>
                <a:gd name="T49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49">
                  <a:moveTo>
                    <a:pt x="48" y="24"/>
                  </a:moveTo>
                  <a:lnTo>
                    <a:pt x="47" y="18"/>
                  </a:lnTo>
                  <a:lnTo>
                    <a:pt x="45" y="12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7" y="7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4"/>
                  </a:lnTo>
                  <a:lnTo>
                    <a:pt x="18" y="47"/>
                  </a:lnTo>
                  <a:lnTo>
                    <a:pt x="24" y="48"/>
                  </a:lnTo>
                  <a:lnTo>
                    <a:pt x="31" y="47"/>
                  </a:lnTo>
                  <a:lnTo>
                    <a:pt x="36" y="44"/>
                  </a:lnTo>
                  <a:lnTo>
                    <a:pt x="41" y="40"/>
                  </a:lnTo>
                  <a:lnTo>
                    <a:pt x="45" y="36"/>
                  </a:lnTo>
                  <a:lnTo>
                    <a:pt x="47" y="30"/>
                  </a:lnTo>
                  <a:lnTo>
                    <a:pt x="48" y="24"/>
                  </a:lnTo>
                </a:path>
              </a:pathLst>
            </a:custGeom>
            <a:grpFill/>
            <a:ln w="127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grpSp>
          <p:nvGrpSpPr>
            <p:cNvPr id="10" name="Group 95"/>
            <p:cNvGrpSpPr>
              <a:grpSpLocks/>
            </p:cNvGrpSpPr>
            <p:nvPr/>
          </p:nvGrpSpPr>
          <p:grpSpPr bwMode="auto">
            <a:xfrm>
              <a:off x="2959" y="1634"/>
              <a:ext cx="2349" cy="1227"/>
              <a:chOff x="2959" y="1634"/>
              <a:chExt cx="2349" cy="1227"/>
            </a:xfrm>
            <a:grpFill/>
          </p:grpSpPr>
          <p:sp>
            <p:nvSpPr>
              <p:cNvPr id="187488" name="Freeform 96"/>
              <p:cNvSpPr>
                <a:spLocks/>
              </p:cNvSpPr>
              <p:nvPr/>
            </p:nvSpPr>
            <p:spPr bwMode="auto">
              <a:xfrm>
                <a:off x="2959" y="2196"/>
                <a:ext cx="49" cy="48"/>
              </a:xfrm>
              <a:custGeom>
                <a:avLst/>
                <a:gdLst>
                  <a:gd name="T0" fmla="*/ 48 w 49"/>
                  <a:gd name="T1" fmla="*/ 23 h 48"/>
                  <a:gd name="T2" fmla="*/ 47 w 49"/>
                  <a:gd name="T3" fmla="*/ 18 h 48"/>
                  <a:gd name="T4" fmla="*/ 44 w 49"/>
                  <a:gd name="T5" fmla="*/ 12 h 48"/>
                  <a:gd name="T6" fmla="*/ 40 w 49"/>
                  <a:gd name="T7" fmla="*/ 7 h 48"/>
                  <a:gd name="T8" fmla="*/ 35 w 49"/>
                  <a:gd name="T9" fmla="*/ 3 h 48"/>
                  <a:gd name="T10" fmla="*/ 30 w 49"/>
                  <a:gd name="T11" fmla="*/ 1 h 48"/>
                  <a:gd name="T12" fmla="*/ 24 w 49"/>
                  <a:gd name="T13" fmla="*/ 0 h 48"/>
                  <a:gd name="T14" fmla="*/ 17 w 49"/>
                  <a:gd name="T15" fmla="*/ 1 h 48"/>
                  <a:gd name="T16" fmla="*/ 11 w 49"/>
                  <a:gd name="T17" fmla="*/ 3 h 48"/>
                  <a:gd name="T18" fmla="*/ 7 w 49"/>
                  <a:gd name="T19" fmla="*/ 7 h 48"/>
                  <a:gd name="T20" fmla="*/ 3 w 49"/>
                  <a:gd name="T21" fmla="*/ 12 h 48"/>
                  <a:gd name="T22" fmla="*/ 1 w 49"/>
                  <a:gd name="T23" fmla="*/ 18 h 48"/>
                  <a:gd name="T24" fmla="*/ 0 w 49"/>
                  <a:gd name="T25" fmla="*/ 23 h 48"/>
                  <a:gd name="T26" fmla="*/ 1 w 49"/>
                  <a:gd name="T27" fmla="*/ 30 h 48"/>
                  <a:gd name="T28" fmla="*/ 3 w 49"/>
                  <a:gd name="T29" fmla="*/ 36 h 48"/>
                  <a:gd name="T30" fmla="*/ 7 w 49"/>
                  <a:gd name="T31" fmla="*/ 41 h 48"/>
                  <a:gd name="T32" fmla="*/ 11 w 49"/>
                  <a:gd name="T33" fmla="*/ 44 h 48"/>
                  <a:gd name="T34" fmla="*/ 17 w 49"/>
                  <a:gd name="T35" fmla="*/ 47 h 48"/>
                  <a:gd name="T36" fmla="*/ 24 w 49"/>
                  <a:gd name="T37" fmla="*/ 47 h 48"/>
                  <a:gd name="T38" fmla="*/ 30 w 49"/>
                  <a:gd name="T39" fmla="*/ 47 h 48"/>
                  <a:gd name="T40" fmla="*/ 35 w 49"/>
                  <a:gd name="T41" fmla="*/ 44 h 48"/>
                  <a:gd name="T42" fmla="*/ 40 w 49"/>
                  <a:gd name="T43" fmla="*/ 41 h 48"/>
                  <a:gd name="T44" fmla="*/ 44 w 49"/>
                  <a:gd name="T45" fmla="*/ 36 h 48"/>
                  <a:gd name="T46" fmla="*/ 47 w 49"/>
                  <a:gd name="T47" fmla="*/ 30 h 48"/>
                  <a:gd name="T48" fmla="*/ 48 w 49"/>
                  <a:gd name="T49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8">
                    <a:moveTo>
                      <a:pt x="48" y="23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0" y="7"/>
                    </a:lnTo>
                    <a:lnTo>
                      <a:pt x="35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7" y="47"/>
                    </a:lnTo>
                    <a:lnTo>
                      <a:pt x="24" y="47"/>
                    </a:lnTo>
                    <a:lnTo>
                      <a:pt x="30" y="47"/>
                    </a:lnTo>
                    <a:lnTo>
                      <a:pt x="35" y="44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3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89" name="Freeform 97"/>
              <p:cNvSpPr>
                <a:spLocks/>
              </p:cNvSpPr>
              <p:nvPr/>
            </p:nvSpPr>
            <p:spPr bwMode="auto">
              <a:xfrm>
                <a:off x="3038" y="2169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1 w 49"/>
                  <a:gd name="T7" fmla="*/ 7 h 49"/>
                  <a:gd name="T8" fmla="*/ 36 w 49"/>
                  <a:gd name="T9" fmla="*/ 4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4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1" y="7"/>
                    </a:lnTo>
                    <a:lnTo>
                      <a:pt x="36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4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90" name="Freeform 98"/>
              <p:cNvSpPr>
                <a:spLocks/>
              </p:cNvSpPr>
              <p:nvPr/>
            </p:nvSpPr>
            <p:spPr bwMode="auto">
              <a:xfrm>
                <a:off x="3117" y="2410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5 w 49"/>
                  <a:gd name="T5" fmla="*/ 12 h 49"/>
                  <a:gd name="T6" fmla="*/ 41 w 49"/>
                  <a:gd name="T7" fmla="*/ 8 h 49"/>
                  <a:gd name="T8" fmla="*/ 36 w 49"/>
                  <a:gd name="T9" fmla="*/ 4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4 h 49"/>
                  <a:gd name="T18" fmla="*/ 7 w 49"/>
                  <a:gd name="T19" fmla="*/ 8 h 49"/>
                  <a:gd name="T20" fmla="*/ 4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4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6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4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91" name="Freeform 99"/>
              <p:cNvSpPr>
                <a:spLocks/>
              </p:cNvSpPr>
              <p:nvPr/>
            </p:nvSpPr>
            <p:spPr bwMode="auto">
              <a:xfrm>
                <a:off x="3197" y="2624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0 w 49"/>
                  <a:gd name="T7" fmla="*/ 8 h 49"/>
                  <a:gd name="T8" fmla="*/ 36 w 49"/>
                  <a:gd name="T9" fmla="*/ 4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2 w 49"/>
                  <a:gd name="T17" fmla="*/ 4 h 49"/>
                  <a:gd name="T18" fmla="*/ 6 w 49"/>
                  <a:gd name="T19" fmla="*/ 8 h 49"/>
                  <a:gd name="T20" fmla="*/ 3 w 49"/>
                  <a:gd name="T21" fmla="*/ 12 h 49"/>
                  <a:gd name="T22" fmla="*/ 0 w 49"/>
                  <a:gd name="T23" fmla="*/ 18 h 49"/>
                  <a:gd name="T24" fmla="*/ 0 w 49"/>
                  <a:gd name="T25" fmla="*/ 24 h 49"/>
                  <a:gd name="T26" fmla="*/ 0 w 49"/>
                  <a:gd name="T27" fmla="*/ 30 h 49"/>
                  <a:gd name="T28" fmla="*/ 3 w 49"/>
                  <a:gd name="T29" fmla="*/ 36 h 49"/>
                  <a:gd name="T30" fmla="*/ 6 w 49"/>
                  <a:gd name="T31" fmla="*/ 41 h 49"/>
                  <a:gd name="T32" fmla="*/ 12 w 49"/>
                  <a:gd name="T33" fmla="*/ 45 h 49"/>
                  <a:gd name="T34" fmla="*/ 17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0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2" y="4"/>
                    </a:lnTo>
                    <a:lnTo>
                      <a:pt x="6" y="8"/>
                    </a:lnTo>
                    <a:lnTo>
                      <a:pt x="3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6" y="41"/>
                    </a:lnTo>
                    <a:lnTo>
                      <a:pt x="12" y="45"/>
                    </a:lnTo>
                    <a:lnTo>
                      <a:pt x="17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92" name="Freeform 100"/>
              <p:cNvSpPr>
                <a:spLocks/>
              </p:cNvSpPr>
              <p:nvPr/>
            </p:nvSpPr>
            <p:spPr bwMode="auto">
              <a:xfrm>
                <a:off x="3276" y="2678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0 w 49"/>
                  <a:gd name="T7" fmla="*/ 7 h 49"/>
                  <a:gd name="T8" fmla="*/ 36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2 w 49"/>
                  <a:gd name="T17" fmla="*/ 3 h 49"/>
                  <a:gd name="T18" fmla="*/ 6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6 w 49"/>
                  <a:gd name="T31" fmla="*/ 41 h 49"/>
                  <a:gd name="T32" fmla="*/ 12 w 49"/>
                  <a:gd name="T33" fmla="*/ 45 h 49"/>
                  <a:gd name="T34" fmla="*/ 17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0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0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6" y="41"/>
                    </a:lnTo>
                    <a:lnTo>
                      <a:pt x="12" y="45"/>
                    </a:lnTo>
                    <a:lnTo>
                      <a:pt x="17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93" name="Freeform 101"/>
              <p:cNvSpPr>
                <a:spLocks/>
              </p:cNvSpPr>
              <p:nvPr/>
            </p:nvSpPr>
            <p:spPr bwMode="auto">
              <a:xfrm>
                <a:off x="3356" y="2731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6 w 49"/>
                  <a:gd name="T3" fmla="*/ 18 h 49"/>
                  <a:gd name="T4" fmla="*/ 44 w 49"/>
                  <a:gd name="T5" fmla="*/ 12 h 49"/>
                  <a:gd name="T6" fmla="*/ 40 w 49"/>
                  <a:gd name="T7" fmla="*/ 8 h 49"/>
                  <a:gd name="T8" fmla="*/ 35 w 49"/>
                  <a:gd name="T9" fmla="*/ 4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1 w 49"/>
                  <a:gd name="T17" fmla="*/ 4 h 49"/>
                  <a:gd name="T18" fmla="*/ 6 w 49"/>
                  <a:gd name="T19" fmla="*/ 8 h 49"/>
                  <a:gd name="T20" fmla="*/ 3 w 49"/>
                  <a:gd name="T21" fmla="*/ 12 h 49"/>
                  <a:gd name="T22" fmla="*/ 0 w 49"/>
                  <a:gd name="T23" fmla="*/ 18 h 49"/>
                  <a:gd name="T24" fmla="*/ 0 w 49"/>
                  <a:gd name="T25" fmla="*/ 24 h 49"/>
                  <a:gd name="T26" fmla="*/ 0 w 49"/>
                  <a:gd name="T27" fmla="*/ 30 h 49"/>
                  <a:gd name="T28" fmla="*/ 3 w 49"/>
                  <a:gd name="T29" fmla="*/ 36 h 49"/>
                  <a:gd name="T30" fmla="*/ 6 w 49"/>
                  <a:gd name="T31" fmla="*/ 41 h 49"/>
                  <a:gd name="T32" fmla="*/ 11 w 49"/>
                  <a:gd name="T33" fmla="*/ 45 h 49"/>
                  <a:gd name="T34" fmla="*/ 17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5 w 49"/>
                  <a:gd name="T41" fmla="*/ 45 h 49"/>
                  <a:gd name="T42" fmla="*/ 40 w 49"/>
                  <a:gd name="T43" fmla="*/ 41 h 49"/>
                  <a:gd name="T44" fmla="*/ 44 w 49"/>
                  <a:gd name="T45" fmla="*/ 36 h 49"/>
                  <a:gd name="T46" fmla="*/ 46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6" y="18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5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1" y="4"/>
                    </a:lnTo>
                    <a:lnTo>
                      <a:pt x="6" y="8"/>
                    </a:lnTo>
                    <a:lnTo>
                      <a:pt x="3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6" y="41"/>
                    </a:lnTo>
                    <a:lnTo>
                      <a:pt x="11" y="45"/>
                    </a:lnTo>
                    <a:lnTo>
                      <a:pt x="17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5" y="45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6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94" name="Freeform 102"/>
              <p:cNvSpPr>
                <a:spLocks/>
              </p:cNvSpPr>
              <p:nvPr/>
            </p:nvSpPr>
            <p:spPr bwMode="auto">
              <a:xfrm>
                <a:off x="3395" y="2463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5 w 49"/>
                  <a:gd name="T5" fmla="*/ 12 h 49"/>
                  <a:gd name="T6" fmla="*/ 41 w 49"/>
                  <a:gd name="T7" fmla="*/ 8 h 49"/>
                  <a:gd name="T8" fmla="*/ 36 w 49"/>
                  <a:gd name="T9" fmla="*/ 4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4 h 49"/>
                  <a:gd name="T18" fmla="*/ 7 w 49"/>
                  <a:gd name="T19" fmla="*/ 8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6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95" name="Freeform 103"/>
              <p:cNvSpPr>
                <a:spLocks/>
              </p:cNvSpPr>
              <p:nvPr/>
            </p:nvSpPr>
            <p:spPr bwMode="auto">
              <a:xfrm>
                <a:off x="3435" y="1981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9 h 49"/>
                  <a:gd name="T4" fmla="*/ 44 w 49"/>
                  <a:gd name="T5" fmla="*/ 13 h 49"/>
                  <a:gd name="T6" fmla="*/ 40 w 49"/>
                  <a:gd name="T7" fmla="*/ 8 h 49"/>
                  <a:gd name="T8" fmla="*/ 36 w 49"/>
                  <a:gd name="T9" fmla="*/ 4 h 49"/>
                  <a:gd name="T10" fmla="*/ 30 w 49"/>
                  <a:gd name="T11" fmla="*/ 2 h 49"/>
                  <a:gd name="T12" fmla="*/ 24 w 49"/>
                  <a:gd name="T13" fmla="*/ 0 h 49"/>
                  <a:gd name="T14" fmla="*/ 17 w 49"/>
                  <a:gd name="T15" fmla="*/ 2 h 49"/>
                  <a:gd name="T16" fmla="*/ 12 w 49"/>
                  <a:gd name="T17" fmla="*/ 4 h 49"/>
                  <a:gd name="T18" fmla="*/ 7 w 49"/>
                  <a:gd name="T19" fmla="*/ 8 h 49"/>
                  <a:gd name="T20" fmla="*/ 3 w 49"/>
                  <a:gd name="T21" fmla="*/ 13 h 49"/>
                  <a:gd name="T22" fmla="*/ 1 w 49"/>
                  <a:gd name="T23" fmla="*/ 19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7 h 49"/>
                  <a:gd name="T30" fmla="*/ 7 w 49"/>
                  <a:gd name="T31" fmla="*/ 42 h 49"/>
                  <a:gd name="T32" fmla="*/ 12 w 49"/>
                  <a:gd name="T33" fmla="*/ 45 h 49"/>
                  <a:gd name="T34" fmla="*/ 17 w 49"/>
                  <a:gd name="T35" fmla="*/ 48 h 49"/>
                  <a:gd name="T36" fmla="*/ 24 w 49"/>
                  <a:gd name="T37" fmla="*/ 48 h 49"/>
                  <a:gd name="T38" fmla="*/ 30 w 49"/>
                  <a:gd name="T39" fmla="*/ 48 h 49"/>
                  <a:gd name="T40" fmla="*/ 36 w 49"/>
                  <a:gd name="T41" fmla="*/ 45 h 49"/>
                  <a:gd name="T42" fmla="*/ 40 w 49"/>
                  <a:gd name="T43" fmla="*/ 42 h 49"/>
                  <a:gd name="T44" fmla="*/ 44 w 49"/>
                  <a:gd name="T45" fmla="*/ 37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9"/>
                    </a:lnTo>
                    <a:lnTo>
                      <a:pt x="44" y="13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7"/>
                    </a:lnTo>
                    <a:lnTo>
                      <a:pt x="7" y="42"/>
                    </a:lnTo>
                    <a:lnTo>
                      <a:pt x="12" y="45"/>
                    </a:lnTo>
                    <a:lnTo>
                      <a:pt x="17" y="48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6" y="45"/>
                    </a:lnTo>
                    <a:lnTo>
                      <a:pt x="40" y="42"/>
                    </a:lnTo>
                    <a:lnTo>
                      <a:pt x="44" y="37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96" name="Freeform 104"/>
              <p:cNvSpPr>
                <a:spLocks/>
              </p:cNvSpPr>
              <p:nvPr/>
            </p:nvSpPr>
            <p:spPr bwMode="auto">
              <a:xfrm>
                <a:off x="3474" y="1634"/>
                <a:ext cx="49" cy="48"/>
              </a:xfrm>
              <a:custGeom>
                <a:avLst/>
                <a:gdLst>
                  <a:gd name="T0" fmla="*/ 48 w 49"/>
                  <a:gd name="T1" fmla="*/ 24 h 48"/>
                  <a:gd name="T2" fmla="*/ 47 w 49"/>
                  <a:gd name="T3" fmla="*/ 18 h 48"/>
                  <a:gd name="T4" fmla="*/ 45 w 49"/>
                  <a:gd name="T5" fmla="*/ 12 h 48"/>
                  <a:gd name="T6" fmla="*/ 41 w 49"/>
                  <a:gd name="T7" fmla="*/ 7 h 48"/>
                  <a:gd name="T8" fmla="*/ 36 w 49"/>
                  <a:gd name="T9" fmla="*/ 3 h 48"/>
                  <a:gd name="T10" fmla="*/ 30 w 49"/>
                  <a:gd name="T11" fmla="*/ 0 h 48"/>
                  <a:gd name="T12" fmla="*/ 24 w 49"/>
                  <a:gd name="T13" fmla="*/ 0 h 48"/>
                  <a:gd name="T14" fmla="*/ 18 w 49"/>
                  <a:gd name="T15" fmla="*/ 0 h 48"/>
                  <a:gd name="T16" fmla="*/ 12 w 49"/>
                  <a:gd name="T17" fmla="*/ 3 h 48"/>
                  <a:gd name="T18" fmla="*/ 7 w 49"/>
                  <a:gd name="T19" fmla="*/ 7 h 48"/>
                  <a:gd name="T20" fmla="*/ 3 w 49"/>
                  <a:gd name="T21" fmla="*/ 12 h 48"/>
                  <a:gd name="T22" fmla="*/ 1 w 49"/>
                  <a:gd name="T23" fmla="*/ 18 h 48"/>
                  <a:gd name="T24" fmla="*/ 0 w 49"/>
                  <a:gd name="T25" fmla="*/ 24 h 48"/>
                  <a:gd name="T26" fmla="*/ 1 w 49"/>
                  <a:gd name="T27" fmla="*/ 30 h 48"/>
                  <a:gd name="T28" fmla="*/ 3 w 49"/>
                  <a:gd name="T29" fmla="*/ 36 h 48"/>
                  <a:gd name="T30" fmla="*/ 7 w 49"/>
                  <a:gd name="T31" fmla="*/ 40 h 48"/>
                  <a:gd name="T32" fmla="*/ 12 w 49"/>
                  <a:gd name="T33" fmla="*/ 44 h 48"/>
                  <a:gd name="T34" fmla="*/ 18 w 49"/>
                  <a:gd name="T35" fmla="*/ 47 h 48"/>
                  <a:gd name="T36" fmla="*/ 24 w 49"/>
                  <a:gd name="T37" fmla="*/ 47 h 48"/>
                  <a:gd name="T38" fmla="*/ 30 w 49"/>
                  <a:gd name="T39" fmla="*/ 47 h 48"/>
                  <a:gd name="T40" fmla="*/ 36 w 49"/>
                  <a:gd name="T41" fmla="*/ 44 h 48"/>
                  <a:gd name="T42" fmla="*/ 41 w 49"/>
                  <a:gd name="T43" fmla="*/ 40 h 48"/>
                  <a:gd name="T44" fmla="*/ 45 w 49"/>
                  <a:gd name="T45" fmla="*/ 36 h 48"/>
                  <a:gd name="T46" fmla="*/ 47 w 49"/>
                  <a:gd name="T47" fmla="*/ 30 h 48"/>
                  <a:gd name="T48" fmla="*/ 48 w 49"/>
                  <a:gd name="T4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8">
                    <a:moveTo>
                      <a:pt x="48" y="24"/>
                    </a:moveTo>
                    <a:lnTo>
                      <a:pt x="47" y="18"/>
                    </a:lnTo>
                    <a:lnTo>
                      <a:pt x="45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0"/>
                    </a:lnTo>
                    <a:lnTo>
                      <a:pt x="12" y="44"/>
                    </a:lnTo>
                    <a:lnTo>
                      <a:pt x="18" y="47"/>
                    </a:lnTo>
                    <a:lnTo>
                      <a:pt x="24" y="47"/>
                    </a:lnTo>
                    <a:lnTo>
                      <a:pt x="30" y="47"/>
                    </a:lnTo>
                    <a:lnTo>
                      <a:pt x="36" y="44"/>
                    </a:lnTo>
                    <a:lnTo>
                      <a:pt x="41" y="40"/>
                    </a:lnTo>
                    <a:lnTo>
                      <a:pt x="45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97" name="Freeform 105"/>
              <p:cNvSpPr>
                <a:spLocks/>
              </p:cNvSpPr>
              <p:nvPr/>
            </p:nvSpPr>
            <p:spPr bwMode="auto">
              <a:xfrm>
                <a:off x="3514" y="1741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5 w 49"/>
                  <a:gd name="T5" fmla="*/ 12 h 49"/>
                  <a:gd name="T6" fmla="*/ 41 w 49"/>
                  <a:gd name="T7" fmla="*/ 7 h 49"/>
                  <a:gd name="T8" fmla="*/ 36 w 49"/>
                  <a:gd name="T9" fmla="*/ 3 h 49"/>
                  <a:gd name="T10" fmla="*/ 30 w 49"/>
                  <a:gd name="T11" fmla="*/ 0 h 49"/>
                  <a:gd name="T12" fmla="*/ 24 w 49"/>
                  <a:gd name="T13" fmla="*/ 0 h 49"/>
                  <a:gd name="T14" fmla="*/ 17 w 49"/>
                  <a:gd name="T15" fmla="*/ 0 h 49"/>
                  <a:gd name="T16" fmla="*/ 12 w 49"/>
                  <a:gd name="T17" fmla="*/ 3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0 h 49"/>
                  <a:gd name="T32" fmla="*/ 12 w 49"/>
                  <a:gd name="T33" fmla="*/ 44 h 49"/>
                  <a:gd name="T34" fmla="*/ 17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4 h 49"/>
                  <a:gd name="T42" fmla="*/ 41 w 49"/>
                  <a:gd name="T43" fmla="*/ 40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5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0"/>
                    </a:lnTo>
                    <a:lnTo>
                      <a:pt x="12" y="44"/>
                    </a:lnTo>
                    <a:lnTo>
                      <a:pt x="17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4"/>
                    </a:lnTo>
                    <a:lnTo>
                      <a:pt x="41" y="40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98" name="Freeform 106"/>
              <p:cNvSpPr>
                <a:spLocks/>
              </p:cNvSpPr>
              <p:nvPr/>
            </p:nvSpPr>
            <p:spPr bwMode="auto">
              <a:xfrm>
                <a:off x="3567" y="2115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6 w 49"/>
                  <a:gd name="T3" fmla="*/ 19 h 49"/>
                  <a:gd name="T4" fmla="*/ 44 w 49"/>
                  <a:gd name="T5" fmla="*/ 13 h 49"/>
                  <a:gd name="T6" fmla="*/ 40 w 49"/>
                  <a:gd name="T7" fmla="*/ 8 h 49"/>
                  <a:gd name="T8" fmla="*/ 35 w 49"/>
                  <a:gd name="T9" fmla="*/ 4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1 w 49"/>
                  <a:gd name="T17" fmla="*/ 4 h 49"/>
                  <a:gd name="T18" fmla="*/ 6 w 49"/>
                  <a:gd name="T19" fmla="*/ 8 h 49"/>
                  <a:gd name="T20" fmla="*/ 3 w 49"/>
                  <a:gd name="T21" fmla="*/ 13 h 49"/>
                  <a:gd name="T22" fmla="*/ 0 w 49"/>
                  <a:gd name="T23" fmla="*/ 19 h 49"/>
                  <a:gd name="T24" fmla="*/ 0 w 49"/>
                  <a:gd name="T25" fmla="*/ 24 h 49"/>
                  <a:gd name="T26" fmla="*/ 0 w 49"/>
                  <a:gd name="T27" fmla="*/ 31 h 49"/>
                  <a:gd name="T28" fmla="*/ 3 w 49"/>
                  <a:gd name="T29" fmla="*/ 37 h 49"/>
                  <a:gd name="T30" fmla="*/ 6 w 49"/>
                  <a:gd name="T31" fmla="*/ 41 h 49"/>
                  <a:gd name="T32" fmla="*/ 11 w 49"/>
                  <a:gd name="T33" fmla="*/ 45 h 49"/>
                  <a:gd name="T34" fmla="*/ 17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5 w 49"/>
                  <a:gd name="T41" fmla="*/ 45 h 49"/>
                  <a:gd name="T42" fmla="*/ 40 w 49"/>
                  <a:gd name="T43" fmla="*/ 41 h 49"/>
                  <a:gd name="T44" fmla="*/ 44 w 49"/>
                  <a:gd name="T45" fmla="*/ 37 h 49"/>
                  <a:gd name="T46" fmla="*/ 46 w 49"/>
                  <a:gd name="T47" fmla="*/ 31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6" y="19"/>
                    </a:lnTo>
                    <a:lnTo>
                      <a:pt x="44" y="13"/>
                    </a:lnTo>
                    <a:lnTo>
                      <a:pt x="40" y="8"/>
                    </a:lnTo>
                    <a:lnTo>
                      <a:pt x="35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1" y="4"/>
                    </a:lnTo>
                    <a:lnTo>
                      <a:pt x="6" y="8"/>
                    </a:lnTo>
                    <a:lnTo>
                      <a:pt x="3" y="13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3" y="37"/>
                    </a:lnTo>
                    <a:lnTo>
                      <a:pt x="6" y="41"/>
                    </a:lnTo>
                    <a:lnTo>
                      <a:pt x="11" y="45"/>
                    </a:lnTo>
                    <a:lnTo>
                      <a:pt x="17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5" y="45"/>
                    </a:lnTo>
                    <a:lnTo>
                      <a:pt x="40" y="41"/>
                    </a:lnTo>
                    <a:lnTo>
                      <a:pt x="44" y="37"/>
                    </a:lnTo>
                    <a:lnTo>
                      <a:pt x="46" y="31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499" name="Freeform 107"/>
              <p:cNvSpPr>
                <a:spLocks/>
              </p:cNvSpPr>
              <p:nvPr/>
            </p:nvSpPr>
            <p:spPr bwMode="auto">
              <a:xfrm>
                <a:off x="3620" y="2169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1 w 49"/>
                  <a:gd name="T7" fmla="*/ 7 h 49"/>
                  <a:gd name="T8" fmla="*/ 36 w 49"/>
                  <a:gd name="T9" fmla="*/ 4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4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1" y="7"/>
                    </a:lnTo>
                    <a:lnTo>
                      <a:pt x="36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4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00" name="Freeform 108"/>
              <p:cNvSpPr>
                <a:spLocks/>
              </p:cNvSpPr>
              <p:nvPr/>
            </p:nvSpPr>
            <p:spPr bwMode="auto">
              <a:xfrm>
                <a:off x="3672" y="2196"/>
                <a:ext cx="49" cy="48"/>
              </a:xfrm>
              <a:custGeom>
                <a:avLst/>
                <a:gdLst>
                  <a:gd name="T0" fmla="*/ 48 w 49"/>
                  <a:gd name="T1" fmla="*/ 23 h 48"/>
                  <a:gd name="T2" fmla="*/ 48 w 49"/>
                  <a:gd name="T3" fmla="*/ 18 h 48"/>
                  <a:gd name="T4" fmla="*/ 45 w 49"/>
                  <a:gd name="T5" fmla="*/ 12 h 48"/>
                  <a:gd name="T6" fmla="*/ 41 w 49"/>
                  <a:gd name="T7" fmla="*/ 7 h 48"/>
                  <a:gd name="T8" fmla="*/ 36 w 49"/>
                  <a:gd name="T9" fmla="*/ 3 h 48"/>
                  <a:gd name="T10" fmla="*/ 30 w 49"/>
                  <a:gd name="T11" fmla="*/ 1 h 48"/>
                  <a:gd name="T12" fmla="*/ 24 w 49"/>
                  <a:gd name="T13" fmla="*/ 0 h 48"/>
                  <a:gd name="T14" fmla="*/ 18 w 49"/>
                  <a:gd name="T15" fmla="*/ 1 h 48"/>
                  <a:gd name="T16" fmla="*/ 12 w 49"/>
                  <a:gd name="T17" fmla="*/ 3 h 48"/>
                  <a:gd name="T18" fmla="*/ 7 w 49"/>
                  <a:gd name="T19" fmla="*/ 7 h 48"/>
                  <a:gd name="T20" fmla="*/ 4 w 49"/>
                  <a:gd name="T21" fmla="*/ 12 h 48"/>
                  <a:gd name="T22" fmla="*/ 2 w 49"/>
                  <a:gd name="T23" fmla="*/ 18 h 48"/>
                  <a:gd name="T24" fmla="*/ 0 w 49"/>
                  <a:gd name="T25" fmla="*/ 23 h 48"/>
                  <a:gd name="T26" fmla="*/ 2 w 49"/>
                  <a:gd name="T27" fmla="*/ 30 h 48"/>
                  <a:gd name="T28" fmla="*/ 4 w 49"/>
                  <a:gd name="T29" fmla="*/ 36 h 48"/>
                  <a:gd name="T30" fmla="*/ 7 w 49"/>
                  <a:gd name="T31" fmla="*/ 41 h 48"/>
                  <a:gd name="T32" fmla="*/ 12 w 49"/>
                  <a:gd name="T33" fmla="*/ 44 h 48"/>
                  <a:gd name="T34" fmla="*/ 18 w 49"/>
                  <a:gd name="T35" fmla="*/ 47 h 48"/>
                  <a:gd name="T36" fmla="*/ 24 w 49"/>
                  <a:gd name="T37" fmla="*/ 47 h 48"/>
                  <a:gd name="T38" fmla="*/ 30 w 49"/>
                  <a:gd name="T39" fmla="*/ 47 h 48"/>
                  <a:gd name="T40" fmla="*/ 36 w 49"/>
                  <a:gd name="T41" fmla="*/ 44 h 48"/>
                  <a:gd name="T42" fmla="*/ 41 w 49"/>
                  <a:gd name="T43" fmla="*/ 41 h 48"/>
                  <a:gd name="T44" fmla="*/ 45 w 49"/>
                  <a:gd name="T45" fmla="*/ 36 h 48"/>
                  <a:gd name="T46" fmla="*/ 48 w 49"/>
                  <a:gd name="T47" fmla="*/ 30 h 48"/>
                  <a:gd name="T48" fmla="*/ 48 w 49"/>
                  <a:gd name="T49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8">
                    <a:moveTo>
                      <a:pt x="48" y="23"/>
                    </a:moveTo>
                    <a:lnTo>
                      <a:pt x="48" y="18"/>
                    </a:lnTo>
                    <a:lnTo>
                      <a:pt x="45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8" y="47"/>
                    </a:lnTo>
                    <a:lnTo>
                      <a:pt x="24" y="47"/>
                    </a:lnTo>
                    <a:lnTo>
                      <a:pt x="30" y="47"/>
                    </a:lnTo>
                    <a:lnTo>
                      <a:pt x="36" y="44"/>
                    </a:lnTo>
                    <a:lnTo>
                      <a:pt x="41" y="41"/>
                    </a:lnTo>
                    <a:lnTo>
                      <a:pt x="45" y="36"/>
                    </a:lnTo>
                    <a:lnTo>
                      <a:pt x="48" y="30"/>
                    </a:lnTo>
                    <a:lnTo>
                      <a:pt x="48" y="23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01" name="Freeform 109"/>
              <p:cNvSpPr>
                <a:spLocks/>
              </p:cNvSpPr>
              <p:nvPr/>
            </p:nvSpPr>
            <p:spPr bwMode="auto">
              <a:xfrm>
                <a:off x="3752" y="2223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0 w 49"/>
                  <a:gd name="T7" fmla="*/ 7 h 49"/>
                  <a:gd name="T8" fmla="*/ 36 w 49"/>
                  <a:gd name="T9" fmla="*/ 3 h 49"/>
                  <a:gd name="T10" fmla="*/ 30 w 49"/>
                  <a:gd name="T11" fmla="*/ 0 h 49"/>
                  <a:gd name="T12" fmla="*/ 24 w 49"/>
                  <a:gd name="T13" fmla="*/ 0 h 49"/>
                  <a:gd name="T14" fmla="*/ 18 w 49"/>
                  <a:gd name="T15" fmla="*/ 0 h 49"/>
                  <a:gd name="T16" fmla="*/ 12 w 49"/>
                  <a:gd name="T17" fmla="*/ 3 h 49"/>
                  <a:gd name="T18" fmla="*/ 6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6 w 49"/>
                  <a:gd name="T31" fmla="*/ 40 h 49"/>
                  <a:gd name="T32" fmla="*/ 12 w 49"/>
                  <a:gd name="T33" fmla="*/ 44 h 49"/>
                  <a:gd name="T34" fmla="*/ 18 w 49"/>
                  <a:gd name="T35" fmla="*/ 46 h 49"/>
                  <a:gd name="T36" fmla="*/ 24 w 49"/>
                  <a:gd name="T37" fmla="*/ 48 h 49"/>
                  <a:gd name="T38" fmla="*/ 30 w 49"/>
                  <a:gd name="T39" fmla="*/ 46 h 49"/>
                  <a:gd name="T40" fmla="*/ 36 w 49"/>
                  <a:gd name="T41" fmla="*/ 44 h 49"/>
                  <a:gd name="T42" fmla="*/ 40 w 49"/>
                  <a:gd name="T43" fmla="*/ 40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0" y="7"/>
                    </a:lnTo>
                    <a:lnTo>
                      <a:pt x="36" y="3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6" y="40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6" y="44"/>
                    </a:lnTo>
                    <a:lnTo>
                      <a:pt x="40" y="40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02" name="Freeform 110"/>
              <p:cNvSpPr>
                <a:spLocks/>
              </p:cNvSpPr>
              <p:nvPr/>
            </p:nvSpPr>
            <p:spPr bwMode="auto">
              <a:xfrm>
                <a:off x="3831" y="2249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5 w 49"/>
                  <a:gd name="T5" fmla="*/ 12 h 49"/>
                  <a:gd name="T6" fmla="*/ 41 w 49"/>
                  <a:gd name="T7" fmla="*/ 8 h 49"/>
                  <a:gd name="T8" fmla="*/ 36 w 49"/>
                  <a:gd name="T9" fmla="*/ 4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4 h 49"/>
                  <a:gd name="T18" fmla="*/ 7 w 49"/>
                  <a:gd name="T19" fmla="*/ 8 h 49"/>
                  <a:gd name="T20" fmla="*/ 4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4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6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4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03" name="Freeform 111"/>
              <p:cNvSpPr>
                <a:spLocks/>
              </p:cNvSpPr>
              <p:nvPr/>
            </p:nvSpPr>
            <p:spPr bwMode="auto">
              <a:xfrm>
                <a:off x="3911" y="2356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0 w 49"/>
                  <a:gd name="T7" fmla="*/ 8 h 49"/>
                  <a:gd name="T8" fmla="*/ 36 w 49"/>
                  <a:gd name="T9" fmla="*/ 4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2 w 49"/>
                  <a:gd name="T17" fmla="*/ 4 h 49"/>
                  <a:gd name="T18" fmla="*/ 6 w 49"/>
                  <a:gd name="T19" fmla="*/ 8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6 w 49"/>
                  <a:gd name="T31" fmla="*/ 41 h 49"/>
                  <a:gd name="T32" fmla="*/ 12 w 49"/>
                  <a:gd name="T33" fmla="*/ 45 h 49"/>
                  <a:gd name="T34" fmla="*/ 17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0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2" y="4"/>
                    </a:lnTo>
                    <a:lnTo>
                      <a:pt x="6" y="8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6" y="41"/>
                    </a:lnTo>
                    <a:lnTo>
                      <a:pt x="12" y="45"/>
                    </a:lnTo>
                    <a:lnTo>
                      <a:pt x="17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04" name="Freeform 112"/>
              <p:cNvSpPr>
                <a:spLocks/>
              </p:cNvSpPr>
              <p:nvPr/>
            </p:nvSpPr>
            <p:spPr bwMode="auto">
              <a:xfrm>
                <a:off x="3990" y="2490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9 h 49"/>
                  <a:gd name="T4" fmla="*/ 44 w 49"/>
                  <a:gd name="T5" fmla="*/ 12 h 49"/>
                  <a:gd name="T6" fmla="*/ 40 w 49"/>
                  <a:gd name="T7" fmla="*/ 7 h 49"/>
                  <a:gd name="T8" fmla="*/ 36 w 49"/>
                  <a:gd name="T9" fmla="*/ 4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4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9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0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9"/>
                    </a:lnTo>
                    <a:lnTo>
                      <a:pt x="44" y="12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4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05" name="Freeform 113"/>
              <p:cNvSpPr>
                <a:spLocks/>
              </p:cNvSpPr>
              <p:nvPr/>
            </p:nvSpPr>
            <p:spPr bwMode="auto">
              <a:xfrm>
                <a:off x="4069" y="2544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5 w 49"/>
                  <a:gd name="T5" fmla="*/ 12 h 49"/>
                  <a:gd name="T6" fmla="*/ 41 w 49"/>
                  <a:gd name="T7" fmla="*/ 7 h 49"/>
                  <a:gd name="T8" fmla="*/ 36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3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5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5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5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06" name="Freeform 114"/>
              <p:cNvSpPr>
                <a:spLocks/>
              </p:cNvSpPr>
              <p:nvPr/>
            </p:nvSpPr>
            <p:spPr bwMode="auto">
              <a:xfrm>
                <a:off x="4149" y="2678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6 w 49"/>
                  <a:gd name="T3" fmla="*/ 18 h 49"/>
                  <a:gd name="T4" fmla="*/ 44 w 49"/>
                  <a:gd name="T5" fmla="*/ 12 h 49"/>
                  <a:gd name="T6" fmla="*/ 40 w 49"/>
                  <a:gd name="T7" fmla="*/ 7 h 49"/>
                  <a:gd name="T8" fmla="*/ 35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1 w 49"/>
                  <a:gd name="T17" fmla="*/ 3 h 49"/>
                  <a:gd name="T18" fmla="*/ 6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6 w 49"/>
                  <a:gd name="T31" fmla="*/ 41 h 49"/>
                  <a:gd name="T32" fmla="*/ 11 w 49"/>
                  <a:gd name="T33" fmla="*/ 45 h 49"/>
                  <a:gd name="T34" fmla="*/ 17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5 w 49"/>
                  <a:gd name="T41" fmla="*/ 45 h 49"/>
                  <a:gd name="T42" fmla="*/ 40 w 49"/>
                  <a:gd name="T43" fmla="*/ 41 h 49"/>
                  <a:gd name="T44" fmla="*/ 44 w 49"/>
                  <a:gd name="T45" fmla="*/ 36 h 49"/>
                  <a:gd name="T46" fmla="*/ 46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6" y="18"/>
                    </a:lnTo>
                    <a:lnTo>
                      <a:pt x="44" y="12"/>
                    </a:lnTo>
                    <a:lnTo>
                      <a:pt x="40" y="7"/>
                    </a:lnTo>
                    <a:lnTo>
                      <a:pt x="35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6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6" y="41"/>
                    </a:lnTo>
                    <a:lnTo>
                      <a:pt x="11" y="45"/>
                    </a:lnTo>
                    <a:lnTo>
                      <a:pt x="17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5" y="45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6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07" name="Freeform 115"/>
              <p:cNvSpPr>
                <a:spLocks/>
              </p:cNvSpPr>
              <p:nvPr/>
            </p:nvSpPr>
            <p:spPr bwMode="auto">
              <a:xfrm>
                <a:off x="4228" y="2705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1 w 49"/>
                  <a:gd name="T7" fmla="*/ 7 h 49"/>
                  <a:gd name="T8" fmla="*/ 36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2 w 49"/>
                  <a:gd name="T17" fmla="*/ 3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0 h 49"/>
                  <a:gd name="T32" fmla="*/ 12 w 49"/>
                  <a:gd name="T33" fmla="*/ 44 h 49"/>
                  <a:gd name="T34" fmla="*/ 17 w 49"/>
                  <a:gd name="T35" fmla="*/ 46 h 49"/>
                  <a:gd name="T36" fmla="*/ 24 w 49"/>
                  <a:gd name="T37" fmla="*/ 48 h 49"/>
                  <a:gd name="T38" fmla="*/ 30 w 49"/>
                  <a:gd name="T39" fmla="*/ 46 h 49"/>
                  <a:gd name="T40" fmla="*/ 36 w 49"/>
                  <a:gd name="T41" fmla="*/ 44 h 49"/>
                  <a:gd name="T42" fmla="*/ 41 w 49"/>
                  <a:gd name="T43" fmla="*/ 40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0"/>
                    </a:lnTo>
                    <a:lnTo>
                      <a:pt x="12" y="44"/>
                    </a:lnTo>
                    <a:lnTo>
                      <a:pt x="17" y="46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6" y="44"/>
                    </a:lnTo>
                    <a:lnTo>
                      <a:pt x="41" y="40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08" name="Freeform 116"/>
              <p:cNvSpPr>
                <a:spLocks/>
              </p:cNvSpPr>
              <p:nvPr/>
            </p:nvSpPr>
            <p:spPr bwMode="auto">
              <a:xfrm>
                <a:off x="4307" y="2731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8 w 49"/>
                  <a:gd name="T3" fmla="*/ 18 h 49"/>
                  <a:gd name="T4" fmla="*/ 45 w 49"/>
                  <a:gd name="T5" fmla="*/ 12 h 49"/>
                  <a:gd name="T6" fmla="*/ 41 w 49"/>
                  <a:gd name="T7" fmla="*/ 8 h 49"/>
                  <a:gd name="T8" fmla="*/ 36 w 49"/>
                  <a:gd name="T9" fmla="*/ 4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4 h 49"/>
                  <a:gd name="T18" fmla="*/ 7 w 49"/>
                  <a:gd name="T19" fmla="*/ 8 h 49"/>
                  <a:gd name="T20" fmla="*/ 4 w 49"/>
                  <a:gd name="T21" fmla="*/ 12 h 49"/>
                  <a:gd name="T22" fmla="*/ 2 w 49"/>
                  <a:gd name="T23" fmla="*/ 18 h 49"/>
                  <a:gd name="T24" fmla="*/ 0 w 49"/>
                  <a:gd name="T25" fmla="*/ 24 h 49"/>
                  <a:gd name="T26" fmla="*/ 2 w 49"/>
                  <a:gd name="T27" fmla="*/ 30 h 49"/>
                  <a:gd name="T28" fmla="*/ 4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5 w 49"/>
                  <a:gd name="T45" fmla="*/ 36 h 49"/>
                  <a:gd name="T46" fmla="*/ 48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8" y="18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36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4"/>
                    </a:lnTo>
                    <a:lnTo>
                      <a:pt x="7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5" y="36"/>
                    </a:lnTo>
                    <a:lnTo>
                      <a:pt x="48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09" name="Freeform 117"/>
              <p:cNvSpPr>
                <a:spLocks/>
              </p:cNvSpPr>
              <p:nvPr/>
            </p:nvSpPr>
            <p:spPr bwMode="auto">
              <a:xfrm>
                <a:off x="4387" y="2758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0 w 49"/>
                  <a:gd name="T7" fmla="*/ 7 h 49"/>
                  <a:gd name="T8" fmla="*/ 35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1 w 49"/>
                  <a:gd name="T17" fmla="*/ 3 h 49"/>
                  <a:gd name="T18" fmla="*/ 6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6 w 49"/>
                  <a:gd name="T31" fmla="*/ 41 h 49"/>
                  <a:gd name="T32" fmla="*/ 11 w 49"/>
                  <a:gd name="T33" fmla="*/ 45 h 49"/>
                  <a:gd name="T34" fmla="*/ 17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5 w 49"/>
                  <a:gd name="T41" fmla="*/ 45 h 49"/>
                  <a:gd name="T42" fmla="*/ 40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0" y="7"/>
                    </a:lnTo>
                    <a:lnTo>
                      <a:pt x="35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6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6" y="41"/>
                    </a:lnTo>
                    <a:lnTo>
                      <a:pt x="11" y="45"/>
                    </a:lnTo>
                    <a:lnTo>
                      <a:pt x="17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5" y="45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10" name="Freeform 118"/>
              <p:cNvSpPr>
                <a:spLocks/>
              </p:cNvSpPr>
              <p:nvPr/>
            </p:nvSpPr>
            <p:spPr bwMode="auto">
              <a:xfrm>
                <a:off x="4466" y="2785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1 w 49"/>
                  <a:gd name="T7" fmla="*/ 7 h 49"/>
                  <a:gd name="T8" fmla="*/ 36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3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11" name="Freeform 119"/>
              <p:cNvSpPr>
                <a:spLocks/>
              </p:cNvSpPr>
              <p:nvPr/>
            </p:nvSpPr>
            <p:spPr bwMode="auto">
              <a:xfrm>
                <a:off x="4545" y="2758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5 w 49"/>
                  <a:gd name="T5" fmla="*/ 12 h 49"/>
                  <a:gd name="T6" fmla="*/ 41 w 49"/>
                  <a:gd name="T7" fmla="*/ 7 h 49"/>
                  <a:gd name="T8" fmla="*/ 36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3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5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12" name="Freeform 120"/>
              <p:cNvSpPr>
                <a:spLocks/>
              </p:cNvSpPr>
              <p:nvPr/>
            </p:nvSpPr>
            <p:spPr bwMode="auto">
              <a:xfrm>
                <a:off x="4625" y="2812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6 w 49"/>
                  <a:gd name="T3" fmla="*/ 18 h 49"/>
                  <a:gd name="T4" fmla="*/ 44 w 49"/>
                  <a:gd name="T5" fmla="*/ 12 h 49"/>
                  <a:gd name="T6" fmla="*/ 40 w 49"/>
                  <a:gd name="T7" fmla="*/ 7 h 49"/>
                  <a:gd name="T8" fmla="*/ 35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1 w 49"/>
                  <a:gd name="T17" fmla="*/ 3 h 49"/>
                  <a:gd name="T18" fmla="*/ 6 w 49"/>
                  <a:gd name="T19" fmla="*/ 7 h 49"/>
                  <a:gd name="T20" fmla="*/ 3 w 49"/>
                  <a:gd name="T21" fmla="*/ 12 h 49"/>
                  <a:gd name="T22" fmla="*/ 0 w 49"/>
                  <a:gd name="T23" fmla="*/ 18 h 49"/>
                  <a:gd name="T24" fmla="*/ 0 w 49"/>
                  <a:gd name="T25" fmla="*/ 24 h 49"/>
                  <a:gd name="T26" fmla="*/ 0 w 49"/>
                  <a:gd name="T27" fmla="*/ 30 h 49"/>
                  <a:gd name="T28" fmla="*/ 3 w 49"/>
                  <a:gd name="T29" fmla="*/ 36 h 49"/>
                  <a:gd name="T30" fmla="*/ 6 w 49"/>
                  <a:gd name="T31" fmla="*/ 41 h 49"/>
                  <a:gd name="T32" fmla="*/ 11 w 49"/>
                  <a:gd name="T33" fmla="*/ 44 h 49"/>
                  <a:gd name="T34" fmla="*/ 17 w 49"/>
                  <a:gd name="T35" fmla="*/ 46 h 49"/>
                  <a:gd name="T36" fmla="*/ 24 w 49"/>
                  <a:gd name="T37" fmla="*/ 48 h 49"/>
                  <a:gd name="T38" fmla="*/ 30 w 49"/>
                  <a:gd name="T39" fmla="*/ 46 h 49"/>
                  <a:gd name="T40" fmla="*/ 35 w 49"/>
                  <a:gd name="T41" fmla="*/ 44 h 49"/>
                  <a:gd name="T42" fmla="*/ 40 w 49"/>
                  <a:gd name="T43" fmla="*/ 41 h 49"/>
                  <a:gd name="T44" fmla="*/ 44 w 49"/>
                  <a:gd name="T45" fmla="*/ 36 h 49"/>
                  <a:gd name="T46" fmla="*/ 46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6" y="18"/>
                    </a:lnTo>
                    <a:lnTo>
                      <a:pt x="44" y="12"/>
                    </a:lnTo>
                    <a:lnTo>
                      <a:pt x="40" y="7"/>
                    </a:lnTo>
                    <a:lnTo>
                      <a:pt x="35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6" y="7"/>
                    </a:lnTo>
                    <a:lnTo>
                      <a:pt x="3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6" y="41"/>
                    </a:lnTo>
                    <a:lnTo>
                      <a:pt x="11" y="44"/>
                    </a:lnTo>
                    <a:lnTo>
                      <a:pt x="17" y="46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5" y="44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6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13" name="Freeform 121"/>
              <p:cNvSpPr>
                <a:spLocks/>
              </p:cNvSpPr>
              <p:nvPr/>
            </p:nvSpPr>
            <p:spPr bwMode="auto">
              <a:xfrm>
                <a:off x="4704" y="2812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0 w 49"/>
                  <a:gd name="T7" fmla="*/ 7 h 49"/>
                  <a:gd name="T8" fmla="*/ 36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2 w 49"/>
                  <a:gd name="T17" fmla="*/ 3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1 h 49"/>
                  <a:gd name="T32" fmla="*/ 12 w 49"/>
                  <a:gd name="T33" fmla="*/ 44 h 49"/>
                  <a:gd name="T34" fmla="*/ 17 w 49"/>
                  <a:gd name="T35" fmla="*/ 46 h 49"/>
                  <a:gd name="T36" fmla="*/ 24 w 49"/>
                  <a:gd name="T37" fmla="*/ 48 h 49"/>
                  <a:gd name="T38" fmla="*/ 30 w 49"/>
                  <a:gd name="T39" fmla="*/ 46 h 49"/>
                  <a:gd name="T40" fmla="*/ 36 w 49"/>
                  <a:gd name="T41" fmla="*/ 44 h 49"/>
                  <a:gd name="T42" fmla="*/ 40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0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7" y="46"/>
                    </a:lnTo>
                    <a:lnTo>
                      <a:pt x="24" y="48"/>
                    </a:lnTo>
                    <a:lnTo>
                      <a:pt x="30" y="46"/>
                    </a:lnTo>
                    <a:lnTo>
                      <a:pt x="36" y="44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14" name="Freeform 122"/>
              <p:cNvSpPr>
                <a:spLocks/>
              </p:cNvSpPr>
              <p:nvPr/>
            </p:nvSpPr>
            <p:spPr bwMode="auto">
              <a:xfrm>
                <a:off x="4783" y="2785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5 w 49"/>
                  <a:gd name="T5" fmla="*/ 12 h 49"/>
                  <a:gd name="T6" fmla="*/ 41 w 49"/>
                  <a:gd name="T7" fmla="*/ 7 h 49"/>
                  <a:gd name="T8" fmla="*/ 36 w 49"/>
                  <a:gd name="T9" fmla="*/ 3 h 49"/>
                  <a:gd name="T10" fmla="*/ 31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3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1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5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5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1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1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5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15" name="Freeform 123"/>
              <p:cNvSpPr>
                <a:spLocks/>
              </p:cNvSpPr>
              <p:nvPr/>
            </p:nvSpPr>
            <p:spPr bwMode="auto">
              <a:xfrm>
                <a:off x="4863" y="2785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6 w 49"/>
                  <a:gd name="T3" fmla="*/ 18 h 49"/>
                  <a:gd name="T4" fmla="*/ 44 w 49"/>
                  <a:gd name="T5" fmla="*/ 12 h 49"/>
                  <a:gd name="T6" fmla="*/ 40 w 49"/>
                  <a:gd name="T7" fmla="*/ 7 h 49"/>
                  <a:gd name="T8" fmla="*/ 35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1 w 49"/>
                  <a:gd name="T17" fmla="*/ 3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1 h 49"/>
                  <a:gd name="T32" fmla="*/ 11 w 49"/>
                  <a:gd name="T33" fmla="*/ 45 h 49"/>
                  <a:gd name="T34" fmla="*/ 17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5 w 49"/>
                  <a:gd name="T41" fmla="*/ 45 h 49"/>
                  <a:gd name="T42" fmla="*/ 40 w 49"/>
                  <a:gd name="T43" fmla="*/ 41 h 49"/>
                  <a:gd name="T44" fmla="*/ 44 w 49"/>
                  <a:gd name="T45" fmla="*/ 36 h 49"/>
                  <a:gd name="T46" fmla="*/ 46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6" y="18"/>
                    </a:lnTo>
                    <a:lnTo>
                      <a:pt x="44" y="12"/>
                    </a:lnTo>
                    <a:lnTo>
                      <a:pt x="40" y="7"/>
                    </a:lnTo>
                    <a:lnTo>
                      <a:pt x="35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1" y="45"/>
                    </a:lnTo>
                    <a:lnTo>
                      <a:pt x="17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5" y="45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6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auto">
              <a:xfrm>
                <a:off x="4942" y="2785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1 w 49"/>
                  <a:gd name="T7" fmla="*/ 7 h 49"/>
                  <a:gd name="T8" fmla="*/ 36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2 w 49"/>
                  <a:gd name="T17" fmla="*/ 3 h 49"/>
                  <a:gd name="T18" fmla="*/ 7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7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7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17" name="Freeform 125"/>
              <p:cNvSpPr>
                <a:spLocks/>
              </p:cNvSpPr>
              <p:nvPr/>
            </p:nvSpPr>
            <p:spPr bwMode="auto">
              <a:xfrm>
                <a:off x="5021" y="2758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5 w 49"/>
                  <a:gd name="T5" fmla="*/ 12 h 49"/>
                  <a:gd name="T6" fmla="*/ 41 w 49"/>
                  <a:gd name="T7" fmla="*/ 7 h 49"/>
                  <a:gd name="T8" fmla="*/ 36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3 h 49"/>
                  <a:gd name="T18" fmla="*/ 7 w 49"/>
                  <a:gd name="T19" fmla="*/ 7 h 49"/>
                  <a:gd name="T20" fmla="*/ 4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4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5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4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18" name="Freeform 126"/>
              <p:cNvSpPr>
                <a:spLocks/>
              </p:cNvSpPr>
              <p:nvPr/>
            </p:nvSpPr>
            <p:spPr bwMode="auto">
              <a:xfrm>
                <a:off x="5100" y="2758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8 w 49"/>
                  <a:gd name="T3" fmla="*/ 18 h 49"/>
                  <a:gd name="T4" fmla="*/ 45 w 49"/>
                  <a:gd name="T5" fmla="*/ 12 h 49"/>
                  <a:gd name="T6" fmla="*/ 41 w 49"/>
                  <a:gd name="T7" fmla="*/ 7 h 49"/>
                  <a:gd name="T8" fmla="*/ 36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3 h 49"/>
                  <a:gd name="T18" fmla="*/ 7 w 49"/>
                  <a:gd name="T19" fmla="*/ 7 h 49"/>
                  <a:gd name="T20" fmla="*/ 4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4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4 w 49"/>
                  <a:gd name="T45" fmla="*/ 36 h 49"/>
                  <a:gd name="T46" fmla="*/ 48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8" y="18"/>
                    </a:lnTo>
                    <a:lnTo>
                      <a:pt x="45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4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8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19" name="Freeform 127"/>
              <p:cNvSpPr>
                <a:spLocks/>
              </p:cNvSpPr>
              <p:nvPr/>
            </p:nvSpPr>
            <p:spPr bwMode="auto">
              <a:xfrm>
                <a:off x="5180" y="2785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4 w 49"/>
                  <a:gd name="T5" fmla="*/ 12 h 49"/>
                  <a:gd name="T6" fmla="*/ 40 w 49"/>
                  <a:gd name="T7" fmla="*/ 7 h 49"/>
                  <a:gd name="T8" fmla="*/ 36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7 w 49"/>
                  <a:gd name="T15" fmla="*/ 1 h 49"/>
                  <a:gd name="T16" fmla="*/ 12 w 49"/>
                  <a:gd name="T17" fmla="*/ 3 h 49"/>
                  <a:gd name="T18" fmla="*/ 6 w 49"/>
                  <a:gd name="T19" fmla="*/ 7 h 49"/>
                  <a:gd name="T20" fmla="*/ 3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3 w 49"/>
                  <a:gd name="T29" fmla="*/ 36 h 49"/>
                  <a:gd name="T30" fmla="*/ 6 w 49"/>
                  <a:gd name="T31" fmla="*/ 41 h 49"/>
                  <a:gd name="T32" fmla="*/ 12 w 49"/>
                  <a:gd name="T33" fmla="*/ 45 h 49"/>
                  <a:gd name="T34" fmla="*/ 17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0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4" y="12"/>
                    </a:lnTo>
                    <a:lnTo>
                      <a:pt x="40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6" y="7"/>
                    </a:lnTo>
                    <a:lnTo>
                      <a:pt x="3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3" y="36"/>
                    </a:lnTo>
                    <a:lnTo>
                      <a:pt x="6" y="41"/>
                    </a:lnTo>
                    <a:lnTo>
                      <a:pt x="12" y="45"/>
                    </a:lnTo>
                    <a:lnTo>
                      <a:pt x="17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  <p:sp>
            <p:nvSpPr>
              <p:cNvPr id="187520" name="Freeform 128"/>
              <p:cNvSpPr>
                <a:spLocks/>
              </p:cNvSpPr>
              <p:nvPr/>
            </p:nvSpPr>
            <p:spPr bwMode="auto">
              <a:xfrm>
                <a:off x="5259" y="2758"/>
                <a:ext cx="49" cy="49"/>
              </a:xfrm>
              <a:custGeom>
                <a:avLst/>
                <a:gdLst>
                  <a:gd name="T0" fmla="*/ 48 w 49"/>
                  <a:gd name="T1" fmla="*/ 24 h 49"/>
                  <a:gd name="T2" fmla="*/ 47 w 49"/>
                  <a:gd name="T3" fmla="*/ 18 h 49"/>
                  <a:gd name="T4" fmla="*/ 45 w 49"/>
                  <a:gd name="T5" fmla="*/ 12 h 49"/>
                  <a:gd name="T6" fmla="*/ 41 w 49"/>
                  <a:gd name="T7" fmla="*/ 7 h 49"/>
                  <a:gd name="T8" fmla="*/ 36 w 49"/>
                  <a:gd name="T9" fmla="*/ 3 h 49"/>
                  <a:gd name="T10" fmla="*/ 30 w 49"/>
                  <a:gd name="T11" fmla="*/ 1 h 49"/>
                  <a:gd name="T12" fmla="*/ 24 w 49"/>
                  <a:gd name="T13" fmla="*/ 0 h 49"/>
                  <a:gd name="T14" fmla="*/ 18 w 49"/>
                  <a:gd name="T15" fmla="*/ 1 h 49"/>
                  <a:gd name="T16" fmla="*/ 12 w 49"/>
                  <a:gd name="T17" fmla="*/ 3 h 49"/>
                  <a:gd name="T18" fmla="*/ 7 w 49"/>
                  <a:gd name="T19" fmla="*/ 7 h 49"/>
                  <a:gd name="T20" fmla="*/ 4 w 49"/>
                  <a:gd name="T21" fmla="*/ 12 h 49"/>
                  <a:gd name="T22" fmla="*/ 1 w 49"/>
                  <a:gd name="T23" fmla="*/ 18 h 49"/>
                  <a:gd name="T24" fmla="*/ 0 w 49"/>
                  <a:gd name="T25" fmla="*/ 24 h 49"/>
                  <a:gd name="T26" fmla="*/ 1 w 49"/>
                  <a:gd name="T27" fmla="*/ 30 h 49"/>
                  <a:gd name="T28" fmla="*/ 4 w 49"/>
                  <a:gd name="T29" fmla="*/ 36 h 49"/>
                  <a:gd name="T30" fmla="*/ 7 w 49"/>
                  <a:gd name="T31" fmla="*/ 41 h 49"/>
                  <a:gd name="T32" fmla="*/ 12 w 49"/>
                  <a:gd name="T33" fmla="*/ 45 h 49"/>
                  <a:gd name="T34" fmla="*/ 18 w 49"/>
                  <a:gd name="T35" fmla="*/ 47 h 49"/>
                  <a:gd name="T36" fmla="*/ 24 w 49"/>
                  <a:gd name="T37" fmla="*/ 48 h 49"/>
                  <a:gd name="T38" fmla="*/ 30 w 49"/>
                  <a:gd name="T39" fmla="*/ 47 h 49"/>
                  <a:gd name="T40" fmla="*/ 36 w 49"/>
                  <a:gd name="T41" fmla="*/ 45 h 49"/>
                  <a:gd name="T42" fmla="*/ 41 w 49"/>
                  <a:gd name="T43" fmla="*/ 41 h 49"/>
                  <a:gd name="T44" fmla="*/ 44 w 49"/>
                  <a:gd name="T45" fmla="*/ 36 h 49"/>
                  <a:gd name="T46" fmla="*/ 47 w 49"/>
                  <a:gd name="T47" fmla="*/ 30 h 49"/>
                  <a:gd name="T48" fmla="*/ 48 w 49"/>
                  <a:gd name="T49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49">
                    <a:moveTo>
                      <a:pt x="48" y="24"/>
                    </a:moveTo>
                    <a:lnTo>
                      <a:pt x="47" y="18"/>
                    </a:lnTo>
                    <a:lnTo>
                      <a:pt x="45" y="12"/>
                    </a:lnTo>
                    <a:lnTo>
                      <a:pt x="41" y="7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4" y="12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2" y="45"/>
                    </a:lnTo>
                    <a:lnTo>
                      <a:pt x="18" y="47"/>
                    </a:lnTo>
                    <a:lnTo>
                      <a:pt x="24" y="48"/>
                    </a:lnTo>
                    <a:lnTo>
                      <a:pt x="30" y="47"/>
                    </a:lnTo>
                    <a:lnTo>
                      <a:pt x="36" y="45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7" y="30"/>
                    </a:lnTo>
                    <a:lnTo>
                      <a:pt x="48" y="24"/>
                    </a:lnTo>
                  </a:path>
                </a:pathLst>
              </a:custGeom>
              <a:grpFill/>
              <a:ln w="127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ru-RU" sz="2400">
                  <a:solidFill>
                    <a:srgbClr val="001965"/>
                  </a:solidFill>
                  <a:latin typeface="Verdana"/>
                </a:endParaRPr>
              </a:p>
            </p:txBody>
          </p:sp>
        </p:grpSp>
      </p:grpSp>
      <p:sp>
        <p:nvSpPr>
          <p:cNvPr id="187521" name="Rectangle 129"/>
          <p:cNvSpPr>
            <a:spLocks noChangeArrowheads="1"/>
          </p:cNvSpPr>
          <p:nvPr/>
        </p:nvSpPr>
        <p:spPr bwMode="auto">
          <a:xfrm>
            <a:off x="1221717" y="4712495"/>
            <a:ext cx="356936" cy="3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2767" tIns="61384" rIns="122767" bIns="61384">
            <a:spAutoFit/>
          </a:bodyPr>
          <a:lstStyle/>
          <a:p>
            <a:pPr algn="r" defTabSz="1219170"/>
            <a:r>
              <a:rPr lang="en-GB" altLang="en-US" sz="1333" dirty="0">
                <a:solidFill>
                  <a:srgbClr val="001965"/>
                </a:solidFill>
                <a:latin typeface="Verdana"/>
              </a:rPr>
              <a:t>0</a:t>
            </a:r>
          </a:p>
        </p:txBody>
      </p:sp>
      <p:sp>
        <p:nvSpPr>
          <p:cNvPr id="187522" name="Rectangle 130"/>
          <p:cNvSpPr>
            <a:spLocks noChangeArrowheads="1"/>
          </p:cNvSpPr>
          <p:nvPr/>
        </p:nvSpPr>
        <p:spPr bwMode="auto">
          <a:xfrm>
            <a:off x="1112713" y="4325146"/>
            <a:ext cx="465940" cy="3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2767" tIns="61384" rIns="122767" bIns="61384">
            <a:spAutoFit/>
          </a:bodyPr>
          <a:lstStyle/>
          <a:p>
            <a:pPr algn="r" defTabSz="1219170"/>
            <a:r>
              <a:rPr lang="en-GB" altLang="en-US" sz="1333" dirty="0">
                <a:solidFill>
                  <a:srgbClr val="001965"/>
                </a:solidFill>
                <a:latin typeface="Verdana"/>
              </a:rPr>
              <a:t>10</a:t>
            </a:r>
          </a:p>
        </p:txBody>
      </p:sp>
      <p:sp>
        <p:nvSpPr>
          <p:cNvPr id="187523" name="Rectangle 131"/>
          <p:cNvSpPr>
            <a:spLocks noChangeArrowheads="1"/>
          </p:cNvSpPr>
          <p:nvPr/>
        </p:nvSpPr>
        <p:spPr bwMode="auto">
          <a:xfrm>
            <a:off x="1112713" y="3899695"/>
            <a:ext cx="465940" cy="3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2767" tIns="61384" rIns="122767" bIns="61384">
            <a:spAutoFit/>
          </a:bodyPr>
          <a:lstStyle/>
          <a:p>
            <a:pPr algn="r" defTabSz="1219170"/>
            <a:r>
              <a:rPr lang="en-GB" altLang="en-US" sz="1333" dirty="0">
                <a:solidFill>
                  <a:srgbClr val="001965"/>
                </a:solidFill>
                <a:latin typeface="Verdana"/>
              </a:rPr>
              <a:t>20</a:t>
            </a:r>
          </a:p>
        </p:txBody>
      </p:sp>
      <p:sp>
        <p:nvSpPr>
          <p:cNvPr id="187524" name="Rectangle 132"/>
          <p:cNvSpPr>
            <a:spLocks noChangeArrowheads="1"/>
          </p:cNvSpPr>
          <p:nvPr/>
        </p:nvSpPr>
        <p:spPr bwMode="auto">
          <a:xfrm>
            <a:off x="1112713" y="3475831"/>
            <a:ext cx="465940" cy="3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2767" tIns="61384" rIns="122767" bIns="61384">
            <a:spAutoFit/>
          </a:bodyPr>
          <a:lstStyle/>
          <a:p>
            <a:pPr algn="r" defTabSz="1219170"/>
            <a:r>
              <a:rPr lang="en-GB" altLang="en-US" sz="1333" dirty="0">
                <a:solidFill>
                  <a:srgbClr val="001965"/>
                </a:solidFill>
                <a:latin typeface="Verdana"/>
              </a:rPr>
              <a:t>30</a:t>
            </a:r>
          </a:p>
        </p:txBody>
      </p:sp>
      <p:sp>
        <p:nvSpPr>
          <p:cNvPr id="187525" name="Rectangle 133"/>
          <p:cNvSpPr>
            <a:spLocks noChangeArrowheads="1"/>
          </p:cNvSpPr>
          <p:nvPr/>
        </p:nvSpPr>
        <p:spPr bwMode="auto">
          <a:xfrm>
            <a:off x="1112713" y="3050382"/>
            <a:ext cx="465940" cy="3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2767" tIns="61384" rIns="122767" bIns="61384">
            <a:spAutoFit/>
          </a:bodyPr>
          <a:lstStyle/>
          <a:p>
            <a:pPr algn="r" defTabSz="1219170"/>
            <a:r>
              <a:rPr lang="en-GB" altLang="en-US" sz="1333" dirty="0">
                <a:solidFill>
                  <a:srgbClr val="001965"/>
                </a:solidFill>
                <a:latin typeface="Verdana"/>
              </a:rPr>
              <a:t>40</a:t>
            </a:r>
          </a:p>
        </p:txBody>
      </p:sp>
      <p:sp>
        <p:nvSpPr>
          <p:cNvPr id="187526" name="Rectangle 134"/>
          <p:cNvSpPr>
            <a:spLocks noChangeArrowheads="1"/>
          </p:cNvSpPr>
          <p:nvPr/>
        </p:nvSpPr>
        <p:spPr bwMode="auto">
          <a:xfrm>
            <a:off x="1112713" y="2624931"/>
            <a:ext cx="465940" cy="3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2767" tIns="61384" rIns="122767" bIns="61384">
            <a:spAutoFit/>
          </a:bodyPr>
          <a:lstStyle/>
          <a:p>
            <a:pPr algn="r" defTabSz="1219170"/>
            <a:r>
              <a:rPr lang="en-GB" altLang="en-US" sz="1333" dirty="0">
                <a:solidFill>
                  <a:srgbClr val="001965"/>
                </a:solidFill>
                <a:latin typeface="Verdana"/>
              </a:rPr>
              <a:t>50</a:t>
            </a:r>
          </a:p>
        </p:txBody>
      </p:sp>
      <p:sp>
        <p:nvSpPr>
          <p:cNvPr id="187527" name="Rectangle 135"/>
          <p:cNvSpPr>
            <a:spLocks noChangeArrowheads="1"/>
          </p:cNvSpPr>
          <p:nvPr/>
        </p:nvSpPr>
        <p:spPr bwMode="auto">
          <a:xfrm>
            <a:off x="1112713" y="2199482"/>
            <a:ext cx="465940" cy="3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2767" tIns="61384" rIns="122767" bIns="61384">
            <a:spAutoFit/>
          </a:bodyPr>
          <a:lstStyle/>
          <a:p>
            <a:pPr algn="r" defTabSz="1219170"/>
            <a:r>
              <a:rPr lang="en-GB" altLang="en-US" sz="1333" dirty="0">
                <a:solidFill>
                  <a:srgbClr val="001965"/>
                </a:solidFill>
                <a:latin typeface="Verdana"/>
              </a:rPr>
              <a:t>60</a:t>
            </a:r>
          </a:p>
        </p:txBody>
      </p:sp>
      <p:sp>
        <p:nvSpPr>
          <p:cNvPr id="187528" name="Rectangle 136"/>
          <p:cNvSpPr>
            <a:spLocks noChangeArrowheads="1"/>
          </p:cNvSpPr>
          <p:nvPr/>
        </p:nvSpPr>
        <p:spPr bwMode="auto">
          <a:xfrm>
            <a:off x="1112713" y="1774031"/>
            <a:ext cx="465940" cy="3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2767" tIns="61384" rIns="122767" bIns="61384">
            <a:spAutoFit/>
          </a:bodyPr>
          <a:lstStyle/>
          <a:p>
            <a:pPr algn="r" defTabSz="1219170"/>
            <a:r>
              <a:rPr lang="en-GB" altLang="en-US" sz="1333" dirty="0">
                <a:solidFill>
                  <a:srgbClr val="001965"/>
                </a:solidFill>
                <a:latin typeface="Verdana"/>
              </a:rPr>
              <a:t>70</a:t>
            </a:r>
          </a:p>
        </p:txBody>
      </p:sp>
      <p:sp>
        <p:nvSpPr>
          <p:cNvPr id="187529" name="Line 137"/>
          <p:cNvSpPr>
            <a:spLocks noChangeShapeType="1"/>
          </p:cNvSpPr>
          <p:nvPr/>
        </p:nvSpPr>
        <p:spPr bwMode="auto">
          <a:xfrm flipH="1">
            <a:off x="1670833" y="4893469"/>
            <a:ext cx="5370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/>
            <a:endParaRPr lang="en-GB" sz="2400" dirty="0">
              <a:solidFill>
                <a:srgbClr val="001965"/>
              </a:solidFill>
              <a:latin typeface="Verdana"/>
            </a:endParaRPr>
          </a:p>
        </p:txBody>
      </p:sp>
      <p:grpSp>
        <p:nvGrpSpPr>
          <p:cNvPr id="11" name="Group 138"/>
          <p:cNvGrpSpPr>
            <a:grpSpLocks/>
          </p:cNvGrpSpPr>
          <p:nvPr/>
        </p:nvGrpSpPr>
        <p:grpSpPr bwMode="auto">
          <a:xfrm>
            <a:off x="1572304" y="1908971"/>
            <a:ext cx="79375" cy="2549525"/>
            <a:chOff x="1420" y="1153"/>
            <a:chExt cx="56" cy="1606"/>
          </a:xfrm>
        </p:grpSpPr>
        <p:sp>
          <p:nvSpPr>
            <p:cNvPr id="187531" name="Line 139"/>
            <p:cNvSpPr>
              <a:spLocks noChangeShapeType="1"/>
            </p:cNvSpPr>
            <p:nvPr/>
          </p:nvSpPr>
          <p:spPr bwMode="auto">
            <a:xfrm>
              <a:off x="1420" y="2759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32" name="Line 140"/>
            <p:cNvSpPr>
              <a:spLocks noChangeShapeType="1"/>
            </p:cNvSpPr>
            <p:nvPr/>
          </p:nvSpPr>
          <p:spPr bwMode="auto">
            <a:xfrm>
              <a:off x="1420" y="2491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33" name="Line 141"/>
            <p:cNvSpPr>
              <a:spLocks noChangeShapeType="1"/>
            </p:cNvSpPr>
            <p:nvPr/>
          </p:nvSpPr>
          <p:spPr bwMode="auto">
            <a:xfrm>
              <a:off x="1420" y="2223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34" name="Line 142"/>
            <p:cNvSpPr>
              <a:spLocks noChangeShapeType="1"/>
            </p:cNvSpPr>
            <p:nvPr/>
          </p:nvSpPr>
          <p:spPr bwMode="auto">
            <a:xfrm>
              <a:off x="1420" y="1956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35" name="Line 143"/>
            <p:cNvSpPr>
              <a:spLocks noChangeShapeType="1"/>
            </p:cNvSpPr>
            <p:nvPr/>
          </p:nvSpPr>
          <p:spPr bwMode="auto">
            <a:xfrm>
              <a:off x="1420" y="1688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36" name="Line 144"/>
            <p:cNvSpPr>
              <a:spLocks noChangeShapeType="1"/>
            </p:cNvSpPr>
            <p:nvPr/>
          </p:nvSpPr>
          <p:spPr bwMode="auto">
            <a:xfrm>
              <a:off x="1420" y="1420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37" name="Line 145"/>
            <p:cNvSpPr>
              <a:spLocks noChangeShapeType="1"/>
            </p:cNvSpPr>
            <p:nvPr/>
          </p:nvSpPr>
          <p:spPr bwMode="auto">
            <a:xfrm>
              <a:off x="1420" y="1153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</p:grpSp>
      <p:sp>
        <p:nvSpPr>
          <p:cNvPr id="187538" name="Line 146"/>
          <p:cNvSpPr>
            <a:spLocks noChangeShapeType="1"/>
          </p:cNvSpPr>
          <p:nvPr/>
        </p:nvSpPr>
        <p:spPr bwMode="auto">
          <a:xfrm flipV="1">
            <a:off x="1651677" y="1901034"/>
            <a:ext cx="0" cy="297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/>
            <a:endParaRPr lang="en-GB" sz="2400" dirty="0">
              <a:solidFill>
                <a:srgbClr val="001965"/>
              </a:solidFill>
              <a:latin typeface="Verdana"/>
            </a:endParaRPr>
          </a:p>
        </p:txBody>
      </p:sp>
      <p:grpSp>
        <p:nvGrpSpPr>
          <p:cNvPr id="12" name="Group 147"/>
          <p:cNvGrpSpPr>
            <a:grpSpLocks/>
          </p:cNvGrpSpPr>
          <p:nvPr/>
        </p:nvGrpSpPr>
        <p:grpSpPr bwMode="auto">
          <a:xfrm>
            <a:off x="1877104" y="4893470"/>
            <a:ext cx="5148263" cy="88900"/>
            <a:chOff x="1635" y="3033"/>
            <a:chExt cx="3649" cy="56"/>
          </a:xfrm>
        </p:grpSpPr>
        <p:sp>
          <p:nvSpPr>
            <p:cNvPr id="187540" name="Line 148"/>
            <p:cNvSpPr>
              <a:spLocks noChangeShapeType="1"/>
            </p:cNvSpPr>
            <p:nvPr/>
          </p:nvSpPr>
          <p:spPr bwMode="auto">
            <a:xfrm>
              <a:off x="1635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41" name="Line 149"/>
            <p:cNvSpPr>
              <a:spLocks noChangeShapeType="1"/>
            </p:cNvSpPr>
            <p:nvPr/>
          </p:nvSpPr>
          <p:spPr bwMode="auto">
            <a:xfrm>
              <a:off x="1794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42" name="Line 150"/>
            <p:cNvSpPr>
              <a:spLocks noChangeShapeType="1"/>
            </p:cNvSpPr>
            <p:nvPr/>
          </p:nvSpPr>
          <p:spPr bwMode="auto">
            <a:xfrm>
              <a:off x="1953" y="3033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43" name="Line 151"/>
            <p:cNvSpPr>
              <a:spLocks noChangeShapeType="1"/>
            </p:cNvSpPr>
            <p:nvPr/>
          </p:nvSpPr>
          <p:spPr bwMode="auto">
            <a:xfrm>
              <a:off x="2111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44" name="Line 152"/>
            <p:cNvSpPr>
              <a:spLocks noChangeShapeType="1"/>
            </p:cNvSpPr>
            <p:nvPr/>
          </p:nvSpPr>
          <p:spPr bwMode="auto">
            <a:xfrm>
              <a:off x="2270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45" name="Line 153"/>
            <p:cNvSpPr>
              <a:spLocks noChangeShapeType="1"/>
            </p:cNvSpPr>
            <p:nvPr/>
          </p:nvSpPr>
          <p:spPr bwMode="auto">
            <a:xfrm>
              <a:off x="2428" y="3033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46" name="Line 154"/>
            <p:cNvSpPr>
              <a:spLocks noChangeShapeType="1"/>
            </p:cNvSpPr>
            <p:nvPr/>
          </p:nvSpPr>
          <p:spPr bwMode="auto">
            <a:xfrm>
              <a:off x="2587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47" name="Line 155"/>
            <p:cNvSpPr>
              <a:spLocks noChangeShapeType="1"/>
            </p:cNvSpPr>
            <p:nvPr/>
          </p:nvSpPr>
          <p:spPr bwMode="auto">
            <a:xfrm>
              <a:off x="2746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48" name="Line 156"/>
            <p:cNvSpPr>
              <a:spLocks noChangeShapeType="1"/>
            </p:cNvSpPr>
            <p:nvPr/>
          </p:nvSpPr>
          <p:spPr bwMode="auto">
            <a:xfrm>
              <a:off x="2904" y="3033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49" name="Line 157"/>
            <p:cNvSpPr>
              <a:spLocks noChangeShapeType="1"/>
            </p:cNvSpPr>
            <p:nvPr/>
          </p:nvSpPr>
          <p:spPr bwMode="auto">
            <a:xfrm>
              <a:off x="3063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50" name="Line 158"/>
            <p:cNvSpPr>
              <a:spLocks noChangeShapeType="1"/>
            </p:cNvSpPr>
            <p:nvPr/>
          </p:nvSpPr>
          <p:spPr bwMode="auto">
            <a:xfrm>
              <a:off x="3222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51" name="Line 159"/>
            <p:cNvSpPr>
              <a:spLocks noChangeShapeType="1"/>
            </p:cNvSpPr>
            <p:nvPr/>
          </p:nvSpPr>
          <p:spPr bwMode="auto">
            <a:xfrm>
              <a:off x="3381" y="3033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52" name="Line 160"/>
            <p:cNvSpPr>
              <a:spLocks noChangeShapeType="1"/>
            </p:cNvSpPr>
            <p:nvPr/>
          </p:nvSpPr>
          <p:spPr bwMode="auto">
            <a:xfrm>
              <a:off x="3539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53" name="Line 161"/>
            <p:cNvSpPr>
              <a:spLocks noChangeShapeType="1"/>
            </p:cNvSpPr>
            <p:nvPr/>
          </p:nvSpPr>
          <p:spPr bwMode="auto">
            <a:xfrm>
              <a:off x="3697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54" name="Line 162"/>
            <p:cNvSpPr>
              <a:spLocks noChangeShapeType="1"/>
            </p:cNvSpPr>
            <p:nvPr/>
          </p:nvSpPr>
          <p:spPr bwMode="auto">
            <a:xfrm>
              <a:off x="3856" y="3033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55" name="Line 163"/>
            <p:cNvSpPr>
              <a:spLocks noChangeShapeType="1"/>
            </p:cNvSpPr>
            <p:nvPr/>
          </p:nvSpPr>
          <p:spPr bwMode="auto">
            <a:xfrm>
              <a:off x="4015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56" name="Line 164"/>
            <p:cNvSpPr>
              <a:spLocks noChangeShapeType="1"/>
            </p:cNvSpPr>
            <p:nvPr/>
          </p:nvSpPr>
          <p:spPr bwMode="auto">
            <a:xfrm>
              <a:off x="4174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57" name="Line 165"/>
            <p:cNvSpPr>
              <a:spLocks noChangeShapeType="1"/>
            </p:cNvSpPr>
            <p:nvPr/>
          </p:nvSpPr>
          <p:spPr bwMode="auto">
            <a:xfrm>
              <a:off x="4332" y="3033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58" name="Line 166"/>
            <p:cNvSpPr>
              <a:spLocks noChangeShapeType="1"/>
            </p:cNvSpPr>
            <p:nvPr/>
          </p:nvSpPr>
          <p:spPr bwMode="auto">
            <a:xfrm>
              <a:off x="4491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59" name="Line 167"/>
            <p:cNvSpPr>
              <a:spLocks noChangeShapeType="1"/>
            </p:cNvSpPr>
            <p:nvPr/>
          </p:nvSpPr>
          <p:spPr bwMode="auto">
            <a:xfrm>
              <a:off x="4650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60" name="Line 168"/>
            <p:cNvSpPr>
              <a:spLocks noChangeShapeType="1"/>
            </p:cNvSpPr>
            <p:nvPr/>
          </p:nvSpPr>
          <p:spPr bwMode="auto">
            <a:xfrm>
              <a:off x="4808" y="3033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61" name="Line 169"/>
            <p:cNvSpPr>
              <a:spLocks noChangeShapeType="1"/>
            </p:cNvSpPr>
            <p:nvPr/>
          </p:nvSpPr>
          <p:spPr bwMode="auto">
            <a:xfrm>
              <a:off x="4967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62" name="Line 170"/>
            <p:cNvSpPr>
              <a:spLocks noChangeShapeType="1"/>
            </p:cNvSpPr>
            <p:nvPr/>
          </p:nvSpPr>
          <p:spPr bwMode="auto">
            <a:xfrm>
              <a:off x="5125" y="3033"/>
              <a:ext cx="0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87563" name="Line 171"/>
            <p:cNvSpPr>
              <a:spLocks noChangeShapeType="1"/>
            </p:cNvSpPr>
            <p:nvPr/>
          </p:nvSpPr>
          <p:spPr bwMode="auto">
            <a:xfrm>
              <a:off x="5284" y="3033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ru-RU" sz="2400">
                <a:solidFill>
                  <a:srgbClr val="001965"/>
                </a:solidFill>
                <a:latin typeface="Verdana"/>
              </a:endParaRPr>
            </a:p>
          </p:txBody>
        </p:sp>
      </p:grpSp>
      <p:grpSp>
        <p:nvGrpSpPr>
          <p:cNvPr id="13" name="Group 172"/>
          <p:cNvGrpSpPr>
            <a:grpSpLocks/>
          </p:cNvGrpSpPr>
          <p:nvPr/>
        </p:nvGrpSpPr>
        <p:grpSpPr bwMode="auto">
          <a:xfrm>
            <a:off x="1374752" y="5006181"/>
            <a:ext cx="5984164" cy="330201"/>
            <a:chOff x="1279" y="3104"/>
            <a:chExt cx="4241" cy="208"/>
          </a:xfrm>
        </p:grpSpPr>
        <p:sp>
          <p:nvSpPr>
            <p:cNvPr id="187565" name="Rectangle 173"/>
            <p:cNvSpPr>
              <a:spLocks noChangeArrowheads="1"/>
            </p:cNvSpPr>
            <p:nvPr/>
          </p:nvSpPr>
          <p:spPr bwMode="auto">
            <a:xfrm>
              <a:off x="1279" y="3105"/>
              <a:ext cx="4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2767" tIns="61384" rIns="122767" bIns="61384">
              <a:spAutoFit/>
            </a:bodyPr>
            <a:lstStyle/>
            <a:p>
              <a:pPr algn="ctr" defTabSz="1219170"/>
              <a:r>
                <a:rPr lang="en-GB" altLang="en-US" sz="1333" dirty="0">
                  <a:solidFill>
                    <a:srgbClr val="001965"/>
                  </a:solidFill>
                  <a:latin typeface="Verdana"/>
                </a:rPr>
                <a:t>0600</a:t>
              </a:r>
            </a:p>
          </p:txBody>
        </p:sp>
        <p:sp>
          <p:nvSpPr>
            <p:cNvPr id="187566" name="Rectangle 174"/>
            <p:cNvSpPr>
              <a:spLocks noChangeArrowheads="1"/>
            </p:cNvSpPr>
            <p:nvPr/>
          </p:nvSpPr>
          <p:spPr bwMode="auto">
            <a:xfrm>
              <a:off x="1719" y="3104"/>
              <a:ext cx="4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2767" tIns="61384" rIns="122767" bIns="61384">
              <a:spAutoFit/>
            </a:bodyPr>
            <a:lstStyle/>
            <a:p>
              <a:pPr algn="ctr" defTabSz="1219170"/>
              <a:r>
                <a:rPr lang="en-GB" altLang="en-US" sz="1333" dirty="0">
                  <a:solidFill>
                    <a:srgbClr val="001965"/>
                  </a:solidFill>
                  <a:latin typeface="Verdana"/>
                </a:rPr>
                <a:t>0900</a:t>
              </a:r>
            </a:p>
          </p:txBody>
        </p:sp>
        <p:sp>
          <p:nvSpPr>
            <p:cNvPr id="187567" name="Rectangle 175"/>
            <p:cNvSpPr>
              <a:spLocks noChangeArrowheads="1"/>
            </p:cNvSpPr>
            <p:nvPr/>
          </p:nvSpPr>
          <p:spPr bwMode="auto">
            <a:xfrm>
              <a:off x="2197" y="3104"/>
              <a:ext cx="4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2767" tIns="61384" rIns="122767" bIns="61384">
              <a:spAutoFit/>
            </a:bodyPr>
            <a:lstStyle/>
            <a:p>
              <a:pPr algn="ctr" defTabSz="1219170"/>
              <a:r>
                <a:rPr lang="en-GB" altLang="en-US" sz="1333" dirty="0">
                  <a:solidFill>
                    <a:srgbClr val="001965"/>
                  </a:solidFill>
                  <a:latin typeface="Verdana"/>
                </a:rPr>
                <a:t>1200</a:t>
              </a:r>
            </a:p>
          </p:txBody>
        </p:sp>
        <p:sp>
          <p:nvSpPr>
            <p:cNvPr id="187568" name="Rectangle 176"/>
            <p:cNvSpPr>
              <a:spLocks noChangeArrowheads="1"/>
            </p:cNvSpPr>
            <p:nvPr/>
          </p:nvSpPr>
          <p:spPr bwMode="auto">
            <a:xfrm>
              <a:off x="2677" y="3104"/>
              <a:ext cx="4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2767" tIns="61384" rIns="122767" bIns="61384">
              <a:spAutoFit/>
            </a:bodyPr>
            <a:lstStyle/>
            <a:p>
              <a:pPr algn="ctr" defTabSz="1219170"/>
              <a:r>
                <a:rPr lang="en-GB" altLang="en-US" sz="1333" dirty="0">
                  <a:solidFill>
                    <a:srgbClr val="001965"/>
                  </a:solidFill>
                  <a:latin typeface="Verdana"/>
                </a:rPr>
                <a:t>1500</a:t>
              </a:r>
            </a:p>
          </p:txBody>
        </p:sp>
        <p:sp>
          <p:nvSpPr>
            <p:cNvPr id="187569" name="Rectangle 177"/>
            <p:cNvSpPr>
              <a:spLocks noChangeArrowheads="1"/>
            </p:cNvSpPr>
            <p:nvPr/>
          </p:nvSpPr>
          <p:spPr bwMode="auto">
            <a:xfrm>
              <a:off x="3156" y="3104"/>
              <a:ext cx="4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2767" tIns="61384" rIns="122767" bIns="61384">
              <a:spAutoFit/>
            </a:bodyPr>
            <a:lstStyle/>
            <a:p>
              <a:pPr algn="ctr" defTabSz="1219170"/>
              <a:r>
                <a:rPr lang="en-GB" altLang="en-US" sz="1333" dirty="0">
                  <a:solidFill>
                    <a:srgbClr val="001965"/>
                  </a:solidFill>
                  <a:latin typeface="Verdana"/>
                </a:rPr>
                <a:t>1800</a:t>
              </a:r>
            </a:p>
          </p:txBody>
        </p:sp>
        <p:sp>
          <p:nvSpPr>
            <p:cNvPr id="187570" name="Rectangle 178"/>
            <p:cNvSpPr>
              <a:spLocks noChangeArrowheads="1"/>
            </p:cNvSpPr>
            <p:nvPr/>
          </p:nvSpPr>
          <p:spPr bwMode="auto">
            <a:xfrm>
              <a:off x="3636" y="3104"/>
              <a:ext cx="4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2767" tIns="61384" rIns="122767" bIns="61384">
              <a:spAutoFit/>
            </a:bodyPr>
            <a:lstStyle/>
            <a:p>
              <a:pPr algn="ctr" defTabSz="1219170"/>
              <a:r>
                <a:rPr lang="en-GB" altLang="en-US" sz="1333" dirty="0">
                  <a:solidFill>
                    <a:srgbClr val="001965"/>
                  </a:solidFill>
                  <a:latin typeface="Verdana"/>
                </a:rPr>
                <a:t>2100</a:t>
              </a:r>
            </a:p>
          </p:txBody>
        </p:sp>
        <p:sp>
          <p:nvSpPr>
            <p:cNvPr id="187571" name="Rectangle 179"/>
            <p:cNvSpPr>
              <a:spLocks noChangeArrowheads="1"/>
            </p:cNvSpPr>
            <p:nvPr/>
          </p:nvSpPr>
          <p:spPr bwMode="auto">
            <a:xfrm>
              <a:off x="4099" y="3104"/>
              <a:ext cx="4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2767" tIns="61384" rIns="122767" bIns="61384">
              <a:spAutoFit/>
            </a:bodyPr>
            <a:lstStyle/>
            <a:p>
              <a:pPr algn="ctr" defTabSz="1219170"/>
              <a:r>
                <a:rPr lang="en-GB" altLang="en-US" sz="1333" dirty="0">
                  <a:solidFill>
                    <a:srgbClr val="001965"/>
                  </a:solidFill>
                  <a:latin typeface="Verdana"/>
                </a:rPr>
                <a:t>2400</a:t>
              </a:r>
            </a:p>
          </p:txBody>
        </p:sp>
        <p:sp>
          <p:nvSpPr>
            <p:cNvPr id="187572" name="Rectangle 180"/>
            <p:cNvSpPr>
              <a:spLocks noChangeArrowheads="1"/>
            </p:cNvSpPr>
            <p:nvPr/>
          </p:nvSpPr>
          <p:spPr bwMode="auto">
            <a:xfrm>
              <a:off x="4556" y="3104"/>
              <a:ext cx="4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2767" tIns="61384" rIns="122767" bIns="61384">
              <a:spAutoFit/>
            </a:bodyPr>
            <a:lstStyle/>
            <a:p>
              <a:pPr algn="ctr" defTabSz="1219170"/>
              <a:r>
                <a:rPr lang="en-GB" altLang="en-US" sz="1333" dirty="0">
                  <a:solidFill>
                    <a:srgbClr val="001965"/>
                  </a:solidFill>
                  <a:latin typeface="Verdana"/>
                </a:rPr>
                <a:t>0300</a:t>
              </a:r>
            </a:p>
          </p:txBody>
        </p:sp>
        <p:sp>
          <p:nvSpPr>
            <p:cNvPr id="187573" name="Rectangle 181"/>
            <p:cNvSpPr>
              <a:spLocks noChangeArrowheads="1"/>
            </p:cNvSpPr>
            <p:nvPr/>
          </p:nvSpPr>
          <p:spPr bwMode="auto">
            <a:xfrm>
              <a:off x="5035" y="3104"/>
              <a:ext cx="4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2767" tIns="61384" rIns="122767" bIns="61384">
              <a:spAutoFit/>
            </a:bodyPr>
            <a:lstStyle/>
            <a:p>
              <a:pPr algn="ctr" defTabSz="1219170"/>
              <a:r>
                <a:rPr lang="en-GB" altLang="en-US" sz="1333" dirty="0">
                  <a:solidFill>
                    <a:srgbClr val="001965"/>
                  </a:solidFill>
                  <a:latin typeface="Verdana"/>
                </a:rPr>
                <a:t>0600</a:t>
              </a:r>
            </a:p>
          </p:txBody>
        </p:sp>
      </p:grpSp>
      <p:sp>
        <p:nvSpPr>
          <p:cNvPr id="187574" name="Rectangle 182"/>
          <p:cNvSpPr>
            <a:spLocks noChangeArrowheads="1"/>
          </p:cNvSpPr>
          <p:nvPr/>
        </p:nvSpPr>
        <p:spPr bwMode="invGray">
          <a:xfrm rot="16200000">
            <a:off x="-425912" y="3494459"/>
            <a:ext cx="3051175" cy="34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651" tIns="59267" rIns="120651" bIns="59267">
            <a:spAutoFit/>
          </a:bodyPr>
          <a:lstStyle/>
          <a:p>
            <a:pPr algn="ctr" defTabSz="1219170">
              <a:lnSpc>
                <a:spcPct val="110000"/>
              </a:lnSpc>
            </a:pPr>
            <a:r>
              <a:rPr lang="en-GB" altLang="en-US" sz="1333" dirty="0" err="1">
                <a:solidFill>
                  <a:srgbClr val="001965"/>
                </a:solidFill>
                <a:latin typeface="Verdana"/>
              </a:rPr>
              <a:t>Инсулин</a:t>
            </a:r>
            <a:r>
              <a:rPr lang="en-GB" altLang="en-US" sz="1333" dirty="0">
                <a:solidFill>
                  <a:srgbClr val="001965"/>
                </a:solidFill>
                <a:latin typeface="Verdana"/>
              </a:rPr>
              <a:t> (</a:t>
            </a:r>
            <a:r>
              <a:rPr lang="en-GB" altLang="en-US" sz="1333" dirty="0" err="1">
                <a:solidFill>
                  <a:srgbClr val="001965"/>
                </a:solidFill>
                <a:latin typeface="Verdana"/>
              </a:rPr>
              <a:t>мЕд</a:t>
            </a:r>
            <a:r>
              <a:rPr lang="en-GB" altLang="en-US" sz="1333" dirty="0">
                <a:solidFill>
                  <a:srgbClr val="001965"/>
                </a:solidFill>
                <a:latin typeface="Verdana"/>
              </a:rPr>
              <a:t>/л)</a:t>
            </a:r>
          </a:p>
        </p:txBody>
      </p:sp>
      <p:sp>
        <p:nvSpPr>
          <p:cNvPr id="187575" name="Freeform 183"/>
          <p:cNvSpPr>
            <a:spLocks/>
          </p:cNvSpPr>
          <p:nvPr/>
        </p:nvSpPr>
        <p:spPr bwMode="auto">
          <a:xfrm>
            <a:off x="1735545" y="2681409"/>
            <a:ext cx="5254024" cy="1885708"/>
          </a:xfrm>
          <a:custGeom>
            <a:avLst/>
            <a:gdLst>
              <a:gd name="T0" fmla="*/ 52 w 3808"/>
              <a:gd name="T1" fmla="*/ 1387 h 1426"/>
              <a:gd name="T2" fmla="*/ 118 w 3808"/>
              <a:gd name="T3" fmla="*/ 1393 h 1426"/>
              <a:gd name="T4" fmla="*/ 185 w 3808"/>
              <a:gd name="T5" fmla="*/ 1398 h 1426"/>
              <a:gd name="T6" fmla="*/ 251 w 3808"/>
              <a:gd name="T7" fmla="*/ 1404 h 1426"/>
              <a:gd name="T8" fmla="*/ 317 w 3808"/>
              <a:gd name="T9" fmla="*/ 1410 h 1426"/>
              <a:gd name="T10" fmla="*/ 383 w 3808"/>
              <a:gd name="T11" fmla="*/ 1416 h 1426"/>
              <a:gd name="T12" fmla="*/ 449 w 3808"/>
              <a:gd name="T13" fmla="*/ 1423 h 1426"/>
              <a:gd name="T14" fmla="*/ 515 w 3808"/>
              <a:gd name="T15" fmla="*/ 658 h 1426"/>
              <a:gd name="T16" fmla="*/ 581 w 3808"/>
              <a:gd name="T17" fmla="*/ 139 h 1426"/>
              <a:gd name="T18" fmla="*/ 647 w 3808"/>
              <a:gd name="T19" fmla="*/ 289 h 1426"/>
              <a:gd name="T20" fmla="*/ 713 w 3808"/>
              <a:gd name="T21" fmla="*/ 505 h 1426"/>
              <a:gd name="T22" fmla="*/ 780 w 3808"/>
              <a:gd name="T23" fmla="*/ 693 h 1426"/>
              <a:gd name="T24" fmla="*/ 846 w 3808"/>
              <a:gd name="T25" fmla="*/ 847 h 1426"/>
              <a:gd name="T26" fmla="*/ 911 w 3808"/>
              <a:gd name="T27" fmla="*/ 972 h 1426"/>
              <a:gd name="T28" fmla="*/ 978 w 3808"/>
              <a:gd name="T29" fmla="*/ 1074 h 1426"/>
              <a:gd name="T30" fmla="*/ 1044 w 3808"/>
              <a:gd name="T31" fmla="*/ 1157 h 1426"/>
              <a:gd name="T32" fmla="*/ 1110 w 3808"/>
              <a:gd name="T33" fmla="*/ 1224 h 1426"/>
              <a:gd name="T34" fmla="*/ 1176 w 3808"/>
              <a:gd name="T35" fmla="*/ 124 h 1426"/>
              <a:gd name="T36" fmla="*/ 1242 w 3808"/>
              <a:gd name="T37" fmla="*/ 48 h 1426"/>
              <a:gd name="T38" fmla="*/ 1308 w 3808"/>
              <a:gd name="T39" fmla="*/ 286 h 1426"/>
              <a:gd name="T40" fmla="*/ 1375 w 3808"/>
              <a:gd name="T41" fmla="*/ 520 h 1426"/>
              <a:gd name="T42" fmla="*/ 1440 w 3808"/>
              <a:gd name="T43" fmla="*/ 715 h 1426"/>
              <a:gd name="T44" fmla="*/ 1507 w 3808"/>
              <a:gd name="T45" fmla="*/ 874 h 1426"/>
              <a:gd name="T46" fmla="*/ 1573 w 3808"/>
              <a:gd name="T47" fmla="*/ 1002 h 1426"/>
              <a:gd name="T48" fmla="*/ 1639 w 3808"/>
              <a:gd name="T49" fmla="*/ 1106 h 1426"/>
              <a:gd name="T50" fmla="*/ 1705 w 3808"/>
              <a:gd name="T51" fmla="*/ 1191 h 1426"/>
              <a:gd name="T52" fmla="*/ 1771 w 3808"/>
              <a:gd name="T53" fmla="*/ 1259 h 1426"/>
              <a:gd name="T54" fmla="*/ 1837 w 3808"/>
              <a:gd name="T55" fmla="*/ 1315 h 1426"/>
              <a:gd name="T56" fmla="*/ 1904 w 3808"/>
              <a:gd name="T57" fmla="*/ 1361 h 1426"/>
              <a:gd name="T58" fmla="*/ 1969 w 3808"/>
              <a:gd name="T59" fmla="*/ 427 h 1426"/>
              <a:gd name="T60" fmla="*/ 2035 w 3808"/>
              <a:gd name="T61" fmla="*/ 356 h 1426"/>
              <a:gd name="T62" fmla="*/ 2102 w 3808"/>
              <a:gd name="T63" fmla="*/ 548 h 1426"/>
              <a:gd name="T64" fmla="*/ 2168 w 3808"/>
              <a:gd name="T65" fmla="*/ 740 h 1426"/>
              <a:gd name="T66" fmla="*/ 2234 w 3808"/>
              <a:gd name="T67" fmla="*/ 900 h 1426"/>
              <a:gd name="T68" fmla="*/ 2300 w 3808"/>
              <a:gd name="T69" fmla="*/ 1029 h 1426"/>
              <a:gd name="T70" fmla="*/ 2366 w 3808"/>
              <a:gd name="T71" fmla="*/ 1134 h 1426"/>
              <a:gd name="T72" fmla="*/ 2432 w 3808"/>
              <a:gd name="T73" fmla="*/ 1219 h 1426"/>
              <a:gd name="T74" fmla="*/ 2499 w 3808"/>
              <a:gd name="T75" fmla="*/ 1287 h 1426"/>
              <a:gd name="T76" fmla="*/ 2564 w 3808"/>
              <a:gd name="T77" fmla="*/ 1336 h 1426"/>
              <a:gd name="T78" fmla="*/ 2630 w 3808"/>
              <a:gd name="T79" fmla="*/ 1346 h 1426"/>
              <a:gd name="T80" fmla="*/ 2697 w 3808"/>
              <a:gd name="T81" fmla="*/ 1350 h 1426"/>
              <a:gd name="T82" fmla="*/ 2763 w 3808"/>
              <a:gd name="T83" fmla="*/ 1353 h 1426"/>
              <a:gd name="T84" fmla="*/ 2829 w 3808"/>
              <a:gd name="T85" fmla="*/ 1354 h 1426"/>
              <a:gd name="T86" fmla="*/ 2895 w 3808"/>
              <a:gd name="T87" fmla="*/ 1353 h 1426"/>
              <a:gd name="T88" fmla="*/ 2961 w 3808"/>
              <a:gd name="T89" fmla="*/ 1353 h 1426"/>
              <a:gd name="T90" fmla="*/ 3027 w 3808"/>
              <a:gd name="T91" fmla="*/ 1353 h 1426"/>
              <a:gd name="T92" fmla="*/ 3093 w 3808"/>
              <a:gd name="T93" fmla="*/ 1353 h 1426"/>
              <a:gd name="T94" fmla="*/ 3159 w 3808"/>
              <a:gd name="T95" fmla="*/ 1353 h 1426"/>
              <a:gd name="T96" fmla="*/ 3226 w 3808"/>
              <a:gd name="T97" fmla="*/ 1354 h 1426"/>
              <a:gd name="T98" fmla="*/ 3291 w 3808"/>
              <a:gd name="T99" fmla="*/ 1355 h 1426"/>
              <a:gd name="T100" fmla="*/ 3358 w 3808"/>
              <a:gd name="T101" fmla="*/ 1357 h 1426"/>
              <a:gd name="T102" fmla="*/ 3424 w 3808"/>
              <a:gd name="T103" fmla="*/ 1360 h 1426"/>
              <a:gd name="T104" fmla="*/ 3490 w 3808"/>
              <a:gd name="T105" fmla="*/ 1362 h 1426"/>
              <a:gd name="T106" fmla="*/ 3556 w 3808"/>
              <a:gd name="T107" fmla="*/ 1366 h 1426"/>
              <a:gd name="T108" fmla="*/ 3622 w 3808"/>
              <a:gd name="T109" fmla="*/ 1370 h 1426"/>
              <a:gd name="T110" fmla="*/ 3688 w 3808"/>
              <a:gd name="T111" fmla="*/ 1374 h 1426"/>
              <a:gd name="T112" fmla="*/ 3754 w 3808"/>
              <a:gd name="T113" fmla="*/ 1379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08" h="1426">
                <a:moveTo>
                  <a:pt x="0" y="1383"/>
                </a:moveTo>
                <a:lnTo>
                  <a:pt x="12" y="1384"/>
                </a:lnTo>
                <a:lnTo>
                  <a:pt x="26" y="1385"/>
                </a:lnTo>
                <a:lnTo>
                  <a:pt x="39" y="1386"/>
                </a:lnTo>
                <a:lnTo>
                  <a:pt x="52" y="1387"/>
                </a:lnTo>
                <a:lnTo>
                  <a:pt x="65" y="1388"/>
                </a:lnTo>
                <a:lnTo>
                  <a:pt x="79" y="1390"/>
                </a:lnTo>
                <a:lnTo>
                  <a:pt x="92" y="1390"/>
                </a:lnTo>
                <a:lnTo>
                  <a:pt x="105" y="1392"/>
                </a:lnTo>
                <a:lnTo>
                  <a:pt x="118" y="1393"/>
                </a:lnTo>
                <a:lnTo>
                  <a:pt x="132" y="1394"/>
                </a:lnTo>
                <a:lnTo>
                  <a:pt x="145" y="1395"/>
                </a:lnTo>
                <a:lnTo>
                  <a:pt x="158" y="1396"/>
                </a:lnTo>
                <a:lnTo>
                  <a:pt x="171" y="1398"/>
                </a:lnTo>
                <a:lnTo>
                  <a:pt x="185" y="1398"/>
                </a:lnTo>
                <a:lnTo>
                  <a:pt x="198" y="1400"/>
                </a:lnTo>
                <a:lnTo>
                  <a:pt x="211" y="1401"/>
                </a:lnTo>
                <a:lnTo>
                  <a:pt x="224" y="1402"/>
                </a:lnTo>
                <a:lnTo>
                  <a:pt x="237" y="1403"/>
                </a:lnTo>
                <a:lnTo>
                  <a:pt x="251" y="1404"/>
                </a:lnTo>
                <a:lnTo>
                  <a:pt x="264" y="1406"/>
                </a:lnTo>
                <a:lnTo>
                  <a:pt x="277" y="1407"/>
                </a:lnTo>
                <a:lnTo>
                  <a:pt x="290" y="1408"/>
                </a:lnTo>
                <a:lnTo>
                  <a:pt x="303" y="1409"/>
                </a:lnTo>
                <a:lnTo>
                  <a:pt x="317" y="1410"/>
                </a:lnTo>
                <a:lnTo>
                  <a:pt x="330" y="1412"/>
                </a:lnTo>
                <a:lnTo>
                  <a:pt x="343" y="1413"/>
                </a:lnTo>
                <a:lnTo>
                  <a:pt x="356" y="1414"/>
                </a:lnTo>
                <a:lnTo>
                  <a:pt x="370" y="1416"/>
                </a:lnTo>
                <a:lnTo>
                  <a:pt x="383" y="1416"/>
                </a:lnTo>
                <a:lnTo>
                  <a:pt x="396" y="1418"/>
                </a:lnTo>
                <a:lnTo>
                  <a:pt x="409" y="1419"/>
                </a:lnTo>
                <a:lnTo>
                  <a:pt x="422" y="1420"/>
                </a:lnTo>
                <a:lnTo>
                  <a:pt x="436" y="1422"/>
                </a:lnTo>
                <a:lnTo>
                  <a:pt x="449" y="1423"/>
                </a:lnTo>
                <a:lnTo>
                  <a:pt x="462" y="1424"/>
                </a:lnTo>
                <a:lnTo>
                  <a:pt x="476" y="1425"/>
                </a:lnTo>
                <a:lnTo>
                  <a:pt x="489" y="1254"/>
                </a:lnTo>
                <a:lnTo>
                  <a:pt x="502" y="947"/>
                </a:lnTo>
                <a:lnTo>
                  <a:pt x="515" y="658"/>
                </a:lnTo>
                <a:lnTo>
                  <a:pt x="528" y="437"/>
                </a:lnTo>
                <a:lnTo>
                  <a:pt x="541" y="287"/>
                </a:lnTo>
                <a:lnTo>
                  <a:pt x="555" y="197"/>
                </a:lnTo>
                <a:lnTo>
                  <a:pt x="568" y="152"/>
                </a:lnTo>
                <a:lnTo>
                  <a:pt x="581" y="139"/>
                </a:lnTo>
                <a:lnTo>
                  <a:pt x="594" y="149"/>
                </a:lnTo>
                <a:lnTo>
                  <a:pt x="607" y="173"/>
                </a:lnTo>
                <a:lnTo>
                  <a:pt x="621" y="207"/>
                </a:lnTo>
                <a:lnTo>
                  <a:pt x="634" y="246"/>
                </a:lnTo>
                <a:lnTo>
                  <a:pt x="647" y="289"/>
                </a:lnTo>
                <a:lnTo>
                  <a:pt x="661" y="333"/>
                </a:lnTo>
                <a:lnTo>
                  <a:pt x="674" y="377"/>
                </a:lnTo>
                <a:lnTo>
                  <a:pt x="687" y="421"/>
                </a:lnTo>
                <a:lnTo>
                  <a:pt x="700" y="463"/>
                </a:lnTo>
                <a:lnTo>
                  <a:pt x="713" y="505"/>
                </a:lnTo>
                <a:lnTo>
                  <a:pt x="726" y="546"/>
                </a:lnTo>
                <a:lnTo>
                  <a:pt x="740" y="584"/>
                </a:lnTo>
                <a:lnTo>
                  <a:pt x="753" y="622"/>
                </a:lnTo>
                <a:lnTo>
                  <a:pt x="766" y="658"/>
                </a:lnTo>
                <a:lnTo>
                  <a:pt x="780" y="693"/>
                </a:lnTo>
                <a:lnTo>
                  <a:pt x="793" y="727"/>
                </a:lnTo>
                <a:lnTo>
                  <a:pt x="806" y="759"/>
                </a:lnTo>
                <a:lnTo>
                  <a:pt x="819" y="789"/>
                </a:lnTo>
                <a:lnTo>
                  <a:pt x="832" y="819"/>
                </a:lnTo>
                <a:lnTo>
                  <a:pt x="846" y="847"/>
                </a:lnTo>
                <a:lnTo>
                  <a:pt x="859" y="874"/>
                </a:lnTo>
                <a:lnTo>
                  <a:pt x="872" y="900"/>
                </a:lnTo>
                <a:lnTo>
                  <a:pt x="886" y="925"/>
                </a:lnTo>
                <a:lnTo>
                  <a:pt x="898" y="949"/>
                </a:lnTo>
                <a:lnTo>
                  <a:pt x="911" y="972"/>
                </a:lnTo>
                <a:lnTo>
                  <a:pt x="925" y="994"/>
                </a:lnTo>
                <a:lnTo>
                  <a:pt x="938" y="1015"/>
                </a:lnTo>
                <a:lnTo>
                  <a:pt x="951" y="1035"/>
                </a:lnTo>
                <a:lnTo>
                  <a:pt x="965" y="1055"/>
                </a:lnTo>
                <a:lnTo>
                  <a:pt x="978" y="1074"/>
                </a:lnTo>
                <a:lnTo>
                  <a:pt x="991" y="1092"/>
                </a:lnTo>
                <a:lnTo>
                  <a:pt x="1004" y="1109"/>
                </a:lnTo>
                <a:lnTo>
                  <a:pt x="1017" y="1126"/>
                </a:lnTo>
                <a:lnTo>
                  <a:pt x="1031" y="1142"/>
                </a:lnTo>
                <a:lnTo>
                  <a:pt x="1044" y="1157"/>
                </a:lnTo>
                <a:lnTo>
                  <a:pt x="1057" y="1171"/>
                </a:lnTo>
                <a:lnTo>
                  <a:pt x="1071" y="1185"/>
                </a:lnTo>
                <a:lnTo>
                  <a:pt x="1084" y="1199"/>
                </a:lnTo>
                <a:lnTo>
                  <a:pt x="1096" y="1212"/>
                </a:lnTo>
                <a:lnTo>
                  <a:pt x="1110" y="1224"/>
                </a:lnTo>
                <a:lnTo>
                  <a:pt x="1123" y="1062"/>
                </a:lnTo>
                <a:lnTo>
                  <a:pt x="1136" y="762"/>
                </a:lnTo>
                <a:lnTo>
                  <a:pt x="1150" y="481"/>
                </a:lnTo>
                <a:lnTo>
                  <a:pt x="1163" y="267"/>
                </a:lnTo>
                <a:lnTo>
                  <a:pt x="1176" y="124"/>
                </a:lnTo>
                <a:lnTo>
                  <a:pt x="1189" y="42"/>
                </a:lnTo>
                <a:lnTo>
                  <a:pt x="1202" y="4"/>
                </a:lnTo>
                <a:lnTo>
                  <a:pt x="1216" y="0"/>
                </a:lnTo>
                <a:lnTo>
                  <a:pt x="1229" y="17"/>
                </a:lnTo>
                <a:lnTo>
                  <a:pt x="1242" y="48"/>
                </a:lnTo>
                <a:lnTo>
                  <a:pt x="1255" y="89"/>
                </a:lnTo>
                <a:lnTo>
                  <a:pt x="1269" y="135"/>
                </a:lnTo>
                <a:lnTo>
                  <a:pt x="1282" y="185"/>
                </a:lnTo>
                <a:lnTo>
                  <a:pt x="1295" y="235"/>
                </a:lnTo>
                <a:lnTo>
                  <a:pt x="1308" y="286"/>
                </a:lnTo>
                <a:lnTo>
                  <a:pt x="1322" y="335"/>
                </a:lnTo>
                <a:lnTo>
                  <a:pt x="1335" y="384"/>
                </a:lnTo>
                <a:lnTo>
                  <a:pt x="1348" y="431"/>
                </a:lnTo>
                <a:lnTo>
                  <a:pt x="1361" y="476"/>
                </a:lnTo>
                <a:lnTo>
                  <a:pt x="1375" y="520"/>
                </a:lnTo>
                <a:lnTo>
                  <a:pt x="1387" y="562"/>
                </a:lnTo>
                <a:lnTo>
                  <a:pt x="1401" y="603"/>
                </a:lnTo>
                <a:lnTo>
                  <a:pt x="1414" y="642"/>
                </a:lnTo>
                <a:lnTo>
                  <a:pt x="1427" y="679"/>
                </a:lnTo>
                <a:lnTo>
                  <a:pt x="1440" y="715"/>
                </a:lnTo>
                <a:lnTo>
                  <a:pt x="1454" y="750"/>
                </a:lnTo>
                <a:lnTo>
                  <a:pt x="1467" y="783"/>
                </a:lnTo>
                <a:lnTo>
                  <a:pt x="1480" y="814"/>
                </a:lnTo>
                <a:lnTo>
                  <a:pt x="1493" y="845"/>
                </a:lnTo>
                <a:lnTo>
                  <a:pt x="1507" y="874"/>
                </a:lnTo>
                <a:lnTo>
                  <a:pt x="1520" y="902"/>
                </a:lnTo>
                <a:lnTo>
                  <a:pt x="1533" y="928"/>
                </a:lnTo>
                <a:lnTo>
                  <a:pt x="1546" y="954"/>
                </a:lnTo>
                <a:lnTo>
                  <a:pt x="1560" y="979"/>
                </a:lnTo>
                <a:lnTo>
                  <a:pt x="1573" y="1002"/>
                </a:lnTo>
                <a:lnTo>
                  <a:pt x="1586" y="1025"/>
                </a:lnTo>
                <a:lnTo>
                  <a:pt x="1599" y="1046"/>
                </a:lnTo>
                <a:lnTo>
                  <a:pt x="1613" y="1067"/>
                </a:lnTo>
                <a:lnTo>
                  <a:pt x="1625" y="1087"/>
                </a:lnTo>
                <a:lnTo>
                  <a:pt x="1639" y="1106"/>
                </a:lnTo>
                <a:lnTo>
                  <a:pt x="1652" y="1125"/>
                </a:lnTo>
                <a:lnTo>
                  <a:pt x="1665" y="1142"/>
                </a:lnTo>
                <a:lnTo>
                  <a:pt x="1678" y="1159"/>
                </a:lnTo>
                <a:lnTo>
                  <a:pt x="1692" y="1175"/>
                </a:lnTo>
                <a:lnTo>
                  <a:pt x="1705" y="1191"/>
                </a:lnTo>
                <a:lnTo>
                  <a:pt x="1718" y="1206"/>
                </a:lnTo>
                <a:lnTo>
                  <a:pt x="1731" y="1220"/>
                </a:lnTo>
                <a:lnTo>
                  <a:pt x="1745" y="1234"/>
                </a:lnTo>
                <a:lnTo>
                  <a:pt x="1758" y="1247"/>
                </a:lnTo>
                <a:lnTo>
                  <a:pt x="1771" y="1259"/>
                </a:lnTo>
                <a:lnTo>
                  <a:pt x="1784" y="1272"/>
                </a:lnTo>
                <a:lnTo>
                  <a:pt x="1798" y="1283"/>
                </a:lnTo>
                <a:lnTo>
                  <a:pt x="1811" y="1294"/>
                </a:lnTo>
                <a:lnTo>
                  <a:pt x="1824" y="1305"/>
                </a:lnTo>
                <a:lnTo>
                  <a:pt x="1837" y="1315"/>
                </a:lnTo>
                <a:lnTo>
                  <a:pt x="1850" y="1325"/>
                </a:lnTo>
                <a:lnTo>
                  <a:pt x="1864" y="1335"/>
                </a:lnTo>
                <a:lnTo>
                  <a:pt x="1877" y="1344"/>
                </a:lnTo>
                <a:lnTo>
                  <a:pt x="1890" y="1352"/>
                </a:lnTo>
                <a:lnTo>
                  <a:pt x="1904" y="1361"/>
                </a:lnTo>
                <a:lnTo>
                  <a:pt x="1916" y="1223"/>
                </a:lnTo>
                <a:lnTo>
                  <a:pt x="1930" y="969"/>
                </a:lnTo>
                <a:lnTo>
                  <a:pt x="1943" y="730"/>
                </a:lnTo>
                <a:lnTo>
                  <a:pt x="1956" y="549"/>
                </a:lnTo>
                <a:lnTo>
                  <a:pt x="1969" y="427"/>
                </a:lnTo>
                <a:lnTo>
                  <a:pt x="1983" y="356"/>
                </a:lnTo>
                <a:lnTo>
                  <a:pt x="1996" y="323"/>
                </a:lnTo>
                <a:lnTo>
                  <a:pt x="2009" y="318"/>
                </a:lnTo>
                <a:lnTo>
                  <a:pt x="2022" y="330"/>
                </a:lnTo>
                <a:lnTo>
                  <a:pt x="2035" y="356"/>
                </a:lnTo>
                <a:lnTo>
                  <a:pt x="2049" y="389"/>
                </a:lnTo>
                <a:lnTo>
                  <a:pt x="2062" y="426"/>
                </a:lnTo>
                <a:lnTo>
                  <a:pt x="2075" y="466"/>
                </a:lnTo>
                <a:lnTo>
                  <a:pt x="2089" y="507"/>
                </a:lnTo>
                <a:lnTo>
                  <a:pt x="2102" y="548"/>
                </a:lnTo>
                <a:lnTo>
                  <a:pt x="2115" y="589"/>
                </a:lnTo>
                <a:lnTo>
                  <a:pt x="2128" y="629"/>
                </a:lnTo>
                <a:lnTo>
                  <a:pt x="2141" y="667"/>
                </a:lnTo>
                <a:lnTo>
                  <a:pt x="2155" y="704"/>
                </a:lnTo>
                <a:lnTo>
                  <a:pt x="2168" y="740"/>
                </a:lnTo>
                <a:lnTo>
                  <a:pt x="2181" y="775"/>
                </a:lnTo>
                <a:lnTo>
                  <a:pt x="2194" y="808"/>
                </a:lnTo>
                <a:lnTo>
                  <a:pt x="2207" y="840"/>
                </a:lnTo>
                <a:lnTo>
                  <a:pt x="2220" y="871"/>
                </a:lnTo>
                <a:lnTo>
                  <a:pt x="2234" y="900"/>
                </a:lnTo>
                <a:lnTo>
                  <a:pt x="2247" y="928"/>
                </a:lnTo>
                <a:lnTo>
                  <a:pt x="2260" y="955"/>
                </a:lnTo>
                <a:lnTo>
                  <a:pt x="2274" y="981"/>
                </a:lnTo>
                <a:lnTo>
                  <a:pt x="2287" y="1005"/>
                </a:lnTo>
                <a:lnTo>
                  <a:pt x="2300" y="1029"/>
                </a:lnTo>
                <a:lnTo>
                  <a:pt x="2313" y="1052"/>
                </a:lnTo>
                <a:lnTo>
                  <a:pt x="2326" y="1074"/>
                </a:lnTo>
                <a:lnTo>
                  <a:pt x="2339" y="1094"/>
                </a:lnTo>
                <a:lnTo>
                  <a:pt x="2353" y="1115"/>
                </a:lnTo>
                <a:lnTo>
                  <a:pt x="2366" y="1134"/>
                </a:lnTo>
                <a:lnTo>
                  <a:pt x="2379" y="1152"/>
                </a:lnTo>
                <a:lnTo>
                  <a:pt x="2393" y="1170"/>
                </a:lnTo>
                <a:lnTo>
                  <a:pt x="2405" y="1187"/>
                </a:lnTo>
                <a:lnTo>
                  <a:pt x="2419" y="1203"/>
                </a:lnTo>
                <a:lnTo>
                  <a:pt x="2432" y="1219"/>
                </a:lnTo>
                <a:lnTo>
                  <a:pt x="2445" y="1233"/>
                </a:lnTo>
                <a:lnTo>
                  <a:pt x="2459" y="1248"/>
                </a:lnTo>
                <a:lnTo>
                  <a:pt x="2472" y="1261"/>
                </a:lnTo>
                <a:lnTo>
                  <a:pt x="2485" y="1275"/>
                </a:lnTo>
                <a:lnTo>
                  <a:pt x="2499" y="1287"/>
                </a:lnTo>
                <a:lnTo>
                  <a:pt x="2511" y="1299"/>
                </a:lnTo>
                <a:lnTo>
                  <a:pt x="2524" y="1311"/>
                </a:lnTo>
                <a:lnTo>
                  <a:pt x="2538" y="1322"/>
                </a:lnTo>
                <a:lnTo>
                  <a:pt x="2551" y="1330"/>
                </a:lnTo>
                <a:lnTo>
                  <a:pt x="2564" y="1336"/>
                </a:lnTo>
                <a:lnTo>
                  <a:pt x="2578" y="1339"/>
                </a:lnTo>
                <a:lnTo>
                  <a:pt x="2591" y="1341"/>
                </a:lnTo>
                <a:lnTo>
                  <a:pt x="2604" y="1343"/>
                </a:lnTo>
                <a:lnTo>
                  <a:pt x="2617" y="1345"/>
                </a:lnTo>
                <a:lnTo>
                  <a:pt x="2630" y="1346"/>
                </a:lnTo>
                <a:lnTo>
                  <a:pt x="2644" y="1347"/>
                </a:lnTo>
                <a:lnTo>
                  <a:pt x="2657" y="1348"/>
                </a:lnTo>
                <a:lnTo>
                  <a:pt x="2670" y="1349"/>
                </a:lnTo>
                <a:lnTo>
                  <a:pt x="2684" y="1350"/>
                </a:lnTo>
                <a:lnTo>
                  <a:pt x="2697" y="1350"/>
                </a:lnTo>
                <a:lnTo>
                  <a:pt x="2710" y="1351"/>
                </a:lnTo>
                <a:lnTo>
                  <a:pt x="2723" y="1352"/>
                </a:lnTo>
                <a:lnTo>
                  <a:pt x="2736" y="1352"/>
                </a:lnTo>
                <a:lnTo>
                  <a:pt x="2749" y="1352"/>
                </a:lnTo>
                <a:lnTo>
                  <a:pt x="2763" y="1353"/>
                </a:lnTo>
                <a:lnTo>
                  <a:pt x="2776" y="1353"/>
                </a:lnTo>
                <a:lnTo>
                  <a:pt x="2789" y="1353"/>
                </a:lnTo>
                <a:lnTo>
                  <a:pt x="2802" y="1353"/>
                </a:lnTo>
                <a:lnTo>
                  <a:pt x="2815" y="1353"/>
                </a:lnTo>
                <a:lnTo>
                  <a:pt x="2829" y="1354"/>
                </a:lnTo>
                <a:lnTo>
                  <a:pt x="2842" y="1354"/>
                </a:lnTo>
                <a:lnTo>
                  <a:pt x="2855" y="1354"/>
                </a:lnTo>
                <a:lnTo>
                  <a:pt x="2869" y="1354"/>
                </a:lnTo>
                <a:lnTo>
                  <a:pt x="2882" y="1354"/>
                </a:lnTo>
                <a:lnTo>
                  <a:pt x="2895" y="1353"/>
                </a:lnTo>
                <a:lnTo>
                  <a:pt x="2908" y="1353"/>
                </a:lnTo>
                <a:lnTo>
                  <a:pt x="2921" y="1353"/>
                </a:lnTo>
                <a:lnTo>
                  <a:pt x="2935" y="1353"/>
                </a:lnTo>
                <a:lnTo>
                  <a:pt x="2948" y="1353"/>
                </a:lnTo>
                <a:lnTo>
                  <a:pt x="2961" y="1353"/>
                </a:lnTo>
                <a:lnTo>
                  <a:pt x="2974" y="1353"/>
                </a:lnTo>
                <a:lnTo>
                  <a:pt x="2988" y="1353"/>
                </a:lnTo>
                <a:lnTo>
                  <a:pt x="3000" y="1353"/>
                </a:lnTo>
                <a:lnTo>
                  <a:pt x="3014" y="1353"/>
                </a:lnTo>
                <a:lnTo>
                  <a:pt x="3027" y="1353"/>
                </a:lnTo>
                <a:lnTo>
                  <a:pt x="3040" y="1353"/>
                </a:lnTo>
                <a:lnTo>
                  <a:pt x="3054" y="1353"/>
                </a:lnTo>
                <a:lnTo>
                  <a:pt x="3067" y="1353"/>
                </a:lnTo>
                <a:lnTo>
                  <a:pt x="3080" y="1353"/>
                </a:lnTo>
                <a:lnTo>
                  <a:pt x="3093" y="1353"/>
                </a:lnTo>
                <a:lnTo>
                  <a:pt x="3106" y="1353"/>
                </a:lnTo>
                <a:lnTo>
                  <a:pt x="3120" y="1353"/>
                </a:lnTo>
                <a:lnTo>
                  <a:pt x="3133" y="1353"/>
                </a:lnTo>
                <a:lnTo>
                  <a:pt x="3146" y="1353"/>
                </a:lnTo>
                <a:lnTo>
                  <a:pt x="3159" y="1353"/>
                </a:lnTo>
                <a:lnTo>
                  <a:pt x="3173" y="1353"/>
                </a:lnTo>
                <a:lnTo>
                  <a:pt x="3186" y="1353"/>
                </a:lnTo>
                <a:lnTo>
                  <a:pt x="3199" y="1353"/>
                </a:lnTo>
                <a:lnTo>
                  <a:pt x="3212" y="1353"/>
                </a:lnTo>
                <a:lnTo>
                  <a:pt x="3226" y="1354"/>
                </a:lnTo>
                <a:lnTo>
                  <a:pt x="3239" y="1354"/>
                </a:lnTo>
                <a:lnTo>
                  <a:pt x="3252" y="1354"/>
                </a:lnTo>
                <a:lnTo>
                  <a:pt x="3265" y="1354"/>
                </a:lnTo>
                <a:lnTo>
                  <a:pt x="3278" y="1355"/>
                </a:lnTo>
                <a:lnTo>
                  <a:pt x="3291" y="1355"/>
                </a:lnTo>
                <a:lnTo>
                  <a:pt x="3305" y="1355"/>
                </a:lnTo>
                <a:lnTo>
                  <a:pt x="3318" y="1356"/>
                </a:lnTo>
                <a:lnTo>
                  <a:pt x="3331" y="1356"/>
                </a:lnTo>
                <a:lnTo>
                  <a:pt x="3344" y="1356"/>
                </a:lnTo>
                <a:lnTo>
                  <a:pt x="3358" y="1357"/>
                </a:lnTo>
                <a:lnTo>
                  <a:pt x="3371" y="1357"/>
                </a:lnTo>
                <a:lnTo>
                  <a:pt x="3384" y="1358"/>
                </a:lnTo>
                <a:lnTo>
                  <a:pt x="3397" y="1358"/>
                </a:lnTo>
                <a:lnTo>
                  <a:pt x="3411" y="1359"/>
                </a:lnTo>
                <a:lnTo>
                  <a:pt x="3424" y="1360"/>
                </a:lnTo>
                <a:lnTo>
                  <a:pt x="3437" y="1360"/>
                </a:lnTo>
                <a:lnTo>
                  <a:pt x="3450" y="1360"/>
                </a:lnTo>
                <a:lnTo>
                  <a:pt x="3463" y="1361"/>
                </a:lnTo>
                <a:lnTo>
                  <a:pt x="3477" y="1362"/>
                </a:lnTo>
                <a:lnTo>
                  <a:pt x="3490" y="1362"/>
                </a:lnTo>
                <a:lnTo>
                  <a:pt x="3503" y="1363"/>
                </a:lnTo>
                <a:lnTo>
                  <a:pt x="3517" y="1364"/>
                </a:lnTo>
                <a:lnTo>
                  <a:pt x="3529" y="1364"/>
                </a:lnTo>
                <a:lnTo>
                  <a:pt x="3543" y="1365"/>
                </a:lnTo>
                <a:lnTo>
                  <a:pt x="3556" y="1366"/>
                </a:lnTo>
                <a:lnTo>
                  <a:pt x="3569" y="1366"/>
                </a:lnTo>
                <a:lnTo>
                  <a:pt x="3582" y="1368"/>
                </a:lnTo>
                <a:lnTo>
                  <a:pt x="3596" y="1368"/>
                </a:lnTo>
                <a:lnTo>
                  <a:pt x="3609" y="1369"/>
                </a:lnTo>
                <a:lnTo>
                  <a:pt x="3622" y="1370"/>
                </a:lnTo>
                <a:lnTo>
                  <a:pt x="3635" y="1371"/>
                </a:lnTo>
                <a:lnTo>
                  <a:pt x="3648" y="1372"/>
                </a:lnTo>
                <a:lnTo>
                  <a:pt x="3662" y="1372"/>
                </a:lnTo>
                <a:lnTo>
                  <a:pt x="3675" y="1373"/>
                </a:lnTo>
                <a:lnTo>
                  <a:pt x="3688" y="1374"/>
                </a:lnTo>
                <a:lnTo>
                  <a:pt x="3702" y="1375"/>
                </a:lnTo>
                <a:lnTo>
                  <a:pt x="3715" y="1376"/>
                </a:lnTo>
                <a:lnTo>
                  <a:pt x="3728" y="1377"/>
                </a:lnTo>
                <a:lnTo>
                  <a:pt x="3741" y="1378"/>
                </a:lnTo>
                <a:lnTo>
                  <a:pt x="3754" y="1379"/>
                </a:lnTo>
                <a:lnTo>
                  <a:pt x="3768" y="1380"/>
                </a:lnTo>
                <a:lnTo>
                  <a:pt x="3781" y="1381"/>
                </a:lnTo>
                <a:lnTo>
                  <a:pt x="3794" y="1382"/>
                </a:lnTo>
                <a:lnTo>
                  <a:pt x="3807" y="1383"/>
                </a:lnTo>
              </a:path>
            </a:pathLst>
          </a:custGeom>
          <a:noFill/>
          <a:ln w="50800" cap="rnd" cmpd="sng">
            <a:solidFill>
              <a:srgbClr val="ED782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en-GB" sz="2400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87576" name="Rectangle 184"/>
          <p:cNvSpPr>
            <a:spLocks noChangeArrowheads="1"/>
          </p:cNvSpPr>
          <p:nvPr/>
        </p:nvSpPr>
        <p:spPr bwMode="auto">
          <a:xfrm>
            <a:off x="6603433" y="2117256"/>
            <a:ext cx="2673350" cy="212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651" tIns="59267" rIns="120651" bIns="59267">
            <a:spAutoFit/>
          </a:bodyPr>
          <a:lstStyle/>
          <a:p>
            <a:pPr defTabSz="1219170">
              <a:spcBef>
                <a:spcPct val="60000"/>
              </a:spcBef>
            </a:pPr>
            <a:r>
              <a:rPr lang="en-GB" altLang="en-US" sz="1333" dirty="0" err="1">
                <a:latin typeface="Verdana"/>
              </a:rPr>
              <a:t>Средний</a:t>
            </a:r>
            <a:r>
              <a:rPr lang="en-GB" altLang="en-US" sz="1333" dirty="0">
                <a:latin typeface="Verdana"/>
              </a:rPr>
              <a:t> </a:t>
            </a:r>
            <a:r>
              <a:rPr lang="en-GB" altLang="en-US" sz="1333" dirty="0" err="1">
                <a:latin typeface="Verdana"/>
              </a:rPr>
              <a:t>уровень</a:t>
            </a:r>
            <a:r>
              <a:rPr lang="en-GB" altLang="en-US" sz="1333" dirty="0">
                <a:latin typeface="Verdana"/>
              </a:rPr>
              <a:t> </a:t>
            </a:r>
            <a:r>
              <a:rPr lang="en-GB" altLang="en-US" sz="1333" dirty="0" err="1">
                <a:latin typeface="Verdana"/>
              </a:rPr>
              <a:t>свободного</a:t>
            </a:r>
            <a:r>
              <a:rPr lang="en-GB" altLang="en-US" sz="1333" dirty="0">
                <a:latin typeface="Verdana"/>
              </a:rPr>
              <a:t> </a:t>
            </a:r>
            <a:r>
              <a:rPr lang="en-GB" altLang="en-US" sz="1333" dirty="0" err="1">
                <a:latin typeface="Verdana"/>
              </a:rPr>
              <a:t>инсулина</a:t>
            </a:r>
            <a:r>
              <a:rPr lang="en-GB" altLang="en-US" sz="1333" dirty="0">
                <a:latin typeface="Verdana"/>
              </a:rPr>
              <a:t> в </a:t>
            </a:r>
            <a:r>
              <a:rPr lang="en-GB" altLang="en-US" sz="1333" dirty="0" err="1">
                <a:latin typeface="Verdana"/>
              </a:rPr>
              <a:t>норме</a:t>
            </a:r>
            <a:endParaRPr lang="en-GB" altLang="en-US" sz="1333" dirty="0">
              <a:latin typeface="Verdana"/>
            </a:endParaRPr>
          </a:p>
          <a:p>
            <a:pPr defTabSz="1219170">
              <a:spcBef>
                <a:spcPct val="60000"/>
              </a:spcBef>
            </a:pPr>
            <a:r>
              <a:rPr lang="en-GB" altLang="en-US" sz="1333" dirty="0" err="1">
                <a:latin typeface="Verdana"/>
              </a:rPr>
              <a:t>Инъекции</a:t>
            </a:r>
            <a:r>
              <a:rPr lang="en-GB" altLang="en-US" sz="1333" dirty="0">
                <a:latin typeface="Verdana"/>
              </a:rPr>
              <a:t> </a:t>
            </a:r>
            <a:r>
              <a:rPr lang="en-GB" altLang="en-US" sz="1333" dirty="0" err="1">
                <a:latin typeface="Verdana"/>
              </a:rPr>
              <a:t>инсулина</a:t>
            </a:r>
            <a:r>
              <a:rPr lang="en-GB" altLang="en-US" sz="1333" dirty="0">
                <a:latin typeface="Verdana"/>
              </a:rPr>
              <a:t> </a:t>
            </a:r>
            <a:r>
              <a:rPr lang="ru-RU" altLang="en-US" sz="1333" dirty="0">
                <a:latin typeface="Verdana"/>
              </a:rPr>
              <a:t>ультракороткого </a:t>
            </a:r>
            <a:endParaRPr lang="en-GB" altLang="en-US" sz="1333" dirty="0">
              <a:latin typeface="Verdana"/>
            </a:endParaRPr>
          </a:p>
          <a:p>
            <a:pPr defTabSz="1219170">
              <a:spcBef>
                <a:spcPct val="60000"/>
              </a:spcBef>
            </a:pPr>
            <a:r>
              <a:rPr lang="en-GB" altLang="en-US" sz="1333" dirty="0">
                <a:latin typeface="Verdana"/>
              </a:rPr>
              <a:t>1 </a:t>
            </a:r>
            <a:r>
              <a:rPr lang="en-GB" altLang="en-US" sz="1333" dirty="0" err="1">
                <a:latin typeface="Verdana"/>
              </a:rPr>
              <a:t>инъекция</a:t>
            </a:r>
            <a:r>
              <a:rPr lang="en-GB" altLang="en-US" sz="1333" dirty="0">
                <a:latin typeface="Verdana"/>
              </a:rPr>
              <a:t> </a:t>
            </a:r>
            <a:r>
              <a:rPr lang="en-GB" altLang="en-US" sz="1333" dirty="0" err="1">
                <a:latin typeface="Verdana"/>
              </a:rPr>
              <a:t>инсулина</a:t>
            </a:r>
            <a:r>
              <a:rPr lang="en-GB" altLang="en-US" sz="1333" dirty="0">
                <a:latin typeface="Verdana"/>
              </a:rPr>
              <a:t> </a:t>
            </a:r>
            <a:r>
              <a:rPr lang="ru-RU" altLang="en-US" sz="1333" dirty="0" err="1">
                <a:latin typeface="Verdana"/>
              </a:rPr>
              <a:t>прологированного</a:t>
            </a:r>
            <a:r>
              <a:rPr lang="ru-RU" altLang="en-US" sz="1333" dirty="0">
                <a:latin typeface="Verdana"/>
              </a:rPr>
              <a:t> </a:t>
            </a:r>
            <a:endParaRPr lang="en-GB" altLang="en-US" sz="1333" baseline="30000" dirty="0">
              <a:latin typeface="Verdana"/>
            </a:endParaRPr>
          </a:p>
          <a:p>
            <a:pPr defTabSz="1219170">
              <a:spcBef>
                <a:spcPct val="60000"/>
              </a:spcBef>
            </a:pPr>
            <a:r>
              <a:rPr lang="en-GB" altLang="en-US" sz="1333" dirty="0" err="1">
                <a:latin typeface="Verdana"/>
              </a:rPr>
              <a:t>Приемы</a:t>
            </a:r>
            <a:r>
              <a:rPr lang="en-GB" altLang="en-US" sz="1333" dirty="0">
                <a:latin typeface="Verdana"/>
              </a:rPr>
              <a:t> </a:t>
            </a:r>
            <a:r>
              <a:rPr lang="en-GB" altLang="en-US" sz="1333" dirty="0" err="1">
                <a:latin typeface="Verdana"/>
              </a:rPr>
              <a:t>пищи</a:t>
            </a:r>
            <a:endParaRPr lang="en-GB" altLang="en-US" sz="1333" dirty="0">
              <a:latin typeface="Verdana"/>
            </a:endParaRPr>
          </a:p>
        </p:txBody>
      </p:sp>
      <p:sp>
        <p:nvSpPr>
          <p:cNvPr id="187577" name="Freeform 185"/>
          <p:cNvSpPr>
            <a:spLocks/>
          </p:cNvSpPr>
          <p:nvPr/>
        </p:nvSpPr>
        <p:spPr bwMode="auto">
          <a:xfrm>
            <a:off x="6462746" y="2358226"/>
            <a:ext cx="157162" cy="160337"/>
          </a:xfrm>
          <a:custGeom>
            <a:avLst/>
            <a:gdLst>
              <a:gd name="T0" fmla="*/ 110 w 111"/>
              <a:gd name="T1" fmla="*/ 100 h 101"/>
              <a:gd name="T2" fmla="*/ 110 w 111"/>
              <a:gd name="T3" fmla="*/ 0 h 101"/>
              <a:gd name="T4" fmla="*/ 0 w 111"/>
              <a:gd name="T5" fmla="*/ 0 h 101"/>
              <a:gd name="T6" fmla="*/ 0 w 111"/>
              <a:gd name="T7" fmla="*/ 100 h 101"/>
              <a:gd name="T8" fmla="*/ 110 w 111"/>
              <a:gd name="T9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01">
                <a:moveTo>
                  <a:pt x="110" y="100"/>
                </a:moveTo>
                <a:lnTo>
                  <a:pt x="110" y="0"/>
                </a:lnTo>
                <a:lnTo>
                  <a:pt x="0" y="0"/>
                </a:lnTo>
                <a:lnTo>
                  <a:pt x="0" y="100"/>
                </a:lnTo>
                <a:lnTo>
                  <a:pt x="110" y="100"/>
                </a:lnTo>
              </a:path>
            </a:pathLst>
          </a:custGeom>
          <a:solidFill>
            <a:schemeClr val="accent1"/>
          </a:solidFill>
          <a:ln w="9525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1219170"/>
            <a:endParaRPr lang="en-GB" sz="2400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87578" name="Freeform 186"/>
          <p:cNvSpPr>
            <a:spLocks/>
          </p:cNvSpPr>
          <p:nvPr/>
        </p:nvSpPr>
        <p:spPr bwMode="auto">
          <a:xfrm>
            <a:off x="6446271" y="2754315"/>
            <a:ext cx="157162" cy="160337"/>
          </a:xfrm>
          <a:custGeom>
            <a:avLst/>
            <a:gdLst>
              <a:gd name="T0" fmla="*/ 110 w 111"/>
              <a:gd name="T1" fmla="*/ 100 h 101"/>
              <a:gd name="T2" fmla="*/ 110 w 111"/>
              <a:gd name="T3" fmla="*/ 0 h 101"/>
              <a:gd name="T4" fmla="*/ 0 w 111"/>
              <a:gd name="T5" fmla="*/ 0 h 101"/>
              <a:gd name="T6" fmla="*/ 0 w 111"/>
              <a:gd name="T7" fmla="*/ 100 h 101"/>
              <a:gd name="T8" fmla="*/ 110 w 111"/>
              <a:gd name="T9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01">
                <a:moveTo>
                  <a:pt x="110" y="100"/>
                </a:moveTo>
                <a:lnTo>
                  <a:pt x="110" y="0"/>
                </a:lnTo>
                <a:lnTo>
                  <a:pt x="0" y="0"/>
                </a:lnTo>
                <a:lnTo>
                  <a:pt x="0" y="100"/>
                </a:lnTo>
                <a:lnTo>
                  <a:pt x="110" y="100"/>
                </a:lnTo>
              </a:path>
            </a:pathLst>
          </a:custGeom>
          <a:solidFill>
            <a:srgbClr val="ED78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en-GB" sz="2400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87579" name="Freeform 187"/>
          <p:cNvSpPr>
            <a:spLocks/>
          </p:cNvSpPr>
          <p:nvPr/>
        </p:nvSpPr>
        <p:spPr bwMode="auto">
          <a:xfrm>
            <a:off x="6464532" y="3336132"/>
            <a:ext cx="155575" cy="160339"/>
          </a:xfrm>
          <a:custGeom>
            <a:avLst/>
            <a:gdLst>
              <a:gd name="T0" fmla="*/ 109 w 110"/>
              <a:gd name="T1" fmla="*/ 100 h 101"/>
              <a:gd name="T2" fmla="*/ 109 w 110"/>
              <a:gd name="T3" fmla="*/ 0 h 101"/>
              <a:gd name="T4" fmla="*/ 0 w 110"/>
              <a:gd name="T5" fmla="*/ 0 h 101"/>
              <a:gd name="T6" fmla="*/ 0 w 110"/>
              <a:gd name="T7" fmla="*/ 100 h 101"/>
              <a:gd name="T8" fmla="*/ 109 w 110"/>
              <a:gd name="T9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101">
                <a:moveTo>
                  <a:pt x="109" y="100"/>
                </a:moveTo>
                <a:lnTo>
                  <a:pt x="109" y="0"/>
                </a:lnTo>
                <a:lnTo>
                  <a:pt x="0" y="0"/>
                </a:lnTo>
                <a:lnTo>
                  <a:pt x="0" y="100"/>
                </a:lnTo>
                <a:lnTo>
                  <a:pt x="109" y="100"/>
                </a:lnTo>
              </a:path>
            </a:pathLst>
          </a:custGeom>
          <a:solidFill>
            <a:schemeClr val="bg2"/>
          </a:solidFill>
          <a:ln w="9525" cap="rnd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1219170"/>
            <a:endParaRPr lang="en-GB" sz="2400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87580" name="Rectangle 188"/>
          <p:cNvSpPr>
            <a:spLocks noChangeArrowheads="1"/>
          </p:cNvSpPr>
          <p:nvPr/>
        </p:nvSpPr>
        <p:spPr bwMode="auto">
          <a:xfrm>
            <a:off x="-57150" y="6556376"/>
            <a:ext cx="4662488" cy="28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651" tIns="59267" rIns="120651" bIns="59267">
            <a:spAutoFit/>
          </a:bodyPr>
          <a:lstStyle/>
          <a:p>
            <a:pPr defTabSz="1219170"/>
            <a:r>
              <a:rPr lang="en-GB" altLang="en-US" sz="1067" i="1" dirty="0">
                <a:solidFill>
                  <a:srgbClr val="001965"/>
                </a:solidFill>
                <a:latin typeface="Verdana"/>
              </a:rPr>
              <a:t>Adapted from </a:t>
            </a:r>
            <a:r>
              <a:rPr lang="en-GB" altLang="en-US" sz="1067" i="1" dirty="0" err="1">
                <a:solidFill>
                  <a:srgbClr val="001965"/>
                </a:solidFill>
                <a:latin typeface="Verdana"/>
              </a:rPr>
              <a:t>Polonsky</a:t>
            </a:r>
            <a:r>
              <a:rPr lang="en-GB" altLang="en-US" sz="1067" i="1" dirty="0">
                <a:solidFill>
                  <a:srgbClr val="001965"/>
                </a:solidFill>
                <a:latin typeface="Verdana"/>
              </a:rPr>
              <a:t> et al. 1988</a:t>
            </a:r>
          </a:p>
        </p:txBody>
      </p:sp>
      <p:sp>
        <p:nvSpPr>
          <p:cNvPr id="187581" name="Rectangle 189"/>
          <p:cNvSpPr>
            <a:spLocks noChangeArrowheads="1"/>
          </p:cNvSpPr>
          <p:nvPr/>
        </p:nvSpPr>
        <p:spPr bwMode="auto">
          <a:xfrm>
            <a:off x="2842108" y="6023343"/>
            <a:ext cx="1443772" cy="34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2767" tIns="61384" rIns="122767" bIns="61384">
            <a:spAutoFit/>
          </a:bodyPr>
          <a:lstStyle/>
          <a:p>
            <a:pPr algn="r" defTabSz="1219170"/>
            <a:r>
              <a:rPr lang="en-GB" altLang="en-US" sz="1467" dirty="0" err="1">
                <a:solidFill>
                  <a:srgbClr val="001965"/>
                </a:solidFill>
                <a:latin typeface="Verdana"/>
              </a:rPr>
              <a:t>Время</a:t>
            </a:r>
            <a:r>
              <a:rPr lang="en-GB" altLang="en-US" sz="1467" dirty="0">
                <a:solidFill>
                  <a:srgbClr val="001965"/>
                </a:solidFill>
                <a:latin typeface="Verdana"/>
              </a:rPr>
              <a:t> </a:t>
            </a:r>
            <a:r>
              <a:rPr lang="en-GB" altLang="en-US" sz="1467" dirty="0" err="1">
                <a:solidFill>
                  <a:srgbClr val="001965"/>
                </a:solidFill>
                <a:latin typeface="Verdana"/>
              </a:rPr>
              <a:t>суток</a:t>
            </a:r>
            <a:endParaRPr lang="en-GB" altLang="en-US" sz="1467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87582" name="Rectangle 190"/>
          <p:cNvSpPr>
            <a:spLocks noChangeArrowheads="1"/>
          </p:cNvSpPr>
          <p:nvPr/>
        </p:nvSpPr>
        <p:spPr bwMode="invGray">
          <a:xfrm>
            <a:off x="4410482" y="5493756"/>
            <a:ext cx="915987" cy="32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0651" tIns="59267" rIns="120651" bIns="59267">
            <a:spAutoFit/>
          </a:bodyPr>
          <a:lstStyle/>
          <a:p>
            <a:pPr defTabSz="1219170"/>
            <a:r>
              <a:rPr lang="en-GB" altLang="en-US" sz="1333" dirty="0" err="1">
                <a:solidFill>
                  <a:srgbClr val="001965"/>
                </a:solidFill>
                <a:latin typeface="Verdana"/>
              </a:rPr>
              <a:t>Ужин</a:t>
            </a:r>
            <a:endParaRPr lang="en-GB" altLang="en-US" sz="1333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87583" name="Rectangle 191"/>
          <p:cNvSpPr>
            <a:spLocks noChangeArrowheads="1"/>
          </p:cNvSpPr>
          <p:nvPr/>
        </p:nvSpPr>
        <p:spPr bwMode="invGray">
          <a:xfrm>
            <a:off x="5286781" y="5493756"/>
            <a:ext cx="617159" cy="32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/>
            <a:r>
              <a:rPr lang="en-GB" altLang="en-US" sz="1333" dirty="0">
                <a:solidFill>
                  <a:srgbClr val="001965"/>
                </a:solidFill>
                <a:latin typeface="Verdana"/>
              </a:rPr>
              <a:t>НПХ</a:t>
            </a:r>
          </a:p>
        </p:txBody>
      </p:sp>
      <p:sp>
        <p:nvSpPr>
          <p:cNvPr id="187584" name="Rectangle 192"/>
          <p:cNvSpPr>
            <a:spLocks noChangeArrowheads="1"/>
          </p:cNvSpPr>
          <p:nvPr/>
        </p:nvSpPr>
        <p:spPr bwMode="invGray">
          <a:xfrm>
            <a:off x="2384832" y="5493756"/>
            <a:ext cx="947377" cy="32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/>
            <a:r>
              <a:rPr lang="en-GB" altLang="en-US" sz="1333" dirty="0" err="1">
                <a:solidFill>
                  <a:srgbClr val="001965"/>
                </a:solidFill>
                <a:latin typeface="Verdana"/>
              </a:rPr>
              <a:t>Завтрак</a:t>
            </a:r>
            <a:endParaRPr lang="en-GB" altLang="en-US" sz="1333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87585" name="Line 193"/>
          <p:cNvSpPr>
            <a:spLocks noChangeShapeType="1"/>
          </p:cNvSpPr>
          <p:nvPr/>
        </p:nvSpPr>
        <p:spPr bwMode="invGray">
          <a:xfrm>
            <a:off x="4397781" y="5211180"/>
            <a:ext cx="0" cy="501651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/>
            <a:endParaRPr lang="en-GB" sz="1333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87586" name="Line 194"/>
          <p:cNvSpPr>
            <a:spLocks noChangeShapeType="1"/>
          </p:cNvSpPr>
          <p:nvPr/>
        </p:nvSpPr>
        <p:spPr bwMode="invGray">
          <a:xfrm>
            <a:off x="5285193" y="5208007"/>
            <a:ext cx="1588" cy="5048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/>
            <a:endParaRPr lang="en-GB" sz="1333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87587" name="Line 195"/>
          <p:cNvSpPr>
            <a:spLocks noChangeShapeType="1"/>
          </p:cNvSpPr>
          <p:nvPr/>
        </p:nvSpPr>
        <p:spPr bwMode="invGray">
          <a:xfrm>
            <a:off x="2367370" y="5215941"/>
            <a:ext cx="3175" cy="4968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/>
            <a:endParaRPr lang="en-GB" sz="1333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87588" name="Line 196"/>
          <p:cNvSpPr>
            <a:spLocks noChangeShapeType="1"/>
          </p:cNvSpPr>
          <p:nvPr/>
        </p:nvSpPr>
        <p:spPr bwMode="invGray">
          <a:xfrm>
            <a:off x="3302408" y="5214356"/>
            <a:ext cx="1587" cy="498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/>
            <a:endParaRPr lang="en-GB" sz="1333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87589" name="Rectangle 197"/>
          <p:cNvSpPr>
            <a:spLocks noChangeArrowheads="1"/>
          </p:cNvSpPr>
          <p:nvPr/>
        </p:nvSpPr>
        <p:spPr bwMode="invGray">
          <a:xfrm>
            <a:off x="3311932" y="5493756"/>
            <a:ext cx="692499" cy="32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0651" tIns="59267" rIns="120651" bIns="59267">
            <a:spAutoFit/>
          </a:bodyPr>
          <a:lstStyle/>
          <a:p>
            <a:pPr defTabSz="1219170"/>
            <a:r>
              <a:rPr lang="en-GB" altLang="en-US" sz="1333" dirty="0" err="1">
                <a:solidFill>
                  <a:srgbClr val="001965"/>
                </a:solidFill>
                <a:latin typeface="Verdana"/>
              </a:rPr>
              <a:t>Обед</a:t>
            </a:r>
            <a:endParaRPr lang="en-GB" altLang="en-US" sz="1333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5" name="Arc 4"/>
          <p:cNvSpPr/>
          <p:nvPr/>
        </p:nvSpPr>
        <p:spPr>
          <a:xfrm>
            <a:off x="-3611248" y="4479656"/>
            <a:ext cx="10669950" cy="202152"/>
          </a:xfrm>
          <a:prstGeom prst="arc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203" name="Freeform 186"/>
          <p:cNvSpPr>
            <a:spLocks/>
          </p:cNvSpPr>
          <p:nvPr/>
        </p:nvSpPr>
        <p:spPr bwMode="auto">
          <a:xfrm>
            <a:off x="6449338" y="3047210"/>
            <a:ext cx="143881" cy="160337"/>
          </a:xfrm>
          <a:custGeom>
            <a:avLst/>
            <a:gdLst>
              <a:gd name="T0" fmla="*/ 110 w 111"/>
              <a:gd name="T1" fmla="*/ 100 h 101"/>
              <a:gd name="T2" fmla="*/ 110 w 111"/>
              <a:gd name="T3" fmla="*/ 0 h 101"/>
              <a:gd name="T4" fmla="*/ 0 w 111"/>
              <a:gd name="T5" fmla="*/ 0 h 101"/>
              <a:gd name="T6" fmla="*/ 0 w 111"/>
              <a:gd name="T7" fmla="*/ 100 h 101"/>
              <a:gd name="T8" fmla="*/ 110 w 111"/>
              <a:gd name="T9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01">
                <a:moveTo>
                  <a:pt x="110" y="100"/>
                </a:moveTo>
                <a:lnTo>
                  <a:pt x="110" y="0"/>
                </a:lnTo>
                <a:lnTo>
                  <a:pt x="0" y="0"/>
                </a:lnTo>
                <a:lnTo>
                  <a:pt x="0" y="100"/>
                </a:lnTo>
                <a:lnTo>
                  <a:pt x="110" y="100"/>
                </a:lnTo>
              </a:path>
            </a:pathLst>
          </a:custGeom>
          <a:solidFill>
            <a:srgbClr val="92D050"/>
          </a:solidFill>
          <a:ln w="9525" cap="rnd">
            <a:solidFill>
              <a:srgbClr val="C9DD0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1219170"/>
            <a:endParaRPr lang="en-GB" sz="2400" dirty="0">
              <a:solidFill>
                <a:srgbClr val="001965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7040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4" y="188641"/>
            <a:ext cx="8510587" cy="50405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933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показатели при СД 1 типа у детей и подростков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5" y="908718"/>
          <a:ext cx="8856983" cy="540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2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3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6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0217"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ISPAD</a:t>
                      </a:r>
                      <a:r>
                        <a:rPr lang="ru-RU" sz="1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2018</a:t>
                      </a:r>
                      <a:r>
                        <a:rPr lang="ru-RU" sz="19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</a:t>
                      </a:r>
                      <a:r>
                        <a:rPr lang="ru-RU" sz="19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NICE</a:t>
                      </a:r>
                      <a:r>
                        <a:rPr lang="ru-RU" sz="190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678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Препрандиально</a:t>
                      </a:r>
                      <a:endParaRPr lang="ru-RU" sz="19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4,0-7</a:t>
                      </a:r>
                      <a:r>
                        <a:rPr lang="en-US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,0 </a:t>
                      </a:r>
                      <a:r>
                        <a:rPr lang="ru-RU" sz="19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5,0-7,2 </a:t>
                      </a:r>
                      <a:r>
                        <a:rPr lang="ru-RU" sz="19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4,0-7,0 </a:t>
                      </a:r>
                      <a:r>
                        <a:rPr lang="ru-RU" sz="19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678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Постпрандиально</a:t>
                      </a:r>
                      <a:endParaRPr lang="ru-RU" sz="19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5,0-10,0 </a:t>
                      </a:r>
                      <a:r>
                        <a:rPr lang="ru-RU" sz="19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 –9,0 ммоль/л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678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Перед сном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 – 7,8 ммоль/л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5,0-8,3 </a:t>
                      </a:r>
                      <a:r>
                        <a:rPr lang="ru-RU" sz="19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ммоль</a:t>
                      </a:r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/л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 – 7,0 ммоль/л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678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Ночью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4,4-7,8 ммоль/л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5,0 -8,3 ммоль/л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325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HbA1c</a:t>
                      </a:r>
                      <a:endParaRPr lang="ru-RU" sz="19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&lt;7,</a:t>
                      </a:r>
                      <a:r>
                        <a:rPr lang="ru-RU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r>
                        <a:rPr lang="en-US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 повторных гипогликемий, ухудшения качества жизни и чрезмерного бремени медицинской помощи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&lt;7,5%</a:t>
                      </a:r>
                    </a:p>
                    <a:p>
                      <a:pPr algn="ctr"/>
                      <a:r>
                        <a:rPr lang="en-US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(&lt;7,0%,</a:t>
                      </a:r>
                      <a:r>
                        <a:rPr lang="en-US" sz="19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90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если можно достичь без гипогликемий)</a:t>
                      </a:r>
                      <a:endParaRPr lang="ru-RU" sz="19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u="sng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</a:t>
                      </a:r>
                      <a:r>
                        <a:rPr lang="en-US" sz="19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6,5%</a:t>
                      </a:r>
                      <a:endParaRPr lang="ru-RU" sz="19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1614" y="6237818"/>
            <a:ext cx="5735637" cy="4699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38952" name="Rectangle 2"/>
          <p:cNvSpPr>
            <a:spLocks noChangeArrowheads="1"/>
          </p:cNvSpPr>
          <p:nvPr/>
        </p:nvSpPr>
        <p:spPr bwMode="auto">
          <a:xfrm>
            <a:off x="317501" y="6271235"/>
            <a:ext cx="7478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i="1">
                <a:solidFill>
                  <a:srgbClr val="002060"/>
                </a:solidFill>
                <a:latin typeface="Verdana" pitchFamily="34" charset="0"/>
              </a:rPr>
              <a:t>1. </a:t>
            </a:r>
            <a:r>
              <a:rPr lang="en-US" sz="800">
                <a:solidFill>
                  <a:srgbClr val="002060"/>
                </a:solidFill>
                <a:latin typeface="Verdana" pitchFamily="34" charset="0"/>
              </a:rPr>
              <a:t>Rewers et al.</a:t>
            </a:r>
            <a:r>
              <a:rPr lang="ru-RU" sz="800">
                <a:solidFill>
                  <a:srgbClr val="002060"/>
                </a:solidFill>
                <a:latin typeface="Verdana" pitchFamily="34" charset="0"/>
              </a:rPr>
              <a:t>, </a:t>
            </a:r>
            <a:r>
              <a:rPr lang="pt-BR" sz="800" i="1">
                <a:solidFill>
                  <a:srgbClr val="002060"/>
                </a:solidFill>
                <a:latin typeface="Verdana" pitchFamily="34" charset="0"/>
              </a:rPr>
              <a:t>Pediatric Diabetes 2014: 15(Suppl. 20): 102–114</a:t>
            </a:r>
            <a:r>
              <a:rPr lang="ru-RU" sz="800" i="1">
                <a:solidFill>
                  <a:srgbClr val="002060"/>
                </a:solidFill>
                <a:latin typeface="Verdana" pitchFamily="34" charset="0"/>
              </a:rPr>
              <a:t>; </a:t>
            </a:r>
            <a:r>
              <a:rPr lang="ru-RU" sz="800">
                <a:solidFill>
                  <a:srgbClr val="002060"/>
                </a:solidFill>
                <a:latin typeface="Verdana" pitchFamily="34" charset="0"/>
              </a:rPr>
              <a:t>2. </a:t>
            </a:r>
            <a:r>
              <a:rPr lang="en-US" sz="800">
                <a:solidFill>
                  <a:srgbClr val="002060"/>
                </a:solidFill>
                <a:latin typeface="Verdana" pitchFamily="34" charset="0"/>
              </a:rPr>
              <a:t>Diabetes Care Volume 41, Supplement 1, January 2018</a:t>
            </a:r>
            <a:r>
              <a:rPr lang="ru-RU" sz="800">
                <a:solidFill>
                  <a:srgbClr val="002060"/>
                </a:solidFill>
                <a:latin typeface="Verdana" pitchFamily="34" charset="0"/>
              </a:rPr>
              <a:t>; 3. </a:t>
            </a:r>
            <a:r>
              <a:rPr lang="en-US" sz="800">
                <a:solidFill>
                  <a:srgbClr val="002060"/>
                </a:solidFill>
                <a:latin typeface="Verdana" pitchFamily="34" charset="0"/>
              </a:rPr>
              <a:t>NICE guideline</a:t>
            </a:r>
            <a:r>
              <a:rPr lang="ru-RU" sz="800">
                <a:solidFill>
                  <a:srgbClr val="002060"/>
                </a:solidFill>
                <a:latin typeface="Verdana" pitchFamily="34" charset="0"/>
              </a:rPr>
              <a:t>: </a:t>
            </a:r>
            <a:r>
              <a:rPr lang="en-US" sz="800">
                <a:solidFill>
                  <a:srgbClr val="002060"/>
                </a:solidFill>
                <a:latin typeface="Verdana" pitchFamily="34" charset="0"/>
              </a:rPr>
              <a:t>nice.org.uk/guidance/ng18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3E78308-06BB-447F-9F12-E8FBA33DA5CF}"/>
              </a:ext>
            </a:extLst>
          </p:cNvPr>
          <p:cNvSpPr/>
          <p:nvPr/>
        </p:nvSpPr>
        <p:spPr>
          <a:xfrm>
            <a:off x="8024072" y="5921830"/>
            <a:ext cx="859972" cy="936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06682A0-B0F3-47BB-BD2A-38D23629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Развитие инсулинотерапии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FE55606-964D-44A0-8AE7-3D6EEA9D3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159BEA2-63CA-4F0A-A7FA-0EFF723D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8595B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1719FC4-EEF4-4119-8B59-20D57A9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41F4-67CF-3D4B-9BDF-82584D5FF2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97">
            <a:extLst>
              <a:ext uri="{FF2B5EF4-FFF2-40B4-BE49-F238E27FC236}">
                <a16:creationId xmlns="" xmlns:a16="http://schemas.microsoft.com/office/drawing/2014/main" id="{600452F5-0629-46A2-A09B-00549154C780}"/>
              </a:ext>
            </a:extLst>
          </p:cNvPr>
          <p:cNvGrpSpPr>
            <a:grpSpLocks/>
          </p:cNvGrpSpPr>
          <p:nvPr/>
        </p:nvGrpSpPr>
        <p:grpSpPr bwMode="auto">
          <a:xfrm>
            <a:off x="827485" y="2145507"/>
            <a:ext cx="7496175" cy="3269456"/>
            <a:chOff x="1031742" y="1788382"/>
            <a:chExt cx="9994683" cy="4359049"/>
          </a:xfrm>
        </p:grpSpPr>
        <p:sp>
          <p:nvSpPr>
            <p:cNvPr id="8" name="Freeform 98">
              <a:extLst>
                <a:ext uri="{FF2B5EF4-FFF2-40B4-BE49-F238E27FC236}">
                  <a16:creationId xmlns="" xmlns:a16="http://schemas.microsoft.com/office/drawing/2014/main" id="{60FFDD63-795B-4B4F-B2E1-F3F8E0A0A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709" y="2226903"/>
              <a:ext cx="9079838" cy="3490303"/>
            </a:xfrm>
            <a:custGeom>
              <a:avLst/>
              <a:gdLst>
                <a:gd name="T0" fmla="*/ 0 w 7268308"/>
                <a:gd name="T1" fmla="*/ 1653204 h 4044461"/>
                <a:gd name="T2" fmla="*/ 6215229 w 7268308"/>
                <a:gd name="T3" fmla="*/ 1346523 h 4044461"/>
                <a:gd name="T4" fmla="*/ 14167065 w 7268308"/>
                <a:gd name="T5" fmla="*/ 0 h 4044461"/>
                <a:gd name="T6" fmla="*/ 0 60000 65536"/>
                <a:gd name="T7" fmla="*/ 0 60000 65536"/>
                <a:gd name="T8" fmla="*/ 0 60000 65536"/>
                <a:gd name="T9" fmla="*/ 0 w 7268308"/>
                <a:gd name="T10" fmla="*/ 0 h 4044461"/>
                <a:gd name="T11" fmla="*/ 7268308 w 7268308"/>
                <a:gd name="T12" fmla="*/ 4044461 h 4044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8308" h="4044461">
                  <a:moveTo>
                    <a:pt x="0" y="4044461"/>
                  </a:moveTo>
                  <a:cubicBezTo>
                    <a:pt x="988646" y="4006361"/>
                    <a:pt x="1977292" y="3968262"/>
                    <a:pt x="3188677" y="3294185"/>
                  </a:cubicBezTo>
                  <a:cubicBezTo>
                    <a:pt x="4400062" y="2620108"/>
                    <a:pt x="5834185" y="1310054"/>
                    <a:pt x="7268308" y="0"/>
                  </a:cubicBezTo>
                </a:path>
              </a:pathLst>
            </a:custGeom>
            <a:noFill/>
            <a:ln w="57150" cap="flat" cmpd="sng">
              <a:solidFill>
                <a:srgbClr val="72B5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a14:hiddenEffects>
              </a:ext>
            </a:extLst>
          </p:spPr>
          <p:txBody>
            <a:bodyPr lIns="91438" tIns="45719" rIns="91438" bIns="45719" anchor="ctr"/>
            <a:lstStyle/>
            <a:p>
              <a:endParaRPr lang="ru-RU"/>
            </a:p>
          </p:txBody>
        </p:sp>
        <p:cxnSp>
          <p:nvCxnSpPr>
            <p:cNvPr id="9" name="Straight Arrow Connector 99">
              <a:extLst>
                <a:ext uri="{FF2B5EF4-FFF2-40B4-BE49-F238E27FC236}">
                  <a16:creationId xmlns="" xmlns:a16="http://schemas.microsoft.com/office/drawing/2014/main" id="{C856F4CF-8022-4876-A98C-725D7245E9DB}"/>
                </a:ext>
              </a:extLst>
            </p:cNvPr>
            <p:cNvCxnSpPr/>
            <p:nvPr/>
          </p:nvCxnSpPr>
          <p:spPr>
            <a:xfrm flipV="1">
              <a:off x="1507982" y="1788382"/>
              <a:ext cx="0" cy="395267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00">
              <a:extLst>
                <a:ext uri="{FF2B5EF4-FFF2-40B4-BE49-F238E27FC236}">
                  <a16:creationId xmlns="" xmlns:a16="http://schemas.microsoft.com/office/drawing/2014/main" id="{4A2A35BA-341C-4A1C-9145-9C91245BE0BE}"/>
                </a:ext>
              </a:extLst>
            </p:cNvPr>
            <p:cNvCxnSpPr/>
            <p:nvPr/>
          </p:nvCxnSpPr>
          <p:spPr>
            <a:xfrm>
              <a:off x="1507982" y="5741052"/>
              <a:ext cx="9518443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1">
              <a:extLst>
                <a:ext uri="{FF2B5EF4-FFF2-40B4-BE49-F238E27FC236}">
                  <a16:creationId xmlns="" xmlns:a16="http://schemas.microsoft.com/office/drawing/2014/main" id="{A45C78AF-6A99-49CC-A360-515902F95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777581" y="3597705"/>
              <a:ext cx="3972578" cy="35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8" tIns="45719" rIns="91438" b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en-US" sz="1125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  <a:cs typeface="ヒラギノ角ゴ Pro W3"/>
                </a:rPr>
                <a:t>Развитие инсулинов</a:t>
              </a:r>
              <a:endParaRPr lang="en-GB" altLang="en-US" sz="1125">
                <a:solidFill>
                  <a:srgbClr val="001965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2" name="TextBox 102">
              <a:extLst>
                <a:ext uri="{FF2B5EF4-FFF2-40B4-BE49-F238E27FC236}">
                  <a16:creationId xmlns="" xmlns:a16="http://schemas.microsoft.com/office/drawing/2014/main" id="{DFBEA6B8-255D-4942-81BE-A7E66A31A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8702" y="5760960"/>
              <a:ext cx="9510883" cy="35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8" tIns="45719" rIns="91438" bIns="4571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en-US" sz="1125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  <a:cs typeface="ヒラギノ角ゴ Pro W3"/>
                </a:rPr>
                <a:t>годы</a:t>
              </a:r>
              <a:endParaRPr lang="en-GB" altLang="en-US" sz="1125">
                <a:solidFill>
                  <a:srgbClr val="001965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3" name="Oval 103">
              <a:extLst>
                <a:ext uri="{FF2B5EF4-FFF2-40B4-BE49-F238E27FC236}">
                  <a16:creationId xmlns="" xmlns:a16="http://schemas.microsoft.com/office/drawing/2014/main" id="{27DB1720-C03F-439F-9320-9ABA8DE4181B}"/>
                </a:ext>
              </a:extLst>
            </p:cNvPr>
            <p:cNvSpPr/>
            <p:nvPr/>
          </p:nvSpPr>
          <p:spPr>
            <a:xfrm>
              <a:off x="2255677" y="5588660"/>
              <a:ext cx="203196" cy="201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4" name="Oval 104">
              <a:extLst>
                <a:ext uri="{FF2B5EF4-FFF2-40B4-BE49-F238E27FC236}">
                  <a16:creationId xmlns="" xmlns:a16="http://schemas.microsoft.com/office/drawing/2014/main" id="{30AD4020-0D6F-40DE-AD38-79EE2B1E0E4C}"/>
                </a:ext>
              </a:extLst>
            </p:cNvPr>
            <p:cNvSpPr/>
            <p:nvPr/>
          </p:nvSpPr>
          <p:spPr>
            <a:xfrm>
              <a:off x="3468501" y="5468016"/>
              <a:ext cx="203196" cy="201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 Box 8">
              <a:extLst>
                <a:ext uri="{FF2B5EF4-FFF2-40B4-BE49-F238E27FC236}">
                  <a16:creationId xmlns="" xmlns:a16="http://schemas.microsoft.com/office/drawing/2014/main" id="{3936A4C0-92E7-4461-8475-CC96EAA98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074" y="4706888"/>
              <a:ext cx="1373505" cy="56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en-US" sz="900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  <a:cs typeface="ヒラギノ角ゴ Pro W3"/>
                </a:rPr>
                <a:t>Животный инсулин</a:t>
              </a:r>
              <a:endParaRPr lang="en-GB" altLang="en-US" sz="900">
                <a:solidFill>
                  <a:srgbClr val="001965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6" name="Text Box 9">
              <a:extLst>
                <a:ext uri="{FF2B5EF4-FFF2-40B4-BE49-F238E27FC236}">
                  <a16:creationId xmlns="" xmlns:a16="http://schemas.microsoft.com/office/drawing/2014/main" id="{860D72A4-77AC-467B-9D8B-F11086EDD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3853" y="4478049"/>
              <a:ext cx="1434470" cy="70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en-US" sz="825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  <a:cs typeface="ヒラギノ角ゴ Pro W3"/>
                </a:rPr>
                <a:t>Рекомбинантный человеческий инсулин</a:t>
              </a:r>
              <a:endParaRPr lang="en-GB" altLang="en-US" sz="825">
                <a:solidFill>
                  <a:srgbClr val="001965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="" xmlns:a16="http://schemas.microsoft.com/office/drawing/2014/main" id="{553877B7-5173-49FE-B2A5-7A9FDEA1C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3347" y="4004429"/>
              <a:ext cx="1434470" cy="56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en-US" sz="900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  <a:cs typeface="ヒラギノ角ゴ Pro W3"/>
                </a:rPr>
                <a:t>Быстродействующие аналоги</a:t>
              </a:r>
              <a:endParaRPr lang="en-GB" altLang="en-US" sz="900">
                <a:solidFill>
                  <a:srgbClr val="001965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8" name="Text Box 11">
              <a:extLst>
                <a:ext uri="{FF2B5EF4-FFF2-40B4-BE49-F238E27FC236}">
                  <a16:creationId xmlns="" xmlns:a16="http://schemas.microsoft.com/office/drawing/2014/main" id="{11E0C7D2-8919-4422-9A02-8B3E784A9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8634" y="3198369"/>
              <a:ext cx="1434470" cy="56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en-US" sz="900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  <a:cs typeface="ヒラギノ角ゴ Pro W3"/>
                </a:rPr>
                <a:t>Базальные аналоги</a:t>
              </a:r>
              <a:endParaRPr lang="en-GB" altLang="en-US" sz="900">
                <a:solidFill>
                  <a:srgbClr val="001965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19" name="Text Box 8">
              <a:extLst>
                <a:ext uri="{FF2B5EF4-FFF2-40B4-BE49-F238E27FC236}">
                  <a16:creationId xmlns="" xmlns:a16="http://schemas.microsoft.com/office/drawing/2014/main" id="{E0528B31-E19B-4DA5-9FBE-E7F3F8A97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980" y="4851527"/>
              <a:ext cx="1631710" cy="74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en-US" sz="900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  <a:cs typeface="ヒラギノ角ゴ Pro W3"/>
                </a:rPr>
                <a:t>Открытие инсулина</a:t>
              </a:r>
            </a:p>
            <a:p>
              <a:pPr algn="ctr" eaLnBrk="1" hangingPunct="1"/>
              <a:r>
                <a:rPr lang="en-GB" altLang="en-US" sz="900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  <a:cs typeface="ヒラギノ角ゴ Pro W3"/>
                </a:rPr>
                <a:t>(Banting &amp; Best)</a:t>
              </a:r>
            </a:p>
          </p:txBody>
        </p:sp>
        <p:sp>
          <p:nvSpPr>
            <p:cNvPr id="20" name="Text Box 11">
              <a:extLst>
                <a:ext uri="{FF2B5EF4-FFF2-40B4-BE49-F238E27FC236}">
                  <a16:creationId xmlns="" xmlns:a16="http://schemas.microsoft.com/office/drawing/2014/main" id="{95F7A4CF-59B8-4DA6-A695-84FAEB867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8800" y="3694089"/>
              <a:ext cx="1434470" cy="56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en-US" sz="900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  <a:cs typeface="ヒラギノ角ゴ Pro W3"/>
                </a:rPr>
                <a:t>Бифазные аналоги</a:t>
              </a:r>
              <a:endParaRPr lang="en-GB" altLang="en-US" sz="900">
                <a:solidFill>
                  <a:srgbClr val="001965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1" name="Oval 111">
              <a:extLst>
                <a:ext uri="{FF2B5EF4-FFF2-40B4-BE49-F238E27FC236}">
                  <a16:creationId xmlns="" xmlns:a16="http://schemas.microsoft.com/office/drawing/2014/main" id="{B03CA03B-9B71-4794-92FB-E195C46F8A90}"/>
                </a:ext>
              </a:extLst>
            </p:cNvPr>
            <p:cNvSpPr/>
            <p:nvPr/>
          </p:nvSpPr>
          <p:spPr>
            <a:xfrm>
              <a:off x="4567027" y="5214029"/>
              <a:ext cx="203196" cy="201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2" name="Oval 112">
              <a:extLst>
                <a:ext uri="{FF2B5EF4-FFF2-40B4-BE49-F238E27FC236}">
                  <a16:creationId xmlns="" xmlns:a16="http://schemas.microsoft.com/office/drawing/2014/main" id="{E959AE17-5927-4370-AEE0-A37BEBB1A256}"/>
                </a:ext>
              </a:extLst>
            </p:cNvPr>
            <p:cNvSpPr/>
            <p:nvPr/>
          </p:nvSpPr>
          <p:spPr>
            <a:xfrm>
              <a:off x="5819538" y="4771140"/>
              <a:ext cx="203196" cy="20160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113">
              <a:extLst>
                <a:ext uri="{FF2B5EF4-FFF2-40B4-BE49-F238E27FC236}">
                  <a16:creationId xmlns="" xmlns:a16="http://schemas.microsoft.com/office/drawing/2014/main" id="{440EE2FC-0CCA-4878-B751-DE211C51178A}"/>
                </a:ext>
              </a:extLst>
            </p:cNvPr>
            <p:cNvSpPr/>
            <p:nvPr/>
          </p:nvSpPr>
          <p:spPr>
            <a:xfrm>
              <a:off x="6802179" y="4299677"/>
              <a:ext cx="203196" cy="201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4" name="Oval 114">
              <a:extLst>
                <a:ext uri="{FF2B5EF4-FFF2-40B4-BE49-F238E27FC236}">
                  <a16:creationId xmlns="" xmlns:a16="http://schemas.microsoft.com/office/drawing/2014/main" id="{C88079FC-B04E-44DA-843E-F4592CD043A3}"/>
                </a:ext>
              </a:extLst>
            </p:cNvPr>
            <p:cNvSpPr/>
            <p:nvPr/>
          </p:nvSpPr>
          <p:spPr>
            <a:xfrm>
              <a:off x="7768946" y="3785353"/>
              <a:ext cx="203196" cy="201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6">
              <a:extLst>
                <a:ext uri="{FF2B5EF4-FFF2-40B4-BE49-F238E27FC236}">
                  <a16:creationId xmlns="" xmlns:a16="http://schemas.microsoft.com/office/drawing/2014/main" id="{BDC13979-C065-45D1-BB72-762206BE8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3824" y="3329872"/>
              <a:ext cx="961156" cy="424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125" b="1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</a:rPr>
                <a:t>2010</a:t>
              </a:r>
              <a:r>
                <a:rPr lang="ru-RU" altLang="en-US" sz="1125" b="1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</a:rPr>
                <a:t>-е</a:t>
              </a:r>
              <a:endParaRPr lang="en-GB" altLang="en-US" sz="1125" b="1">
                <a:solidFill>
                  <a:srgbClr val="001965"/>
                </a:solidFill>
                <a:latin typeface="Verdana" panose="020B0604030504040204" pitchFamily="34" charset="0"/>
                <a:ea typeface="ヒラギノ角ゴ Pro W3"/>
              </a:endParaRPr>
            </a:p>
          </p:txBody>
        </p:sp>
        <p:sp>
          <p:nvSpPr>
            <p:cNvPr id="26" name="Rectangle 6">
              <a:extLst>
                <a:ext uri="{FF2B5EF4-FFF2-40B4-BE49-F238E27FC236}">
                  <a16:creationId xmlns="" xmlns:a16="http://schemas.microsoft.com/office/drawing/2014/main" id="{9034284D-086F-4202-972C-25F7B5ACA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6176" y="4485990"/>
              <a:ext cx="961156" cy="424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125" b="1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</a:rPr>
                <a:t>1990</a:t>
              </a:r>
              <a:r>
                <a:rPr lang="ru-RU" altLang="en-US" sz="1125" b="1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</a:rPr>
                <a:t>-е</a:t>
              </a:r>
              <a:endParaRPr lang="en-GB" altLang="en-US" sz="1125" b="1">
                <a:solidFill>
                  <a:srgbClr val="001965"/>
                </a:solidFill>
                <a:latin typeface="Verdana" panose="020B0604030504040204" pitchFamily="34" charset="0"/>
                <a:ea typeface="ヒラギノ角ゴ Pro W3"/>
              </a:endParaRPr>
            </a:p>
          </p:txBody>
        </p:sp>
        <p:sp>
          <p:nvSpPr>
            <p:cNvPr id="27" name="Rectangle 6">
              <a:extLst>
                <a:ext uri="{FF2B5EF4-FFF2-40B4-BE49-F238E27FC236}">
                  <a16:creationId xmlns="" xmlns:a16="http://schemas.microsoft.com/office/drawing/2014/main" id="{30D04D91-EE4E-4E20-8F8C-96C082489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083" y="5363345"/>
              <a:ext cx="741016" cy="424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125" b="1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</a:rPr>
                <a:t>1977</a:t>
              </a:r>
            </a:p>
          </p:txBody>
        </p:sp>
        <p:sp>
          <p:nvSpPr>
            <p:cNvPr id="28" name="Rectangle 6">
              <a:extLst>
                <a:ext uri="{FF2B5EF4-FFF2-40B4-BE49-F238E27FC236}">
                  <a16:creationId xmlns="" xmlns:a16="http://schemas.microsoft.com/office/drawing/2014/main" id="{92769C09-FF1D-41A5-A9AD-89D39687D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243" y="5722748"/>
              <a:ext cx="741016" cy="424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125" b="1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</a:rPr>
                <a:t>1922</a:t>
              </a:r>
            </a:p>
          </p:txBody>
        </p:sp>
        <p:pic>
          <p:nvPicPr>
            <p:cNvPr id="29" name="Picture 2">
              <a:extLst>
                <a:ext uri="{FF2B5EF4-FFF2-40B4-BE49-F238E27FC236}">
                  <a16:creationId xmlns="" xmlns:a16="http://schemas.microsoft.com/office/drawing/2014/main" id="{FA78597F-1598-4F35-916D-49399BB93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40" y="3683682"/>
              <a:ext cx="834486" cy="305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>
              <a:extLst>
                <a:ext uri="{FF2B5EF4-FFF2-40B4-BE49-F238E27FC236}">
                  <a16:creationId xmlns="" xmlns:a16="http://schemas.microsoft.com/office/drawing/2014/main" id="{49B474BD-87FF-4D43-9A88-5267153A9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055" y="3396495"/>
              <a:ext cx="574364" cy="28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>
              <a:extLst>
                <a:ext uri="{FF2B5EF4-FFF2-40B4-BE49-F238E27FC236}">
                  <a16:creationId xmlns="" xmlns:a16="http://schemas.microsoft.com/office/drawing/2014/main" id="{2E0F55F7-50B1-420E-ADC4-2FD5A6EB9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044" y="2953843"/>
              <a:ext cx="609649" cy="25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11">
              <a:extLst>
                <a:ext uri="{FF2B5EF4-FFF2-40B4-BE49-F238E27FC236}">
                  <a16:creationId xmlns="" xmlns:a16="http://schemas.microsoft.com/office/drawing/2014/main" id="{C18CE599-986E-4ED5-86A8-FB1B0DAFB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0660" y="2522943"/>
              <a:ext cx="1765456" cy="56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en-US" sz="900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  <a:cs typeface="ヒラギノ角ゴ Pro W3"/>
                </a:rPr>
                <a:t>Аналоги нового поколения</a:t>
              </a:r>
              <a:endParaRPr lang="en-GB" altLang="en-US" sz="900">
                <a:solidFill>
                  <a:srgbClr val="001965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3" name="Oval 123">
              <a:extLst>
                <a:ext uri="{FF2B5EF4-FFF2-40B4-BE49-F238E27FC236}">
                  <a16:creationId xmlns="" xmlns:a16="http://schemas.microsoft.com/office/drawing/2014/main" id="{056A62AB-2242-4625-9806-263D27A59B6A}"/>
                </a:ext>
              </a:extLst>
            </p:cNvPr>
            <p:cNvSpPr/>
            <p:nvPr/>
          </p:nvSpPr>
          <p:spPr>
            <a:xfrm>
              <a:off x="8891283" y="3161499"/>
              <a:ext cx="203196" cy="20160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34" name="AutoShape 52" descr="banting best">
              <a:extLst>
                <a:ext uri="{FF2B5EF4-FFF2-40B4-BE49-F238E27FC236}">
                  <a16:creationId xmlns="" xmlns:a16="http://schemas.microsoft.com/office/drawing/2014/main" id="{1EC33899-AD04-4670-B818-6B4104F37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676" y="4287231"/>
              <a:ext cx="620319" cy="563248"/>
            </a:xfrm>
            <a:prstGeom prst="roundRect">
              <a:avLst>
                <a:gd name="adj" fmla="val 8384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8" tIns="45719" rIns="91438" bIns="45719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1575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35" name="AutoShape 53" descr="PIG">
              <a:extLst>
                <a:ext uri="{FF2B5EF4-FFF2-40B4-BE49-F238E27FC236}">
                  <a16:creationId xmlns="" xmlns:a16="http://schemas.microsoft.com/office/drawing/2014/main" id="{7C03EB51-9BD2-42F4-B05A-5A41C7496F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16197" y="4232228"/>
              <a:ext cx="709259" cy="458419"/>
            </a:xfrm>
            <a:prstGeom prst="roundRect">
              <a:avLst>
                <a:gd name="adj" fmla="val 1038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1999" tIns="71999" rIns="71999" bIns="71999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6" name="AutoShape 51" descr="double helix">
              <a:extLst>
                <a:ext uri="{FF2B5EF4-FFF2-40B4-BE49-F238E27FC236}">
                  <a16:creationId xmlns="" xmlns:a16="http://schemas.microsoft.com/office/drawing/2014/main" id="{E90328E2-5D40-4E02-B141-6AC23CD59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459" y="4042309"/>
              <a:ext cx="709259" cy="407668"/>
            </a:xfrm>
            <a:prstGeom prst="roundRect">
              <a:avLst>
                <a:gd name="adj" fmla="val 12472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38" tIns="45719" rIns="91438" bIns="45719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GB" altLang="en-US" sz="1575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endParaRPr>
            </a:p>
          </p:txBody>
        </p:sp>
        <p:pic>
          <p:nvPicPr>
            <p:cNvPr id="37" name="Picture 1">
              <a:extLst>
                <a:ext uri="{FF2B5EF4-FFF2-40B4-BE49-F238E27FC236}">
                  <a16:creationId xmlns="" xmlns:a16="http://schemas.microsoft.com/office/drawing/2014/main" id="{65713BB9-CBF7-4CB4-BDCB-EA1F41F5EFCB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037" y="2190360"/>
              <a:ext cx="561501" cy="13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28">
              <a:extLst>
                <a:ext uri="{FF2B5EF4-FFF2-40B4-BE49-F238E27FC236}">
                  <a16:creationId xmlns="" xmlns:a16="http://schemas.microsoft.com/office/drawing/2014/main" id="{8AB4A2C7-FFD4-4F1B-B111-0E98AFE99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3048" y="2130001"/>
              <a:ext cx="498865" cy="22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11">
              <a:extLst>
                <a:ext uri="{FF2B5EF4-FFF2-40B4-BE49-F238E27FC236}">
                  <a16:creationId xmlns="" xmlns:a16="http://schemas.microsoft.com/office/drawing/2014/main" id="{96708C09-0F95-44F7-B798-9201FD8F1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0694" y="1816582"/>
              <a:ext cx="1177573" cy="33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675" b="1">
                  <a:solidFill>
                    <a:srgbClr val="E64A0E"/>
                  </a:solidFill>
                  <a:latin typeface="Verdana" panose="020B0604030504040204" pitchFamily="34" charset="0"/>
                  <a:ea typeface="ヒラギノ角ゴ Pro W3"/>
                  <a:cs typeface="ヒラギノ角ゴ Pro W3"/>
                </a:rPr>
                <a:t>Faster aspart</a:t>
              </a:r>
              <a:endParaRPr lang="en-GB" altLang="en-US" sz="600" b="1">
                <a:solidFill>
                  <a:srgbClr val="E64A0E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endParaRPr>
            </a:p>
          </p:txBody>
        </p:sp>
        <p:pic>
          <p:nvPicPr>
            <p:cNvPr id="40" name="Picture 2">
              <a:extLst>
                <a:ext uri="{FF2B5EF4-FFF2-40B4-BE49-F238E27FC236}">
                  <a16:creationId xmlns="" xmlns:a16="http://schemas.microsoft.com/office/drawing/2014/main" id="{D27B0D07-BF58-4E6C-A69C-6E9C08624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3619" y="1926134"/>
              <a:ext cx="442498" cy="16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31">
              <a:extLst>
                <a:ext uri="{FF2B5EF4-FFF2-40B4-BE49-F238E27FC236}">
                  <a16:creationId xmlns="" xmlns:a16="http://schemas.microsoft.com/office/drawing/2014/main" id="{B4B0BF87-B1ED-4452-8FA5-40326AE34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402" y="2684445"/>
              <a:ext cx="447686" cy="21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32">
              <a:extLst>
                <a:ext uri="{FF2B5EF4-FFF2-40B4-BE49-F238E27FC236}">
                  <a16:creationId xmlns="" xmlns:a16="http://schemas.microsoft.com/office/drawing/2014/main" id="{B2951041-E91E-4A30-B2DB-434EBD68F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1909" y="2378039"/>
              <a:ext cx="563327" cy="25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6">
              <a:extLst>
                <a:ext uri="{FF2B5EF4-FFF2-40B4-BE49-F238E27FC236}">
                  <a16:creationId xmlns="" xmlns:a16="http://schemas.microsoft.com/office/drawing/2014/main" id="{1D532CF5-83FA-4373-BD94-CC6439132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4840" y="3962464"/>
              <a:ext cx="961156" cy="424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1999" tIns="71999" rIns="71999" bIns="719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125" b="1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</a:rPr>
                <a:t>2000</a:t>
              </a:r>
              <a:r>
                <a:rPr lang="ru-RU" altLang="en-US" sz="1125" b="1">
                  <a:solidFill>
                    <a:srgbClr val="001965"/>
                  </a:solidFill>
                  <a:latin typeface="Verdana" panose="020B0604030504040204" pitchFamily="34" charset="0"/>
                  <a:ea typeface="ヒラギノ角ゴ Pro W3"/>
                </a:rPr>
                <a:t>-е</a:t>
              </a:r>
              <a:endParaRPr lang="en-GB" altLang="en-US" sz="1125" b="1">
                <a:solidFill>
                  <a:srgbClr val="001965"/>
                </a:solidFill>
                <a:latin typeface="Verdana" panose="020B0604030504040204" pitchFamily="34" charset="0"/>
                <a:ea typeface="ヒラギノ角ゴ Pro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722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399" y="1685783"/>
            <a:ext cx="1077422" cy="1039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ounded Rectangle 20"/>
          <p:cNvSpPr/>
          <p:nvPr/>
        </p:nvSpPr>
        <p:spPr>
          <a:xfrm>
            <a:off x="544519" y="3852863"/>
            <a:ext cx="5614987" cy="2563812"/>
          </a:xfrm>
          <a:prstGeom prst="roundRect">
            <a:avLst>
              <a:gd name="adj" fmla="val 7795"/>
            </a:avLst>
          </a:prstGeom>
          <a:solidFill>
            <a:schemeClr val="accent5">
              <a:lumMod val="20000"/>
              <a:lumOff val="80000"/>
              <a:alpha val="31000"/>
            </a:schemeClr>
          </a:solidFill>
          <a:ln w="95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anchor="ctr"/>
          <a:lstStyle/>
          <a:p>
            <a:pPr algn="ctr" defTabSz="914377">
              <a:defRPr/>
            </a:pPr>
            <a:endParaRPr lang="ru-RU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76804" name="Picture 12" descr="http://cbcd.chm.msu.edu/wp-content/uploads/2009/12/circulation-general-rev-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3114" y="2392363"/>
            <a:ext cx="2089150" cy="42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1"/>
          <p:cNvSpPr txBox="1">
            <a:spLocks noChangeArrowheads="1"/>
          </p:cNvSpPr>
          <p:nvPr/>
        </p:nvSpPr>
        <p:spPr bwMode="auto">
          <a:xfrm>
            <a:off x="430215" y="2268543"/>
            <a:ext cx="2481262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r" defTabSz="457167"/>
            <a:r>
              <a:rPr lang="ru-RU" altLang="en-US" sz="12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Ежедневное введение инсулина</a:t>
            </a:r>
          </a:p>
        </p:txBody>
      </p:sp>
      <p:sp>
        <p:nvSpPr>
          <p:cNvPr id="76806" name="TextBox 4"/>
          <p:cNvSpPr txBox="1">
            <a:spLocks noChangeArrowheads="1"/>
          </p:cNvSpPr>
          <p:nvPr/>
        </p:nvSpPr>
        <p:spPr bwMode="auto">
          <a:xfrm>
            <a:off x="2884494" y="1803403"/>
            <a:ext cx="1368425" cy="110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Единицы, оставшиеся после предыдущей инъекции</a:t>
            </a:r>
          </a:p>
          <a:p>
            <a:pPr algn="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(t</a:t>
            </a:r>
            <a:r>
              <a:rPr lang="ru-RU" altLang="en-US" sz="1100" b="1" baseline="-250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1/2</a:t>
            </a:r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~24 ч)*</a:t>
            </a:r>
          </a:p>
        </p:txBody>
      </p:sp>
      <p:sp>
        <p:nvSpPr>
          <p:cNvPr id="76807" name="TextBox 10"/>
          <p:cNvSpPr txBox="1">
            <a:spLocks noChangeArrowheads="1"/>
          </p:cNvSpPr>
          <p:nvPr/>
        </p:nvSpPr>
        <p:spPr bwMode="auto">
          <a:xfrm>
            <a:off x="5353050" y="2209807"/>
            <a:ext cx="289718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2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Всасывание инсулина в циркуляцию</a:t>
            </a:r>
          </a:p>
        </p:txBody>
      </p:sp>
      <p:sp>
        <p:nvSpPr>
          <p:cNvPr id="76808" name="TextBox 12"/>
          <p:cNvSpPr txBox="1">
            <a:spLocks noChangeArrowheads="1"/>
          </p:cNvSpPr>
          <p:nvPr/>
        </p:nvSpPr>
        <p:spPr bwMode="auto">
          <a:xfrm>
            <a:off x="5551489" y="2695578"/>
            <a:ext cx="512762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5 ЕД</a:t>
            </a:r>
          </a:p>
        </p:txBody>
      </p:sp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636594" y="2617806"/>
            <a:ext cx="1927225" cy="430887"/>
            <a:chOff x="83769" y="5711084"/>
            <a:chExt cx="2569532" cy="430481"/>
          </a:xfrm>
        </p:grpSpPr>
        <p:pic>
          <p:nvPicPr>
            <p:cNvPr id="76913" name="Picture 6" descr="http://api.ning.com/files/vGOdtPwwDjUKbldRlEfQHP2nwKY1vI6fw0IIZVD8WuJMPxKEmoWvYx*Kmxnr2Scutzqh6Sj0oASMh5BWSAgFnQ__/ScreenShot20120208at7.54.40PM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61" t="43602" r="23238" b="35799"/>
            <a:stretch>
              <a:fillRect/>
            </a:stretch>
          </p:blipFill>
          <p:spPr bwMode="auto">
            <a:xfrm rot="10800000">
              <a:off x="83769" y="5783037"/>
              <a:ext cx="2569532" cy="33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TextBox 136"/>
            <p:cNvSpPr txBox="1"/>
            <p:nvPr/>
          </p:nvSpPr>
          <p:spPr>
            <a:xfrm>
              <a:off x="831529" y="5711084"/>
              <a:ext cx="618580" cy="43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36000" rIns="36000">
              <a:spAutoFit/>
            </a:bodyPr>
            <a:lstStyle/>
            <a:p>
              <a:pPr algn="ctr" defTabSz="457167">
                <a:defRPr/>
              </a:pPr>
              <a:r>
                <a:rPr lang="ru-RU" sz="11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День 1</a:t>
              </a:r>
            </a:p>
          </p:txBody>
        </p:sp>
      </p:grpSp>
      <p:sp>
        <p:nvSpPr>
          <p:cNvPr id="76810" name="TextBox 13"/>
          <p:cNvSpPr txBox="1">
            <a:spLocks noChangeArrowheads="1"/>
          </p:cNvSpPr>
          <p:nvPr/>
        </p:nvSpPr>
        <p:spPr bwMode="auto">
          <a:xfrm>
            <a:off x="2530478" y="2693989"/>
            <a:ext cx="512763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10 ЕД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51489" y="4022725"/>
            <a:ext cx="512762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~9 ЕД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51490" y="3351213"/>
            <a:ext cx="602931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wrap="square"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7.5 ЕД</a:t>
            </a:r>
          </a:p>
        </p:txBody>
      </p:sp>
      <p:sp>
        <p:nvSpPr>
          <p:cNvPr id="38" name="Plus 37"/>
          <p:cNvSpPr/>
          <p:nvPr/>
        </p:nvSpPr>
        <p:spPr>
          <a:xfrm>
            <a:off x="3151189" y="3381379"/>
            <a:ext cx="158750" cy="173039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16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67" name="Plus 66"/>
          <p:cNvSpPr/>
          <p:nvPr/>
        </p:nvSpPr>
        <p:spPr>
          <a:xfrm>
            <a:off x="3151189" y="4065589"/>
            <a:ext cx="158750" cy="17303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16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68" name="Plus 67"/>
          <p:cNvSpPr/>
          <p:nvPr/>
        </p:nvSpPr>
        <p:spPr>
          <a:xfrm>
            <a:off x="3151189" y="4748217"/>
            <a:ext cx="158750" cy="17303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16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73478" y="2338395"/>
            <a:ext cx="238125" cy="30797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1600" b="1" dirty="0">
              <a:solidFill>
                <a:srgbClr val="001965"/>
              </a:solidFill>
              <a:latin typeface="Verdana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381375" y="3317870"/>
            <a:ext cx="546100" cy="470439"/>
            <a:chOff x="3633859" y="1824703"/>
            <a:chExt cx="505030" cy="703445"/>
          </a:xfrm>
        </p:grpSpPr>
        <p:sp>
          <p:nvSpPr>
            <p:cNvPr id="76911" name="TextBox 115"/>
            <p:cNvSpPr txBox="1">
              <a:spLocks noChangeArrowheads="1"/>
            </p:cNvSpPr>
            <p:nvPr/>
          </p:nvSpPr>
          <p:spPr bwMode="auto">
            <a:xfrm>
              <a:off x="3633859" y="1883845"/>
              <a:ext cx="474123" cy="644303"/>
            </a:xfrm>
            <a:prstGeom prst="rect">
              <a:avLst/>
            </a:prstGeom>
            <a:solidFill>
              <a:srgbClr val="5FACB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167"/>
              <a:r>
                <a:rPr lang="ru-RU" altLang="en-US" sz="11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5 ЕД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3664690" y="1824703"/>
              <a:ext cx="474199" cy="263491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>
                <a:defRPr/>
              </a:pPr>
              <a:endParaRPr lang="en-US" sz="1100" b="1" dirty="0">
                <a:solidFill>
                  <a:srgbClr val="001965"/>
                </a:solidFill>
                <a:latin typeface="Verdana"/>
              </a:endParaRPr>
            </a:p>
          </p:txBody>
        </p:sp>
      </p:grp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3381380" y="3983047"/>
            <a:ext cx="606437" cy="472512"/>
            <a:chOff x="3539093" y="1824703"/>
            <a:chExt cx="672818" cy="671278"/>
          </a:xfrm>
        </p:grpSpPr>
        <p:sp>
          <p:nvSpPr>
            <p:cNvPr id="76909" name="TextBox 127"/>
            <p:cNvSpPr txBox="1">
              <a:spLocks noChangeArrowheads="1"/>
            </p:cNvSpPr>
            <p:nvPr/>
          </p:nvSpPr>
          <p:spPr bwMode="auto">
            <a:xfrm>
              <a:off x="3539093" y="1883838"/>
              <a:ext cx="672818" cy="612143"/>
            </a:xfrm>
            <a:prstGeom prst="rect">
              <a:avLst/>
            </a:prstGeom>
            <a:solidFill>
              <a:srgbClr val="5FACB3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167"/>
              <a:r>
                <a:rPr lang="ru-RU" altLang="en-US" sz="11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7.5 ЕД</a:t>
              </a:r>
            </a:p>
          </p:txBody>
        </p:sp>
        <p:sp>
          <p:nvSpPr>
            <p:cNvPr id="129" name="Oval 128"/>
            <p:cNvSpPr/>
            <p:nvPr/>
          </p:nvSpPr>
          <p:spPr>
            <a:xfrm>
              <a:off x="3664145" y="1824703"/>
              <a:ext cx="382195" cy="369870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>
                <a:defRPr/>
              </a:pPr>
              <a:endParaRPr lang="en-US" sz="1100" b="1" dirty="0">
                <a:solidFill>
                  <a:srgbClr val="001965"/>
                </a:solidFill>
                <a:latin typeface="Verdana"/>
              </a:endParaRPr>
            </a:p>
          </p:txBody>
        </p:sp>
      </p:grp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3381380" y="4621226"/>
            <a:ext cx="512763" cy="515825"/>
            <a:chOff x="3539094" y="1824703"/>
            <a:chExt cx="568890" cy="529433"/>
          </a:xfrm>
        </p:grpSpPr>
        <p:sp>
          <p:nvSpPr>
            <p:cNvPr id="76907" name="TextBox 134"/>
            <p:cNvSpPr txBox="1">
              <a:spLocks noChangeArrowheads="1"/>
            </p:cNvSpPr>
            <p:nvPr/>
          </p:nvSpPr>
          <p:spPr bwMode="auto">
            <a:xfrm>
              <a:off x="3539094" y="1911881"/>
              <a:ext cx="568890" cy="442255"/>
            </a:xfrm>
            <a:prstGeom prst="rect">
              <a:avLst/>
            </a:prstGeom>
            <a:solidFill>
              <a:srgbClr val="5FACB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167"/>
              <a:r>
                <a:rPr lang="ru-RU" altLang="en-US" sz="11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~9 ЕД</a:t>
              </a:r>
            </a:p>
          </p:txBody>
        </p:sp>
        <p:sp>
          <p:nvSpPr>
            <p:cNvPr id="136" name="Oval 135"/>
            <p:cNvSpPr/>
            <p:nvPr/>
          </p:nvSpPr>
          <p:spPr>
            <a:xfrm>
              <a:off x="3664145" y="1824703"/>
              <a:ext cx="382195" cy="369870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>
                <a:defRPr/>
              </a:pPr>
              <a:endParaRPr lang="en-US" sz="1100" b="1" dirty="0">
                <a:solidFill>
                  <a:srgbClr val="001965"/>
                </a:solidFill>
                <a:latin typeface="Verdana"/>
              </a:endParaRPr>
            </a:p>
          </p:txBody>
        </p:sp>
      </p:grpSp>
      <p:grpSp>
        <p:nvGrpSpPr>
          <p:cNvPr id="7" name="Group 139"/>
          <p:cNvGrpSpPr>
            <a:grpSpLocks/>
          </p:cNvGrpSpPr>
          <p:nvPr/>
        </p:nvGrpSpPr>
        <p:grpSpPr bwMode="auto">
          <a:xfrm>
            <a:off x="3381380" y="5357813"/>
            <a:ext cx="512763" cy="488502"/>
            <a:chOff x="3420546" y="1824703"/>
            <a:chExt cx="687436" cy="501390"/>
          </a:xfrm>
        </p:grpSpPr>
        <p:sp>
          <p:nvSpPr>
            <p:cNvPr id="76905" name="TextBox 140"/>
            <p:cNvSpPr txBox="1">
              <a:spLocks noChangeArrowheads="1"/>
            </p:cNvSpPr>
            <p:nvPr/>
          </p:nvSpPr>
          <p:spPr bwMode="auto">
            <a:xfrm>
              <a:off x="3420546" y="1883838"/>
              <a:ext cx="687436" cy="442255"/>
            </a:xfrm>
            <a:prstGeom prst="rect">
              <a:avLst/>
            </a:prstGeom>
            <a:solidFill>
              <a:srgbClr val="5FACB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167"/>
              <a:r>
                <a:rPr lang="ru-RU" altLang="en-US" sz="11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10 ЕД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3665299" y="1824703"/>
              <a:ext cx="380962" cy="369870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>
                <a:defRPr/>
              </a:pPr>
              <a:endParaRPr lang="en-US" sz="1100" b="1" dirty="0">
                <a:solidFill>
                  <a:srgbClr val="001965"/>
                </a:solidFill>
                <a:latin typeface="Verdana"/>
              </a:endParaRPr>
            </a:p>
          </p:txBody>
        </p:sp>
      </p:grpSp>
      <p:sp>
        <p:nvSpPr>
          <p:cNvPr id="143" name="Plus 142"/>
          <p:cNvSpPr/>
          <p:nvPr/>
        </p:nvSpPr>
        <p:spPr>
          <a:xfrm>
            <a:off x="3151189" y="5443541"/>
            <a:ext cx="158750" cy="17303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16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76822" name="TextBox 16"/>
          <p:cNvSpPr txBox="1">
            <a:spLocks noChangeArrowheads="1"/>
          </p:cNvSpPr>
          <p:nvPr/>
        </p:nvSpPr>
        <p:spPr bwMode="auto">
          <a:xfrm>
            <a:off x="4268788" y="2706689"/>
            <a:ext cx="512762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10 ЕД</a:t>
            </a:r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4268788" y="3359152"/>
            <a:ext cx="512762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15 ЕД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4268788" y="4040189"/>
            <a:ext cx="512762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0" tIns="45719" rIns="0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17.5 ЕД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4268788" y="4708525"/>
            <a:ext cx="512762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19 ЕД</a:t>
            </a: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4268788" y="5394325"/>
            <a:ext cx="512762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20 ЕД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5551489" y="4686301"/>
            <a:ext cx="512762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10 ЕД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5551489" y="5365752"/>
            <a:ext cx="512762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10 ЕД</a:t>
            </a:r>
          </a:p>
        </p:txBody>
      </p:sp>
      <p:grpSp>
        <p:nvGrpSpPr>
          <p:cNvPr id="8" name="Group 119"/>
          <p:cNvGrpSpPr>
            <a:grpSpLocks/>
          </p:cNvGrpSpPr>
          <p:nvPr/>
        </p:nvGrpSpPr>
        <p:grpSpPr bwMode="auto">
          <a:xfrm>
            <a:off x="636594" y="5314945"/>
            <a:ext cx="1927225" cy="430887"/>
            <a:chOff x="83769" y="5720047"/>
            <a:chExt cx="2569532" cy="431086"/>
          </a:xfrm>
        </p:grpSpPr>
        <p:pic>
          <p:nvPicPr>
            <p:cNvPr id="76901" name="Picture 6" descr="http://api.ning.com/files/vGOdtPwwDjUKbldRlEfQHP2nwKY1vI6fw0IIZVD8WuJMPxKEmoWvYx*Kmxnr2Scutzqh6Sj0oASMh5BWSAgFnQ__/ScreenShot20120208at7.54.40PM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61" t="43602" r="23238" b="35799"/>
            <a:stretch>
              <a:fillRect/>
            </a:stretch>
          </p:blipFill>
          <p:spPr bwMode="auto">
            <a:xfrm rot="10800000">
              <a:off x="83769" y="5783037"/>
              <a:ext cx="2569532" cy="33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/>
            <p:cNvSpPr txBox="1"/>
            <p:nvPr/>
          </p:nvSpPr>
          <p:spPr>
            <a:xfrm>
              <a:off x="831529" y="5720047"/>
              <a:ext cx="618580" cy="431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36000" rIns="36000">
              <a:spAutoFit/>
            </a:bodyPr>
            <a:lstStyle/>
            <a:p>
              <a:pPr algn="ctr" defTabSz="457167">
                <a:defRPr/>
              </a:pPr>
              <a:r>
                <a:rPr lang="ru-RU" sz="11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День 5</a:t>
              </a:r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636594" y="4592641"/>
            <a:ext cx="1927225" cy="430887"/>
            <a:chOff x="83769" y="5693152"/>
            <a:chExt cx="2569532" cy="430979"/>
          </a:xfrm>
        </p:grpSpPr>
        <p:pic>
          <p:nvPicPr>
            <p:cNvPr id="76897" name="Picture 6" descr="http://api.ning.com/files/vGOdtPwwDjUKbldRlEfQHP2nwKY1vI6fw0IIZVD8WuJMPxKEmoWvYx*Kmxnr2Scutzqh6Sj0oASMh5BWSAgFnQ__/ScreenShot20120208at7.54.40PM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61" t="43602" r="23238" b="35799"/>
            <a:stretch>
              <a:fillRect/>
            </a:stretch>
          </p:blipFill>
          <p:spPr bwMode="auto">
            <a:xfrm rot="10800000">
              <a:off x="83769" y="5783037"/>
              <a:ext cx="2569532" cy="33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TextBox 126"/>
            <p:cNvSpPr txBox="1"/>
            <p:nvPr/>
          </p:nvSpPr>
          <p:spPr>
            <a:xfrm>
              <a:off x="831529" y="5693152"/>
              <a:ext cx="618580" cy="430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36000" rIns="36000">
              <a:spAutoFit/>
            </a:bodyPr>
            <a:lstStyle/>
            <a:p>
              <a:pPr algn="ctr" defTabSz="457167">
                <a:defRPr/>
              </a:pPr>
              <a:r>
                <a:rPr lang="ru-RU" sz="11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День 4</a:t>
              </a:r>
            </a:p>
          </p:txBody>
        </p:sp>
      </p:grpSp>
      <p:grpSp>
        <p:nvGrpSpPr>
          <p:cNvPr id="10" name="Group 137"/>
          <p:cNvGrpSpPr>
            <a:grpSpLocks/>
          </p:cNvGrpSpPr>
          <p:nvPr/>
        </p:nvGrpSpPr>
        <p:grpSpPr bwMode="auto">
          <a:xfrm>
            <a:off x="633416" y="3933845"/>
            <a:ext cx="1925637" cy="430887"/>
            <a:chOff x="83769" y="5711088"/>
            <a:chExt cx="2569532" cy="430481"/>
          </a:xfrm>
        </p:grpSpPr>
        <p:pic>
          <p:nvPicPr>
            <p:cNvPr id="76893" name="Picture 6" descr="http://api.ning.com/files/vGOdtPwwDjUKbldRlEfQHP2nwKY1vI6fw0IIZVD8WuJMPxKEmoWvYx*Kmxnr2Scutzqh6Sj0oASMh5BWSAgFnQ__/ScreenShot20120208at7.54.40PM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61" t="43602" r="23238" b="35799"/>
            <a:stretch>
              <a:fillRect/>
            </a:stretch>
          </p:blipFill>
          <p:spPr bwMode="auto">
            <a:xfrm rot="10800000">
              <a:off x="83769" y="5783037"/>
              <a:ext cx="2569532" cy="33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" name="TextBox 159"/>
            <p:cNvSpPr txBox="1"/>
            <p:nvPr/>
          </p:nvSpPr>
          <p:spPr>
            <a:xfrm>
              <a:off x="831529" y="5711088"/>
              <a:ext cx="618580" cy="43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36000" rIns="36000">
              <a:spAutoFit/>
            </a:bodyPr>
            <a:lstStyle/>
            <a:p>
              <a:pPr algn="ctr" defTabSz="457167">
                <a:defRPr/>
              </a:pPr>
              <a:r>
                <a:rPr lang="ru-RU" sz="11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День 3</a:t>
              </a:r>
            </a:p>
          </p:txBody>
        </p:sp>
      </p:grpSp>
      <p:grpSp>
        <p:nvGrpSpPr>
          <p:cNvPr id="11" name="Group 160"/>
          <p:cNvGrpSpPr>
            <a:grpSpLocks/>
          </p:cNvGrpSpPr>
          <p:nvPr/>
        </p:nvGrpSpPr>
        <p:grpSpPr bwMode="auto">
          <a:xfrm>
            <a:off x="635006" y="3257572"/>
            <a:ext cx="1927225" cy="430887"/>
            <a:chOff x="83769" y="5711088"/>
            <a:chExt cx="2569532" cy="430481"/>
          </a:xfrm>
        </p:grpSpPr>
        <p:pic>
          <p:nvPicPr>
            <p:cNvPr id="76889" name="Picture 6" descr="http://api.ning.com/files/vGOdtPwwDjUKbldRlEfQHP2nwKY1vI6fw0IIZVD8WuJMPxKEmoWvYx*Kmxnr2Scutzqh6Sj0oASMh5BWSAgFnQ__/ScreenShot20120208at7.54.40PM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61" t="43602" r="23238" b="35799"/>
            <a:stretch>
              <a:fillRect/>
            </a:stretch>
          </p:blipFill>
          <p:spPr bwMode="auto">
            <a:xfrm rot="10800000">
              <a:off x="83769" y="5783037"/>
              <a:ext cx="2569532" cy="33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" name="TextBox 162"/>
            <p:cNvSpPr txBox="1"/>
            <p:nvPr/>
          </p:nvSpPr>
          <p:spPr>
            <a:xfrm>
              <a:off x="831529" y="5711088"/>
              <a:ext cx="618580" cy="430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lIns="36000" rIns="36000">
              <a:spAutoFit/>
            </a:bodyPr>
            <a:lstStyle/>
            <a:p>
              <a:pPr algn="ctr" defTabSz="457167">
                <a:defRPr/>
              </a:pPr>
              <a:r>
                <a:rPr lang="ru-RU" sz="11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День   2</a:t>
              </a:r>
            </a:p>
          </p:txBody>
        </p:sp>
      </p:grpSp>
      <p:sp>
        <p:nvSpPr>
          <p:cNvPr id="76833" name="TextBox 163"/>
          <p:cNvSpPr txBox="1">
            <a:spLocks noChangeArrowheads="1"/>
          </p:cNvSpPr>
          <p:nvPr/>
        </p:nvSpPr>
        <p:spPr bwMode="auto">
          <a:xfrm>
            <a:off x="3176594" y="1274767"/>
            <a:ext cx="2060575" cy="53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6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Депо инсулина</a:t>
            </a:r>
          </a:p>
          <a:p>
            <a:pPr algn="ctr" defTabSz="457167"/>
            <a:r>
              <a:rPr lang="ru-RU" altLang="en-US" sz="13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подкожно</a:t>
            </a:r>
          </a:p>
        </p:txBody>
      </p:sp>
      <p:sp>
        <p:nvSpPr>
          <p:cNvPr id="166" name="Bent Arrow 165"/>
          <p:cNvSpPr/>
          <p:nvPr/>
        </p:nvSpPr>
        <p:spPr>
          <a:xfrm rot="16200000" flipH="1">
            <a:off x="3821908" y="3566320"/>
            <a:ext cx="360363" cy="53975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16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67" name="Bent Arrow 166"/>
          <p:cNvSpPr/>
          <p:nvPr/>
        </p:nvSpPr>
        <p:spPr>
          <a:xfrm rot="16200000" flipH="1">
            <a:off x="3820321" y="4248944"/>
            <a:ext cx="360363" cy="53975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16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168" name="Bent Arrow 167"/>
          <p:cNvSpPr/>
          <p:nvPr/>
        </p:nvSpPr>
        <p:spPr>
          <a:xfrm rot="16200000" flipH="1">
            <a:off x="3829849" y="4923638"/>
            <a:ext cx="358775" cy="54133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1600" b="1" dirty="0">
              <a:solidFill>
                <a:srgbClr val="001965"/>
              </a:solidFill>
              <a:latin typeface="Verdana"/>
            </a:endParaRPr>
          </a:p>
        </p:txBody>
      </p:sp>
      <p:grpSp>
        <p:nvGrpSpPr>
          <p:cNvPr id="12" name="Group 168"/>
          <p:cNvGrpSpPr>
            <a:grpSpLocks/>
          </p:cNvGrpSpPr>
          <p:nvPr/>
        </p:nvGrpSpPr>
        <p:grpSpPr bwMode="auto">
          <a:xfrm>
            <a:off x="3381380" y="6029325"/>
            <a:ext cx="512763" cy="488502"/>
            <a:chOff x="3420546" y="1824703"/>
            <a:chExt cx="687436" cy="501390"/>
          </a:xfrm>
        </p:grpSpPr>
        <p:sp>
          <p:nvSpPr>
            <p:cNvPr id="76887" name="TextBox 169"/>
            <p:cNvSpPr txBox="1">
              <a:spLocks noChangeArrowheads="1"/>
            </p:cNvSpPr>
            <p:nvPr/>
          </p:nvSpPr>
          <p:spPr bwMode="auto">
            <a:xfrm>
              <a:off x="3420546" y="1883838"/>
              <a:ext cx="687436" cy="442255"/>
            </a:xfrm>
            <a:prstGeom prst="rect">
              <a:avLst/>
            </a:prstGeom>
            <a:solidFill>
              <a:srgbClr val="5FACB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167"/>
              <a:r>
                <a:rPr lang="ru-RU" altLang="en-US" sz="11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10 ЕД</a:t>
              </a:r>
            </a:p>
          </p:txBody>
        </p:sp>
        <p:sp>
          <p:nvSpPr>
            <p:cNvPr id="171" name="Oval 170"/>
            <p:cNvSpPr/>
            <p:nvPr/>
          </p:nvSpPr>
          <p:spPr>
            <a:xfrm>
              <a:off x="3665299" y="1824703"/>
              <a:ext cx="380962" cy="369870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>
                <a:defRPr/>
              </a:pPr>
              <a:endParaRPr lang="en-US" sz="1100" b="1" dirty="0">
                <a:solidFill>
                  <a:srgbClr val="001965"/>
                </a:solidFill>
                <a:latin typeface="Verdana"/>
              </a:endParaRPr>
            </a:p>
          </p:txBody>
        </p:sp>
      </p:grpSp>
      <p:sp>
        <p:nvSpPr>
          <p:cNvPr id="172" name="Bent Arrow 171"/>
          <p:cNvSpPr/>
          <p:nvPr/>
        </p:nvSpPr>
        <p:spPr>
          <a:xfrm rot="16200000" flipH="1">
            <a:off x="3833817" y="5611816"/>
            <a:ext cx="358775" cy="53975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16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4776794" y="2747966"/>
            <a:ext cx="769937" cy="1793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900" b="1" dirty="0">
              <a:solidFill>
                <a:srgbClr val="001965"/>
              </a:solidFill>
              <a:latin typeface="Verdana"/>
            </a:endParaRPr>
          </a:p>
        </p:txBody>
      </p: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4924431" y="2692405"/>
            <a:ext cx="449263" cy="387730"/>
            <a:chOff x="6350039" y="461489"/>
            <a:chExt cx="618077" cy="370053"/>
          </a:xfrm>
        </p:grpSpPr>
        <p:sp>
          <p:nvSpPr>
            <p:cNvPr id="76885" name="TextBox 82"/>
            <p:cNvSpPr txBox="1">
              <a:spLocks noChangeArrowheads="1"/>
            </p:cNvSpPr>
            <p:nvPr/>
          </p:nvSpPr>
          <p:spPr bwMode="auto">
            <a:xfrm>
              <a:off x="6350039" y="479048"/>
              <a:ext cx="618077" cy="35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167"/>
              <a:r>
                <a:rPr lang="ru-RU" altLang="en-US" sz="9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50%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6404640" y="461489"/>
              <a:ext cx="508875" cy="3121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>
                <a:defRPr/>
              </a:pPr>
              <a:endParaRPr lang="en-US" sz="900" b="1" dirty="0">
                <a:solidFill>
                  <a:srgbClr val="001965"/>
                </a:solidFill>
                <a:latin typeface="Verdana"/>
              </a:endParaRPr>
            </a:p>
          </p:txBody>
        </p:sp>
      </p:grpSp>
      <p:sp>
        <p:nvSpPr>
          <p:cNvPr id="76841" name="TextBox 172"/>
          <p:cNvSpPr txBox="1">
            <a:spLocks noChangeArrowheads="1"/>
          </p:cNvSpPr>
          <p:nvPr/>
        </p:nvSpPr>
        <p:spPr bwMode="auto">
          <a:xfrm>
            <a:off x="4965706" y="2747965"/>
            <a:ext cx="385763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9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50%</a:t>
            </a:r>
          </a:p>
        </p:txBody>
      </p:sp>
      <p:grpSp>
        <p:nvGrpSpPr>
          <p:cNvPr id="14" name="Group 174"/>
          <p:cNvGrpSpPr>
            <a:grpSpLocks/>
          </p:cNvGrpSpPr>
          <p:nvPr/>
        </p:nvGrpSpPr>
        <p:grpSpPr bwMode="auto">
          <a:xfrm>
            <a:off x="4776794" y="3343276"/>
            <a:ext cx="769937" cy="387729"/>
            <a:chOff x="5357898" y="3173522"/>
            <a:chExt cx="1026430" cy="386578"/>
          </a:xfrm>
        </p:grpSpPr>
        <p:sp>
          <p:nvSpPr>
            <p:cNvPr id="176" name="Right Arrow 175"/>
            <p:cNvSpPr/>
            <p:nvPr/>
          </p:nvSpPr>
          <p:spPr>
            <a:xfrm>
              <a:off x="5357898" y="3228920"/>
              <a:ext cx="1026430" cy="1788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>
                <a:defRPr/>
              </a:pPr>
              <a:endParaRPr lang="en-US" sz="900" b="1" dirty="0">
                <a:solidFill>
                  <a:srgbClr val="001965"/>
                </a:solidFill>
                <a:latin typeface="Verdana"/>
              </a:endParaRPr>
            </a:p>
          </p:txBody>
        </p:sp>
        <p:grpSp>
          <p:nvGrpSpPr>
            <p:cNvPr id="17" name="Group 80"/>
            <p:cNvGrpSpPr>
              <a:grpSpLocks/>
            </p:cNvGrpSpPr>
            <p:nvPr/>
          </p:nvGrpSpPr>
          <p:grpSpPr bwMode="auto">
            <a:xfrm>
              <a:off x="5555989" y="3173522"/>
              <a:ext cx="598847" cy="386578"/>
              <a:chOff x="6350039" y="461489"/>
              <a:chExt cx="618077" cy="370053"/>
            </a:xfrm>
          </p:grpSpPr>
          <p:sp>
            <p:nvSpPr>
              <p:cNvPr id="76883" name="TextBox 178"/>
              <p:cNvSpPr txBox="1">
                <a:spLocks noChangeArrowheads="1"/>
              </p:cNvSpPr>
              <p:nvPr/>
            </p:nvSpPr>
            <p:spPr bwMode="auto">
              <a:xfrm>
                <a:off x="6350039" y="479048"/>
                <a:ext cx="618077" cy="352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457167"/>
                <a:r>
                  <a:rPr lang="ru-RU" altLang="en-US" sz="900" b="1" dirty="0">
                    <a:solidFill>
                      <a:srgbClr val="001965"/>
                    </a:solidFill>
                    <a:latin typeface="Verdana" pitchFamily="34" charset="0"/>
                    <a:cs typeface="Arial" pitchFamily="34" charset="0"/>
                  </a:rPr>
                  <a:t>50%</a:t>
                </a: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6405520" y="461489"/>
                <a:ext cx="508945" cy="3121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67">
                  <a:defRPr/>
                </a:pPr>
                <a:endParaRPr lang="en-US" sz="900" b="1" dirty="0">
                  <a:solidFill>
                    <a:srgbClr val="001965"/>
                  </a:solidFill>
                  <a:latin typeface="Verdana"/>
                </a:endParaRPr>
              </a:p>
            </p:txBody>
          </p:sp>
        </p:grpSp>
        <p:sp>
          <p:nvSpPr>
            <p:cNvPr id="76882" name="TextBox 177"/>
            <p:cNvSpPr txBox="1">
              <a:spLocks noChangeArrowheads="1"/>
            </p:cNvSpPr>
            <p:nvPr/>
          </p:nvSpPr>
          <p:spPr bwMode="auto">
            <a:xfrm>
              <a:off x="5609315" y="3228458"/>
              <a:ext cx="514742" cy="230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pPr algn="ctr" defTabSz="457167"/>
              <a:r>
                <a:rPr lang="ru-RU" altLang="en-US" sz="9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50%</a:t>
              </a:r>
            </a:p>
          </p:txBody>
        </p:sp>
      </p:grpSp>
      <p:grpSp>
        <p:nvGrpSpPr>
          <p:cNvPr id="20" name="Group 180"/>
          <p:cNvGrpSpPr>
            <a:grpSpLocks/>
          </p:cNvGrpSpPr>
          <p:nvPr/>
        </p:nvGrpSpPr>
        <p:grpSpPr bwMode="auto">
          <a:xfrm>
            <a:off x="4776794" y="4013194"/>
            <a:ext cx="769937" cy="387640"/>
            <a:chOff x="5357898" y="3173522"/>
            <a:chExt cx="1026430" cy="388374"/>
          </a:xfrm>
        </p:grpSpPr>
        <p:sp>
          <p:nvSpPr>
            <p:cNvPr id="182" name="Right Arrow 181"/>
            <p:cNvSpPr/>
            <p:nvPr/>
          </p:nvSpPr>
          <p:spPr>
            <a:xfrm>
              <a:off x="5357898" y="3229190"/>
              <a:ext cx="1026430" cy="17972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>
                <a:defRPr/>
              </a:pPr>
              <a:endParaRPr lang="en-US" sz="900" b="1" dirty="0">
                <a:solidFill>
                  <a:srgbClr val="001965"/>
                </a:solidFill>
                <a:latin typeface="Verdana"/>
              </a:endParaRPr>
            </a:p>
          </p:txBody>
        </p:sp>
        <p:grpSp>
          <p:nvGrpSpPr>
            <p:cNvPr id="23" name="Group 80"/>
            <p:cNvGrpSpPr>
              <a:grpSpLocks/>
            </p:cNvGrpSpPr>
            <p:nvPr/>
          </p:nvGrpSpPr>
          <p:grpSpPr bwMode="auto">
            <a:xfrm>
              <a:off x="5555989" y="3173522"/>
              <a:ext cx="598847" cy="388374"/>
              <a:chOff x="6350039" y="461489"/>
              <a:chExt cx="618077" cy="371772"/>
            </a:xfrm>
          </p:grpSpPr>
          <p:sp>
            <p:nvSpPr>
              <p:cNvPr id="76878" name="TextBox 184"/>
              <p:cNvSpPr txBox="1">
                <a:spLocks noChangeArrowheads="1"/>
              </p:cNvSpPr>
              <p:nvPr/>
            </p:nvSpPr>
            <p:spPr bwMode="auto">
              <a:xfrm>
                <a:off x="6350039" y="479048"/>
                <a:ext cx="618077" cy="354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457167"/>
                <a:r>
                  <a:rPr lang="ru-RU" altLang="en-US" sz="900" b="1" dirty="0">
                    <a:solidFill>
                      <a:srgbClr val="001965"/>
                    </a:solidFill>
                    <a:latin typeface="Verdana" pitchFamily="34" charset="0"/>
                    <a:cs typeface="Arial" pitchFamily="34" charset="0"/>
                  </a:rPr>
                  <a:t>50%</a:t>
                </a: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405520" y="461489"/>
                <a:ext cx="508945" cy="3121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67">
                  <a:defRPr/>
                </a:pPr>
                <a:endParaRPr lang="en-US" sz="900" b="1" dirty="0">
                  <a:solidFill>
                    <a:srgbClr val="001965"/>
                  </a:solidFill>
                  <a:latin typeface="Verdana"/>
                </a:endParaRPr>
              </a:p>
            </p:txBody>
          </p:sp>
        </p:grpSp>
        <p:sp>
          <p:nvSpPr>
            <p:cNvPr id="76877" name="TextBox 183"/>
            <p:cNvSpPr txBox="1">
              <a:spLocks noChangeArrowheads="1"/>
            </p:cNvSpPr>
            <p:nvPr/>
          </p:nvSpPr>
          <p:spPr bwMode="auto">
            <a:xfrm>
              <a:off x="5609315" y="3228458"/>
              <a:ext cx="514742" cy="23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pPr algn="ctr" defTabSz="457167"/>
              <a:r>
                <a:rPr lang="ru-RU" altLang="en-US" sz="9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50%</a:t>
              </a:r>
            </a:p>
          </p:txBody>
        </p:sp>
      </p:grpSp>
      <p:grpSp>
        <p:nvGrpSpPr>
          <p:cNvPr id="24" name="Group 186"/>
          <p:cNvGrpSpPr>
            <a:grpSpLocks/>
          </p:cNvGrpSpPr>
          <p:nvPr/>
        </p:nvGrpSpPr>
        <p:grpSpPr bwMode="auto">
          <a:xfrm>
            <a:off x="4776794" y="4686294"/>
            <a:ext cx="769937" cy="387640"/>
            <a:chOff x="5357898" y="3173522"/>
            <a:chExt cx="1026430" cy="388374"/>
          </a:xfrm>
        </p:grpSpPr>
        <p:sp>
          <p:nvSpPr>
            <p:cNvPr id="188" name="Right Arrow 187"/>
            <p:cNvSpPr/>
            <p:nvPr/>
          </p:nvSpPr>
          <p:spPr>
            <a:xfrm>
              <a:off x="5357898" y="3229190"/>
              <a:ext cx="1026430" cy="17972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>
                <a:defRPr/>
              </a:pPr>
              <a:endParaRPr lang="en-US" sz="900" b="1" dirty="0">
                <a:solidFill>
                  <a:srgbClr val="001965"/>
                </a:solidFill>
                <a:latin typeface="Verdana"/>
              </a:endParaRPr>
            </a:p>
          </p:txBody>
        </p:sp>
        <p:grpSp>
          <p:nvGrpSpPr>
            <p:cNvPr id="25" name="Group 80"/>
            <p:cNvGrpSpPr>
              <a:grpSpLocks/>
            </p:cNvGrpSpPr>
            <p:nvPr/>
          </p:nvGrpSpPr>
          <p:grpSpPr bwMode="auto">
            <a:xfrm>
              <a:off x="5555989" y="3173522"/>
              <a:ext cx="598847" cy="388374"/>
              <a:chOff x="6350039" y="461489"/>
              <a:chExt cx="618077" cy="371772"/>
            </a:xfrm>
          </p:grpSpPr>
          <p:sp>
            <p:nvSpPr>
              <p:cNvPr id="76873" name="TextBox 190"/>
              <p:cNvSpPr txBox="1">
                <a:spLocks noChangeArrowheads="1"/>
              </p:cNvSpPr>
              <p:nvPr/>
            </p:nvSpPr>
            <p:spPr bwMode="auto">
              <a:xfrm>
                <a:off x="6350039" y="479048"/>
                <a:ext cx="618077" cy="354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457167"/>
                <a:r>
                  <a:rPr lang="ru-RU" altLang="en-US" sz="900" b="1" dirty="0">
                    <a:solidFill>
                      <a:srgbClr val="001965"/>
                    </a:solidFill>
                    <a:latin typeface="Verdana" pitchFamily="34" charset="0"/>
                    <a:cs typeface="Arial" pitchFamily="34" charset="0"/>
                  </a:rPr>
                  <a:t>50%</a:t>
                </a: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6405520" y="461489"/>
                <a:ext cx="508945" cy="3121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67">
                  <a:defRPr/>
                </a:pPr>
                <a:endParaRPr lang="en-US" sz="900" b="1" dirty="0">
                  <a:solidFill>
                    <a:srgbClr val="001965"/>
                  </a:solidFill>
                  <a:latin typeface="Verdana"/>
                </a:endParaRPr>
              </a:p>
            </p:txBody>
          </p:sp>
        </p:grpSp>
        <p:sp>
          <p:nvSpPr>
            <p:cNvPr id="76872" name="TextBox 189"/>
            <p:cNvSpPr txBox="1">
              <a:spLocks noChangeArrowheads="1"/>
            </p:cNvSpPr>
            <p:nvPr/>
          </p:nvSpPr>
          <p:spPr bwMode="auto">
            <a:xfrm>
              <a:off x="5609315" y="3228458"/>
              <a:ext cx="514742" cy="23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pPr algn="ctr" defTabSz="457167"/>
              <a:r>
                <a:rPr lang="ru-RU" altLang="en-US" sz="9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50%</a:t>
              </a:r>
            </a:p>
          </p:txBody>
        </p:sp>
      </p:grpSp>
      <p:grpSp>
        <p:nvGrpSpPr>
          <p:cNvPr id="26" name="Group 192"/>
          <p:cNvGrpSpPr>
            <a:grpSpLocks/>
          </p:cNvGrpSpPr>
          <p:nvPr/>
        </p:nvGrpSpPr>
        <p:grpSpPr bwMode="auto">
          <a:xfrm>
            <a:off x="4776794" y="5372094"/>
            <a:ext cx="769937" cy="387640"/>
            <a:chOff x="5357898" y="3173522"/>
            <a:chExt cx="1026430" cy="388374"/>
          </a:xfrm>
        </p:grpSpPr>
        <p:sp>
          <p:nvSpPr>
            <p:cNvPr id="194" name="Right Arrow 193"/>
            <p:cNvSpPr/>
            <p:nvPr/>
          </p:nvSpPr>
          <p:spPr>
            <a:xfrm>
              <a:off x="5357898" y="3229190"/>
              <a:ext cx="1026430" cy="17972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67">
                <a:defRPr/>
              </a:pPr>
              <a:endParaRPr lang="en-US" sz="900" b="1" dirty="0">
                <a:solidFill>
                  <a:srgbClr val="001965"/>
                </a:solidFill>
                <a:latin typeface="Verdana"/>
              </a:endParaRPr>
            </a:p>
          </p:txBody>
        </p:sp>
        <p:grpSp>
          <p:nvGrpSpPr>
            <p:cNvPr id="27" name="Group 80"/>
            <p:cNvGrpSpPr>
              <a:grpSpLocks/>
            </p:cNvGrpSpPr>
            <p:nvPr/>
          </p:nvGrpSpPr>
          <p:grpSpPr bwMode="auto">
            <a:xfrm>
              <a:off x="5555989" y="3173522"/>
              <a:ext cx="598847" cy="388374"/>
              <a:chOff x="6350039" y="461489"/>
              <a:chExt cx="618077" cy="371772"/>
            </a:xfrm>
          </p:grpSpPr>
          <p:sp>
            <p:nvSpPr>
              <p:cNvPr id="76868" name="TextBox 196"/>
              <p:cNvSpPr txBox="1">
                <a:spLocks noChangeArrowheads="1"/>
              </p:cNvSpPr>
              <p:nvPr/>
            </p:nvSpPr>
            <p:spPr bwMode="auto">
              <a:xfrm>
                <a:off x="6350039" y="479048"/>
                <a:ext cx="618077" cy="354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457167"/>
                <a:r>
                  <a:rPr lang="ru-RU" altLang="en-US" sz="900" b="1" dirty="0">
                    <a:solidFill>
                      <a:srgbClr val="001965"/>
                    </a:solidFill>
                    <a:latin typeface="Verdana" pitchFamily="34" charset="0"/>
                    <a:cs typeface="Arial" pitchFamily="34" charset="0"/>
                  </a:rPr>
                  <a:t>50%</a:t>
                </a:r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6405520" y="461489"/>
                <a:ext cx="508945" cy="3121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67">
                  <a:defRPr/>
                </a:pPr>
                <a:endParaRPr lang="en-US" sz="900" b="1" dirty="0">
                  <a:solidFill>
                    <a:srgbClr val="001965"/>
                  </a:solidFill>
                  <a:latin typeface="Verdana"/>
                </a:endParaRPr>
              </a:p>
            </p:txBody>
          </p:sp>
        </p:grpSp>
        <p:sp>
          <p:nvSpPr>
            <p:cNvPr id="76867" name="TextBox 195"/>
            <p:cNvSpPr txBox="1">
              <a:spLocks noChangeArrowheads="1"/>
            </p:cNvSpPr>
            <p:nvPr/>
          </p:nvSpPr>
          <p:spPr bwMode="auto">
            <a:xfrm>
              <a:off x="5609315" y="3228458"/>
              <a:ext cx="514742" cy="23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rIns="36000">
              <a:spAutoFit/>
            </a:bodyPr>
            <a:lstStyle/>
            <a:p>
              <a:pPr algn="ctr" defTabSz="457167"/>
              <a:r>
                <a:rPr lang="ru-RU" altLang="en-US" sz="900" b="1" dirty="0">
                  <a:solidFill>
                    <a:srgbClr val="001965"/>
                  </a:solidFill>
                  <a:latin typeface="Verdana" pitchFamily="34" charset="0"/>
                  <a:cs typeface="Arial" pitchFamily="34" charset="0"/>
                </a:rPr>
                <a:t>50%</a:t>
              </a:r>
            </a:p>
          </p:txBody>
        </p:sp>
      </p:grpSp>
      <p:sp>
        <p:nvSpPr>
          <p:cNvPr id="201" name="Right Arrow 200"/>
          <p:cNvSpPr/>
          <p:nvPr/>
        </p:nvSpPr>
        <p:spPr>
          <a:xfrm>
            <a:off x="3043244" y="2747970"/>
            <a:ext cx="1222375" cy="1666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9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202" name="Right Arrow 201"/>
          <p:cNvSpPr/>
          <p:nvPr/>
        </p:nvSpPr>
        <p:spPr>
          <a:xfrm>
            <a:off x="3894138" y="3378203"/>
            <a:ext cx="374650" cy="179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9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204" name="Right Arrow 203"/>
          <p:cNvSpPr/>
          <p:nvPr/>
        </p:nvSpPr>
        <p:spPr>
          <a:xfrm>
            <a:off x="3894138" y="4070351"/>
            <a:ext cx="374650" cy="179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9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205" name="Right Arrow 204"/>
          <p:cNvSpPr/>
          <p:nvPr/>
        </p:nvSpPr>
        <p:spPr>
          <a:xfrm>
            <a:off x="3894138" y="4740282"/>
            <a:ext cx="373062" cy="1809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9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206" name="Right Arrow 205"/>
          <p:cNvSpPr/>
          <p:nvPr/>
        </p:nvSpPr>
        <p:spPr>
          <a:xfrm>
            <a:off x="3894138" y="5440366"/>
            <a:ext cx="373062" cy="1793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900" b="1" dirty="0">
              <a:solidFill>
                <a:srgbClr val="001965"/>
              </a:solidFill>
              <a:latin typeface="Verdana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3079750" y="1333506"/>
            <a:ext cx="0" cy="498475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410200" y="1339851"/>
            <a:ext cx="0" cy="49784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53" name="TextBox 209"/>
          <p:cNvSpPr txBox="1">
            <a:spLocks noChangeArrowheads="1"/>
          </p:cNvSpPr>
          <p:nvPr/>
        </p:nvSpPr>
        <p:spPr bwMode="auto">
          <a:xfrm>
            <a:off x="5519739" y="1274766"/>
            <a:ext cx="206216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6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Инсулин в циркуляции</a:t>
            </a:r>
          </a:p>
        </p:txBody>
      </p:sp>
      <p:sp>
        <p:nvSpPr>
          <p:cNvPr id="76854" name="TextBox 210"/>
          <p:cNvSpPr txBox="1">
            <a:spLocks noChangeArrowheads="1"/>
          </p:cNvSpPr>
          <p:nvPr/>
        </p:nvSpPr>
        <p:spPr bwMode="auto">
          <a:xfrm>
            <a:off x="757239" y="1284292"/>
            <a:ext cx="2062162" cy="7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6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Введение инсулина</a:t>
            </a:r>
          </a:p>
          <a:p>
            <a:pPr algn="ctr" defTabSz="457167"/>
            <a:r>
              <a:rPr lang="ru-RU" altLang="en-US" sz="13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подкожно</a:t>
            </a:r>
          </a:p>
        </p:txBody>
      </p:sp>
      <p:sp>
        <p:nvSpPr>
          <p:cNvPr id="76855" name="TextBox 143"/>
          <p:cNvSpPr txBox="1">
            <a:spLocks noChangeArrowheads="1"/>
          </p:cNvSpPr>
          <p:nvPr/>
        </p:nvSpPr>
        <p:spPr bwMode="auto">
          <a:xfrm>
            <a:off x="4343400" y="1812926"/>
            <a:ext cx="1066800" cy="110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Максимальное количество единиц в течение 24 ч</a:t>
            </a:r>
          </a:p>
        </p:txBody>
      </p:sp>
      <p:sp>
        <p:nvSpPr>
          <p:cNvPr id="103" name="Bent Arrow 102"/>
          <p:cNvSpPr/>
          <p:nvPr/>
        </p:nvSpPr>
        <p:spPr>
          <a:xfrm rot="16200000" flipH="1">
            <a:off x="3829051" y="2897194"/>
            <a:ext cx="360363" cy="54133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457167">
              <a:defRPr/>
            </a:pPr>
            <a:endParaRPr lang="ru-RU" sz="1600" b="1" dirty="0">
              <a:solidFill>
                <a:srgbClr val="001965"/>
              </a:solidFill>
              <a:latin typeface="Verdana"/>
            </a:endParaRPr>
          </a:p>
        </p:txBody>
      </p:sp>
      <p:sp>
        <p:nvSpPr>
          <p:cNvPr id="65593" name="Title 39"/>
          <p:cNvSpPr>
            <a:spLocks noGrp="1"/>
          </p:cNvSpPr>
          <p:nvPr>
            <p:ph type="title"/>
          </p:nvPr>
        </p:nvSpPr>
        <p:spPr>
          <a:xfrm>
            <a:off x="366715" y="385763"/>
            <a:ext cx="8312150" cy="6858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  <a:defRPr/>
            </a:pPr>
            <a:r>
              <a:rPr lang="ru-RU" sz="2700" b="1" dirty="0" err="1">
                <a:solidFill>
                  <a:srgbClr val="1F2F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Тресиба</a:t>
            </a:r>
            <a:r>
              <a:rPr lang="ru-RU" sz="2700" b="1" baseline="30000" dirty="0">
                <a:solidFill>
                  <a:srgbClr val="1F2F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ru-RU" sz="2700" b="1" dirty="0">
                <a:solidFill>
                  <a:srgbClr val="1F2F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достижение равновесного состояния в биологической системе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35238" y="3327401"/>
            <a:ext cx="512762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10 ЕД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32064" y="4011613"/>
            <a:ext cx="512762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10 ЕД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533655" y="4703765"/>
            <a:ext cx="512763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10 ЕД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33655" y="5391152"/>
            <a:ext cx="512763" cy="430885"/>
          </a:xfrm>
          <a:prstGeom prst="rect">
            <a:avLst/>
          </a:prstGeom>
          <a:solidFill>
            <a:srgbClr val="5FACB3"/>
          </a:solidFill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1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10 ЕД</a:t>
            </a:r>
          </a:p>
        </p:txBody>
      </p:sp>
      <p:sp>
        <p:nvSpPr>
          <p:cNvPr id="76862" name="TextBox 8"/>
          <p:cNvSpPr txBox="1">
            <a:spLocks noChangeArrowheads="1"/>
          </p:cNvSpPr>
          <p:nvPr/>
        </p:nvSpPr>
        <p:spPr bwMode="auto">
          <a:xfrm>
            <a:off x="312741" y="6577014"/>
            <a:ext cx="5312665" cy="2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9" rIns="91436" bIns="45719">
            <a:spAutoFit/>
          </a:bodyPr>
          <a:lstStyle/>
          <a:p>
            <a:pPr defTabSz="914377"/>
            <a:r>
              <a:rPr lang="ru-RU" altLang="en-US" sz="1100" dirty="0" err="1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Figure</a:t>
            </a:r>
            <a:r>
              <a:rPr lang="ru-RU" altLang="en-US" sz="11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altLang="en-US" sz="1100" dirty="0" err="1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adapted</a:t>
            </a:r>
            <a:r>
              <a:rPr lang="ru-RU" altLang="en-US" sz="11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altLang="en-US" sz="1100" dirty="0" err="1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from</a:t>
            </a:r>
            <a:r>
              <a:rPr lang="ru-RU" altLang="en-US" sz="11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altLang="en-US" sz="1100" dirty="0" err="1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Heise</a:t>
            </a:r>
            <a:r>
              <a:rPr lang="ru-RU" altLang="en-US" sz="11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altLang="en-US" sz="1100" dirty="0" err="1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and</a:t>
            </a:r>
            <a:r>
              <a:rPr lang="ru-RU" altLang="en-US" sz="11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altLang="en-US" sz="1100" dirty="0" err="1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Meneghini</a:t>
            </a:r>
            <a:r>
              <a:rPr lang="ru-RU" altLang="en-US" sz="11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altLang="en-US" sz="1100" i="1" dirty="0" err="1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Endocr</a:t>
            </a:r>
            <a:r>
              <a:rPr lang="ru-RU" altLang="en-US" sz="1100" i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altLang="en-US" sz="1100" i="1" dirty="0" err="1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Pract</a:t>
            </a:r>
            <a:r>
              <a:rPr lang="ru-RU" altLang="en-US" sz="11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 2014;20:75–83 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7572178" y="5415430"/>
            <a:ext cx="1533525" cy="132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 defTabSz="457167"/>
            <a:r>
              <a:rPr lang="ru-RU" altLang="en-US" sz="1600" b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Поэтому нет усиления эффекта</a:t>
            </a:r>
          </a:p>
          <a:p>
            <a:pPr algn="ctr" defTabSz="457167"/>
            <a:r>
              <a:rPr lang="ru-RU" altLang="en-US" sz="1600" i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ru-RU" altLang="en-US" sz="1600" i="1" dirty="0" err="1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stacking</a:t>
            </a:r>
            <a:r>
              <a:rPr lang="ru-RU" altLang="en-US" sz="1600" i="1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) </a:t>
            </a:r>
          </a:p>
        </p:txBody>
      </p:sp>
      <p:sp>
        <p:nvSpPr>
          <p:cNvPr id="76864" name="Text Box 159"/>
          <p:cNvSpPr txBox="1">
            <a:spLocks noChangeArrowheads="1"/>
          </p:cNvSpPr>
          <p:nvPr/>
        </p:nvSpPr>
        <p:spPr bwMode="auto">
          <a:xfrm>
            <a:off x="230193" y="6351588"/>
            <a:ext cx="4157538" cy="29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5" tIns="60957" rIns="121915" bIns="60957">
            <a:spAutoFit/>
          </a:bodyPr>
          <a:lstStyle/>
          <a:p>
            <a:pPr defTabSz="1216994"/>
            <a:r>
              <a:rPr lang="ru-RU" altLang="en-US" sz="11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*Предполагается абсолютная </a:t>
            </a:r>
            <a:r>
              <a:rPr lang="ru-RU" altLang="en-US" sz="1100" dirty="0" err="1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биодоступность</a:t>
            </a:r>
            <a:r>
              <a:rPr lang="ru-RU" altLang="en-US" sz="1100" dirty="0">
                <a:solidFill>
                  <a:srgbClr val="001965"/>
                </a:solidFill>
                <a:latin typeface="Verdana" pitchFamily="34" charset="0"/>
                <a:cs typeface="Arial" pitchFamily="34" charset="0"/>
              </a:rPr>
              <a:t> 100 %</a:t>
            </a:r>
          </a:p>
        </p:txBody>
      </p:sp>
    </p:spTree>
    <p:extLst>
      <p:ext uri="{BB962C8B-B14F-4D97-AF65-F5344CB8AC3E}">
        <p14:creationId xmlns:p14="http://schemas.microsoft.com/office/powerpoint/2010/main" val="389130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6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02" grpId="0" animBg="1"/>
      <p:bldP spid="204" grpId="0" animBg="1"/>
      <p:bldP spid="205" grpId="0" animBg="1"/>
      <p:bldP spid="206" grpId="0" animBg="1"/>
      <p:bldP spid="22" grpId="0" animBg="1"/>
      <p:bldP spid="18" grpId="0" animBg="1"/>
      <p:bldP spid="87" grpId="0" animBg="1"/>
      <p:bldP spid="6" grpId="0" animBg="1"/>
      <p:bldP spid="1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Тресиба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инсулин нового поколения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Тресиба</a:t>
            </a:r>
            <a:r>
              <a:rPr lang="ru-RU" dirty="0" smtClean="0"/>
              <a:t> - инсулиновый аналог пролонгированного действия: продолжительное действие, </a:t>
            </a:r>
            <a:r>
              <a:rPr lang="ru-RU" dirty="0" err="1" smtClean="0"/>
              <a:t>беспиковый</a:t>
            </a:r>
            <a:r>
              <a:rPr lang="ru-RU" dirty="0" smtClean="0"/>
              <a:t> профиль, низкая вариабельность действия.</a:t>
            </a:r>
          </a:p>
          <a:p>
            <a:r>
              <a:rPr lang="ru-RU" dirty="0" smtClean="0"/>
              <a:t>Учитывая пролонгированный профиль действия </a:t>
            </a:r>
            <a:r>
              <a:rPr lang="ru-RU" dirty="0" err="1" smtClean="0"/>
              <a:t>Тресибы</a:t>
            </a:r>
            <a:r>
              <a:rPr lang="ru-RU" dirty="0" smtClean="0"/>
              <a:t>, терапевтическая доза достигается на 3-4 сутки и остается неизменной, без эффекта накопления.</a:t>
            </a:r>
          </a:p>
          <a:p>
            <a:r>
              <a:rPr lang="ru-RU" dirty="0" smtClean="0"/>
              <a:t>Коррекция дозы </a:t>
            </a:r>
            <a:r>
              <a:rPr lang="ru-RU" dirty="0" err="1" smtClean="0"/>
              <a:t>Тресибы</a:t>
            </a:r>
            <a:r>
              <a:rPr lang="ru-RU" dirty="0" smtClean="0"/>
              <a:t>, с учетом профиля действия, целесообразна на чаще 1 раза в 6-7 дней.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3" y="1196753"/>
            <a:ext cx="4644008" cy="1152128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Оптимальное время введения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болюсного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инсулина.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9ED11-970B-4A5E-A83F-613A8EC4A5BE}" type="slidenum">
              <a:rPr lang="en-GB">
                <a:solidFill>
                  <a:srgbClr val="82786F"/>
                </a:solidFill>
                <a:latin typeface="Verdana"/>
              </a:rPr>
              <a:pPr>
                <a:defRPr/>
              </a:pPr>
              <a:t>23</a:t>
            </a:fld>
            <a:endParaRPr lang="en-GB">
              <a:solidFill>
                <a:srgbClr val="82786F"/>
              </a:solidFill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82786F"/>
                </a:solidFill>
                <a:latin typeface="Verdana"/>
              </a:rPr>
              <a:t>Novo Nordisk - Virksomhedspræsentation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907478" y="999754"/>
            <a:ext cx="2155371" cy="26719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  <a:hlinkClick r:id="rId2"/>
              </a:rPr>
              <a:t>D. Slattery</a:t>
            </a: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,</a:t>
            </a:r>
            <a:r>
              <a:rPr lang="en-US" baseline="30000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 1 </a:t>
            </a: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  <a:hlinkClick r:id="rId3"/>
              </a:rPr>
              <a:t>S. A. </a:t>
            </a:r>
            <a:r>
              <a:rPr lang="en-US" dirty="0" err="1">
                <a:solidFill>
                  <a:srgbClr val="E0DED8">
                    <a:lumMod val="10000"/>
                  </a:srgbClr>
                </a:solidFill>
                <a:latin typeface="Verdana"/>
                <a:hlinkClick r:id="rId3"/>
              </a:rPr>
              <a:t>Amiel</a:t>
            </a: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,</a:t>
            </a:r>
            <a:r>
              <a:rPr lang="en-US" baseline="30000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 1 </a:t>
            </a: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and </a:t>
            </a: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  <a:hlinkClick r:id="rId4"/>
              </a:rPr>
              <a:t>P. </a:t>
            </a:r>
            <a:r>
              <a:rPr lang="en-US" dirty="0" err="1">
                <a:solidFill>
                  <a:srgbClr val="E0DED8">
                    <a:lumMod val="10000"/>
                  </a:srgbClr>
                </a:solidFill>
                <a:latin typeface="Verdana"/>
                <a:hlinkClick r:id="rId4"/>
              </a:rPr>
              <a:t>Choudhary</a:t>
            </a:r>
            <a:r>
              <a:rPr lang="en-US" baseline="30000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 </a:t>
            </a:r>
            <a:endParaRPr lang="en-GB" dirty="0">
              <a:solidFill>
                <a:srgbClr val="E0DED8">
                  <a:lumMod val="10000"/>
                </a:srgbClr>
              </a:solidFill>
              <a:latin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914" y="1436173"/>
            <a:ext cx="41237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350" b="1" dirty="0">
                <a:solidFill>
                  <a:schemeClr val="accent4">
                    <a:lumMod val="10000"/>
                  </a:schemeClr>
                </a:solidFill>
                <a:latin typeface="Verdana"/>
              </a:rPr>
              <a:t>Optimal </a:t>
            </a:r>
            <a:r>
              <a:rPr lang="en-US" sz="1350" b="1" dirty="0" err="1">
                <a:solidFill>
                  <a:schemeClr val="accent4">
                    <a:lumMod val="10000"/>
                  </a:schemeClr>
                </a:solidFill>
                <a:latin typeface="Verdana"/>
              </a:rPr>
              <a:t>prandial</a:t>
            </a:r>
            <a:r>
              <a:rPr lang="en-US" sz="1350" b="1" dirty="0">
                <a:solidFill>
                  <a:schemeClr val="accent4">
                    <a:lumMod val="10000"/>
                  </a:schemeClr>
                </a:solidFill>
                <a:latin typeface="Verdana"/>
              </a:rPr>
              <a:t> timing of bolus insulin in diabetes management: a review</a:t>
            </a:r>
            <a:endParaRPr lang="ru-RU" sz="1350" dirty="0">
              <a:solidFill>
                <a:schemeClr val="accent4">
                  <a:lumMod val="10000"/>
                </a:schemeClr>
              </a:solidFill>
              <a:latin typeface="Verdana"/>
            </a:endParaRPr>
          </a:p>
        </p:txBody>
      </p:sp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391886" y="857251"/>
            <a:ext cx="4106265" cy="535781"/>
            <a:chOff x="0" y="0"/>
            <a:chExt cx="3000" cy="450"/>
          </a:xfrm>
        </p:grpSpPr>
        <p:pic>
          <p:nvPicPr>
            <p:cNvPr id="17410" name="Picture 2" descr="Logo of blackwellop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000" cy="450"/>
            </a:xfrm>
            <a:prstGeom prst="rect">
              <a:avLst/>
            </a:prstGeom>
            <a:noFill/>
          </p:spPr>
        </p:pic>
        <p:sp>
          <p:nvSpPr>
            <p:cNvPr id="17414" name="Rectangle 6">
              <a:hlinkClick r:id="rId6" tooltip="Submit"/>
            </p:cNvPr>
            <p:cNvSpPr>
              <a:spLocks noChangeArrowheads="1"/>
            </p:cNvSpPr>
            <p:nvPr/>
          </p:nvSpPr>
          <p:spPr bwMode="auto">
            <a:xfrm>
              <a:off x="2256" y="360"/>
              <a:ext cx="744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7413" name="Rectangle 5">
              <a:hlinkClick r:id="rId7" tooltip="Learn More"/>
            </p:cNvPr>
            <p:cNvSpPr>
              <a:spLocks noChangeArrowheads="1"/>
            </p:cNvSpPr>
            <p:nvPr/>
          </p:nvSpPr>
          <p:spPr bwMode="auto">
            <a:xfrm>
              <a:off x="1506" y="360"/>
              <a:ext cx="744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7412" name="Rectangle 4">
              <a:hlinkClick r:id="rId8" tooltip="For Authors"/>
            </p:cNvPr>
            <p:cNvSpPr>
              <a:spLocks noChangeArrowheads="1"/>
            </p:cNvSpPr>
            <p:nvPr/>
          </p:nvSpPr>
          <p:spPr bwMode="auto">
            <a:xfrm>
              <a:off x="750" y="360"/>
              <a:ext cx="75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7411" name="Rectangle 3">
              <a:hlinkClick r:id="rId9" tooltip="This Article"/>
            </p:cNvPr>
            <p:cNvSpPr>
              <a:spLocks noChangeArrowheads="1"/>
            </p:cNvSpPr>
            <p:nvPr/>
          </p:nvSpPr>
          <p:spPr bwMode="auto">
            <a:xfrm>
              <a:off x="0" y="360"/>
              <a:ext cx="744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srgbClr val="001965"/>
                </a:solidFill>
                <a:latin typeface="Verdana"/>
              </a:endParaRPr>
            </a:p>
          </p:txBody>
        </p:sp>
      </p:grp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" y="636767"/>
            <a:ext cx="1423749" cy="4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475">
                <a:solidFill>
                  <a:srgbClr val="001965"/>
                </a:solidFill>
                <a:latin typeface="Arial" pitchFamily="34" charset="0"/>
                <a:cs typeface="Arial" pitchFamily="34" charset="0"/>
              </a:rPr>
              <a:t>Diabetic </a:t>
            </a:r>
            <a:endParaRPr lang="ru-RU" sz="1350">
              <a:solidFill>
                <a:srgbClr val="0019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1" y="636767"/>
            <a:ext cx="1423749" cy="4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0" rIns="119025" bIns="59513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475">
                <a:solidFill>
                  <a:srgbClr val="001965"/>
                </a:solidFill>
                <a:latin typeface="Arial" pitchFamily="34" charset="0"/>
                <a:cs typeface="Arial" pitchFamily="34" charset="0"/>
              </a:rPr>
              <a:t>Diabetic </a:t>
            </a:r>
            <a:endParaRPr lang="ru-RU" sz="1350">
              <a:solidFill>
                <a:srgbClr val="00196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4" name="Picture 16" descr="An external file that holds a picture, illustration, etc.&#10;Object name is DME-35-306-g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771" y="2336888"/>
            <a:ext cx="5064919" cy="335756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616003" y="5408934"/>
            <a:ext cx="24624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a-DK" sz="1050" dirty="0">
                <a:solidFill>
                  <a:srgbClr val="001965"/>
                </a:solidFill>
                <a:latin typeface="Verdana"/>
                <a:hlinkClick r:id="rId11"/>
              </a:rPr>
              <a:t>Diabet Med</a:t>
            </a:r>
            <a:r>
              <a:rPr lang="da-DK" sz="1050" dirty="0">
                <a:solidFill>
                  <a:srgbClr val="001965"/>
                </a:solidFill>
                <a:latin typeface="Verdana"/>
              </a:rPr>
              <a:t>. 2018 Mar; 35(3): 306–316. </a:t>
            </a:r>
            <a:endParaRPr lang="ru-RU" sz="1050" dirty="0">
              <a:solidFill>
                <a:srgbClr val="001965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Постпрандиальная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гликемия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9ED11-970B-4A5E-A83F-613A8EC4A5BE}" type="slidenum">
              <a:rPr lang="en-GB">
                <a:solidFill>
                  <a:srgbClr val="82786F"/>
                </a:solidFill>
                <a:latin typeface="Verdana"/>
              </a:rPr>
              <a:pPr>
                <a:defRPr/>
              </a:pPr>
              <a:t>24</a:t>
            </a:fld>
            <a:endParaRPr lang="en-GB">
              <a:solidFill>
                <a:srgbClr val="82786F"/>
              </a:solidFill>
              <a:latin typeface="Verdan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82786F"/>
                </a:solidFill>
                <a:latin typeface="Verdana"/>
              </a:rPr>
              <a:t>Novo Nordisk - Virksomhedspræsentation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310743" y="962025"/>
            <a:ext cx="2458192" cy="26039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  <a:hlinkClick r:id="rId2"/>
              </a:rPr>
              <a:t>D. Slattery</a:t>
            </a: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,</a:t>
            </a:r>
            <a:r>
              <a:rPr lang="en-US" baseline="30000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 1 </a:t>
            </a: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  <a:hlinkClick r:id="rId3"/>
              </a:rPr>
              <a:t>S. A. </a:t>
            </a:r>
            <a:r>
              <a:rPr lang="en-US" dirty="0" err="1">
                <a:solidFill>
                  <a:srgbClr val="E0DED8">
                    <a:lumMod val="10000"/>
                  </a:srgbClr>
                </a:solidFill>
                <a:latin typeface="Verdana"/>
                <a:hlinkClick r:id="rId3"/>
              </a:rPr>
              <a:t>Amiel</a:t>
            </a: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,</a:t>
            </a:r>
            <a:r>
              <a:rPr lang="en-US" baseline="30000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 1 </a:t>
            </a: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and </a:t>
            </a:r>
            <a:r>
              <a:rPr lang="en-US" dirty="0">
                <a:solidFill>
                  <a:srgbClr val="E0DED8">
                    <a:lumMod val="10000"/>
                  </a:srgbClr>
                </a:solidFill>
                <a:latin typeface="Verdana"/>
                <a:hlinkClick r:id="rId4"/>
              </a:rPr>
              <a:t>P. </a:t>
            </a:r>
            <a:r>
              <a:rPr lang="en-US" dirty="0" err="1">
                <a:solidFill>
                  <a:srgbClr val="E0DED8">
                    <a:lumMod val="10000"/>
                  </a:srgbClr>
                </a:solidFill>
                <a:latin typeface="Verdana"/>
                <a:hlinkClick r:id="rId4"/>
              </a:rPr>
              <a:t>Choudhary</a:t>
            </a:r>
            <a:r>
              <a:rPr lang="en-US" baseline="30000" dirty="0">
                <a:solidFill>
                  <a:srgbClr val="E0DED8">
                    <a:lumMod val="10000"/>
                  </a:srgbClr>
                </a:solidFill>
                <a:latin typeface="Verdana"/>
              </a:rPr>
              <a:t> </a:t>
            </a:r>
            <a:endParaRPr lang="en-GB" dirty="0">
              <a:solidFill>
                <a:srgbClr val="E0DED8">
                  <a:lumMod val="10000"/>
                </a:srgbClr>
              </a:solidFill>
              <a:latin typeface="Verdana"/>
            </a:endParaRPr>
          </a:p>
        </p:txBody>
      </p:sp>
      <p:pic>
        <p:nvPicPr>
          <p:cNvPr id="125954" name="Picture 2" descr="An external file that holds a picture, illustration, etc.&#10;Object name is DME-35-306-g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4709" y="1999121"/>
            <a:ext cx="5064919" cy="37647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7036" y="5417375"/>
            <a:ext cx="21909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a-DK" sz="1050" dirty="0">
                <a:solidFill>
                  <a:srgbClr val="001965"/>
                </a:solidFill>
                <a:latin typeface="Verdana"/>
                <a:hlinkClick r:id="rId6"/>
              </a:rPr>
              <a:t>Diabet Med</a:t>
            </a:r>
            <a:r>
              <a:rPr lang="da-DK" sz="1050" dirty="0">
                <a:solidFill>
                  <a:srgbClr val="001965"/>
                </a:solidFill>
                <a:latin typeface="Verdana"/>
              </a:rPr>
              <a:t>. 2018 Mar; 35(3): 306–316. </a:t>
            </a:r>
            <a:endParaRPr lang="ru-RU" sz="1050" dirty="0">
              <a:solidFill>
                <a:srgbClr val="001965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Введение инсулина быстрого действия до еды, обеспечивает значительное улучшение контроля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</a:rPr>
              <a:t>постпрандиальной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 гликемии до -30%.</a:t>
            </a: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Введение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</a:rPr>
              <a:t>болюсного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 инсулина перед едой, улучшает показатель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HbA1c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(по данным реестра).</a:t>
            </a:r>
          </a:p>
          <a:p>
            <a:r>
              <a:rPr lang="ru-RU" dirty="0" err="1">
                <a:solidFill>
                  <a:schemeClr val="accent4">
                    <a:lumMod val="10000"/>
                  </a:schemeClr>
                </a:solidFill>
              </a:rPr>
              <a:t>Постпрандиальное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 введение инсулина может увеличить риск развития гипогликемии.</a:t>
            </a:r>
          </a:p>
          <a:p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Учитывая особенности питания подростков (нерегулярный прием пищи, большое количество «быстрых» углеводов, снеков) введение инсулина перед едой является </a:t>
            </a:r>
            <a:r>
              <a:rPr lang="ru-RU" i="1" dirty="0">
                <a:solidFill>
                  <a:schemeClr val="accent4">
                    <a:lumMod val="10000"/>
                  </a:schemeClr>
                </a:solidFill>
              </a:rPr>
              <a:t>приоритетным.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13563" y="692696"/>
            <a:ext cx="4213637" cy="1071387"/>
          </a:xfrm>
        </p:spPr>
        <p:txBody>
          <a:bodyPr/>
          <a:lstStyle/>
          <a:p>
            <a:pPr defTabSz="685800"/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Оптимальное время введения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болюсного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инсулина (обзор)</a:t>
            </a:r>
            <a:endParaRPr lang="ru-RU" sz="18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82786F"/>
                </a:solidFill>
                <a:latin typeface="Verdana"/>
              </a:rPr>
              <a:t>Novo Nordisk - Virksomhedspræsentation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82786F"/>
              </a:solidFill>
              <a:latin typeface="Verdana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AF9ED11-970B-4A5E-A83F-613A8EC4A5BE}" type="slidenum">
              <a:rPr lang="en-GB">
                <a:solidFill>
                  <a:srgbClr val="82786F"/>
                </a:solidFill>
                <a:latin typeface="Verdana"/>
              </a:rPr>
              <a:pPr>
                <a:defRPr/>
              </a:pPr>
              <a:t>25</a:t>
            </a:fld>
            <a:endParaRPr lang="en-GB">
              <a:solidFill>
                <a:srgbClr val="82786F"/>
              </a:solidFill>
              <a:latin typeface="Verdana"/>
            </a:endParaRP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95536" y="548680"/>
            <a:ext cx="4106265" cy="535781"/>
            <a:chOff x="0" y="0"/>
            <a:chExt cx="3000" cy="450"/>
          </a:xfrm>
        </p:grpSpPr>
        <p:pic>
          <p:nvPicPr>
            <p:cNvPr id="9" name="Picture 2" descr="Logo of blackwellope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000" cy="450"/>
            </a:xfrm>
            <a:prstGeom prst="rect">
              <a:avLst/>
            </a:prstGeom>
            <a:noFill/>
          </p:spPr>
        </p:pic>
        <p:sp>
          <p:nvSpPr>
            <p:cNvPr id="10" name="Rectangle 6">
              <a:hlinkClick r:id="rId3" tooltip="Submit"/>
            </p:cNvPr>
            <p:cNvSpPr>
              <a:spLocks noChangeArrowheads="1"/>
            </p:cNvSpPr>
            <p:nvPr/>
          </p:nvSpPr>
          <p:spPr bwMode="auto">
            <a:xfrm>
              <a:off x="2256" y="360"/>
              <a:ext cx="744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1" name="Rectangle 5">
              <a:hlinkClick r:id="rId4" tooltip="Learn More"/>
            </p:cNvPr>
            <p:cNvSpPr>
              <a:spLocks noChangeArrowheads="1"/>
            </p:cNvSpPr>
            <p:nvPr/>
          </p:nvSpPr>
          <p:spPr bwMode="auto">
            <a:xfrm>
              <a:off x="1506" y="360"/>
              <a:ext cx="744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2" name="Rectangle 4">
              <a:hlinkClick r:id="rId5" tooltip="For Authors"/>
            </p:cNvPr>
            <p:cNvSpPr>
              <a:spLocks noChangeArrowheads="1"/>
            </p:cNvSpPr>
            <p:nvPr/>
          </p:nvSpPr>
          <p:spPr bwMode="auto">
            <a:xfrm>
              <a:off x="750" y="360"/>
              <a:ext cx="75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srgbClr val="001965"/>
                </a:solidFill>
                <a:latin typeface="Verdana"/>
              </a:endParaRPr>
            </a:p>
          </p:txBody>
        </p:sp>
        <p:sp>
          <p:nvSpPr>
            <p:cNvPr id="13" name="Rectangle 3">
              <a:hlinkClick r:id="rId6" tooltip="This Article"/>
            </p:cNvPr>
            <p:cNvSpPr>
              <a:spLocks noChangeArrowheads="1"/>
            </p:cNvSpPr>
            <p:nvPr/>
          </p:nvSpPr>
          <p:spPr bwMode="auto">
            <a:xfrm>
              <a:off x="0" y="360"/>
              <a:ext cx="744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ru-RU" sz="1350">
                <a:solidFill>
                  <a:srgbClr val="001965"/>
                </a:solidFill>
                <a:latin typeface="Verdana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703580" y="5195200"/>
            <a:ext cx="49560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a-DK" sz="1350" dirty="0">
                <a:solidFill>
                  <a:srgbClr val="001965"/>
                </a:solidFill>
                <a:latin typeface="Verdana"/>
                <a:hlinkClick r:id="rId7"/>
              </a:rPr>
              <a:t>Diabet Med</a:t>
            </a:r>
            <a:r>
              <a:rPr lang="da-DK" sz="1350" dirty="0">
                <a:solidFill>
                  <a:srgbClr val="001965"/>
                </a:solidFill>
                <a:latin typeface="Verdana"/>
              </a:rPr>
              <a:t>. </a:t>
            </a:r>
            <a:r>
              <a:rPr lang="da-DK" sz="1350" dirty="0">
                <a:solidFill>
                  <a:schemeClr val="accent4">
                    <a:lumMod val="10000"/>
                  </a:schemeClr>
                </a:solidFill>
                <a:latin typeface="Verdana"/>
              </a:rPr>
              <a:t>2018 Mar; 35(3): 306–316. </a:t>
            </a:r>
            <a:endParaRPr lang="ru-RU" sz="1350" dirty="0">
              <a:solidFill>
                <a:schemeClr val="accent4">
                  <a:lumMod val="10000"/>
                </a:schemeClr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3">
            <a:extLst>
              <a:ext uri="{FF2B5EF4-FFF2-40B4-BE49-F238E27FC236}">
                <a16:creationId xmlns="" xmlns:a16="http://schemas.microsoft.com/office/drawing/2014/main" id="{D10636EC-149A-464E-BC8C-8E34A1A623A4}"/>
              </a:ext>
            </a:extLst>
          </p:cNvPr>
          <p:cNvSpPr/>
          <p:nvPr/>
        </p:nvSpPr>
        <p:spPr>
          <a:xfrm>
            <a:off x="159719" y="144285"/>
            <a:ext cx="1790278" cy="53659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ru-RU" sz="2400" dirty="0">
              <a:solidFill>
                <a:schemeClr val="accent2"/>
              </a:solidFill>
              <a:latin typeface="Museo Sans 10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6946070C-4555-49E5-BE6C-4EDAC1BEA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12" y="1700808"/>
            <a:ext cx="8451460" cy="1296144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Museo Sans 100"/>
              </a:rPr>
              <a:t>Современные </a:t>
            </a:r>
            <a:r>
              <a:rPr lang="en-US" sz="1800" dirty="0">
                <a:solidFill>
                  <a:srgbClr val="000000"/>
                </a:solidFill>
                <a:latin typeface="Museo Sans 10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Museo Sans 100"/>
              </a:rPr>
              <a:t>глюкометры</a:t>
            </a:r>
            <a:r>
              <a:rPr lang="ru-RU" sz="1800" dirty="0">
                <a:solidFill>
                  <a:srgbClr val="000000"/>
                </a:solidFill>
                <a:latin typeface="Museo Sans 10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useo Sans 10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Museo Sans 100"/>
              </a:rPr>
              <a:t>соответствуют критериям точно</a:t>
            </a:r>
            <a:r>
              <a:rPr lang="en-US" sz="1800" dirty="0">
                <a:solidFill>
                  <a:srgbClr val="000000"/>
                </a:solidFill>
                <a:latin typeface="Museo Sans 100"/>
              </a:rPr>
              <a:t>c</a:t>
            </a:r>
            <a:r>
              <a:rPr lang="ru-RU" sz="1800" dirty="0" err="1">
                <a:solidFill>
                  <a:srgbClr val="000000"/>
                </a:solidFill>
                <a:latin typeface="Museo Sans 100"/>
              </a:rPr>
              <a:t>ти</a:t>
            </a:r>
            <a:r>
              <a:rPr lang="ru-RU" sz="1800" dirty="0">
                <a:solidFill>
                  <a:srgbClr val="000000"/>
                </a:solidFill>
                <a:latin typeface="Museo Sans 100"/>
              </a:rPr>
              <a:t>  </a:t>
            </a:r>
            <a:r>
              <a:rPr lang="en-US" sz="1800" dirty="0">
                <a:solidFill>
                  <a:srgbClr val="000000"/>
                </a:solidFill>
                <a:latin typeface="Museo Sans 100"/>
              </a:rPr>
              <a:t>ISO 2013  </a:t>
            </a:r>
            <a:r>
              <a:rPr lang="ru-RU" sz="1800" dirty="0">
                <a:solidFill>
                  <a:srgbClr val="000000"/>
                </a:solidFill>
                <a:latin typeface="Museo Sans 100"/>
              </a:rPr>
              <a:t> и  </a:t>
            </a:r>
          </a:p>
          <a:p>
            <a:pPr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Museo Sans 100"/>
              </a:rPr>
              <a:t>ГОСТ Р ИСО 15197-2015</a:t>
            </a:r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EF6A71ED-9504-49AB-AD23-DEBC2154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11" y="114301"/>
            <a:ext cx="8584073" cy="144249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Использование глюкометров с новейшими технологиями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3C232F-944F-4841-BE63-CC3DE9471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0538"/>
          <a:stretch/>
        </p:blipFill>
        <p:spPr>
          <a:xfrm>
            <a:off x="4139952" y="3789040"/>
            <a:ext cx="5004048" cy="264473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62" t="13708" b="16317"/>
          <a:stretch/>
        </p:blipFill>
        <p:spPr bwMode="auto">
          <a:xfrm>
            <a:off x="323528" y="3429000"/>
            <a:ext cx="3888431" cy="26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49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Тренд/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/паттерн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Серия показателей гликемии, которые наблюдаются в одно и тоже время и которые выходят за пределы индивидуальных целевых показателей.</a:t>
            </a:r>
          </a:p>
          <a:p>
            <a:r>
              <a:rPr lang="ru-RU" dirty="0"/>
              <a:t>Рекомендуется за тенденцию принимать  повторение 3-х эпизодов гипергликемии или 2-х эпизодов гипогликемии в течение 5 дней подряд. </a:t>
            </a:r>
          </a:p>
        </p:txBody>
      </p:sp>
    </p:spTree>
    <p:extLst>
      <p:ext uri="{BB962C8B-B14F-4D97-AF65-F5344CB8AC3E}">
        <p14:creationId xmlns:p14="http://schemas.microsoft.com/office/powerpoint/2010/main" val="107562300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33" y="333375"/>
            <a:ext cx="5318120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3591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33" y="333375"/>
            <a:ext cx="5318120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Овал 1"/>
          <p:cNvSpPr>
            <a:spLocks noChangeArrowheads="1"/>
          </p:cNvSpPr>
          <p:nvPr/>
        </p:nvSpPr>
        <p:spPr bwMode="auto">
          <a:xfrm>
            <a:off x="2511009" y="1339851"/>
            <a:ext cx="797425" cy="360363"/>
          </a:xfrm>
          <a:prstGeom prst="ellips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1965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20164" name="Овал 1"/>
          <p:cNvSpPr>
            <a:spLocks noChangeArrowheads="1"/>
          </p:cNvSpPr>
          <p:nvPr/>
        </p:nvSpPr>
        <p:spPr bwMode="auto">
          <a:xfrm>
            <a:off x="6232813" y="1339851"/>
            <a:ext cx="798891" cy="360363"/>
          </a:xfrm>
          <a:prstGeom prst="ellips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1965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20165" name="Овал 1"/>
          <p:cNvSpPr>
            <a:spLocks noChangeArrowheads="1"/>
          </p:cNvSpPr>
          <p:nvPr/>
        </p:nvSpPr>
        <p:spPr bwMode="auto">
          <a:xfrm>
            <a:off x="2644401" y="4508501"/>
            <a:ext cx="797425" cy="2016125"/>
          </a:xfrm>
          <a:prstGeom prst="ellips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1965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20166" name="Овал 1"/>
          <p:cNvSpPr>
            <a:spLocks noChangeArrowheads="1"/>
          </p:cNvSpPr>
          <p:nvPr/>
        </p:nvSpPr>
        <p:spPr bwMode="auto">
          <a:xfrm>
            <a:off x="4838786" y="5443539"/>
            <a:ext cx="797425" cy="1081087"/>
          </a:xfrm>
          <a:prstGeom prst="ellips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1965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20167" name="Овал 1"/>
          <p:cNvSpPr>
            <a:spLocks noChangeArrowheads="1"/>
          </p:cNvSpPr>
          <p:nvPr/>
        </p:nvSpPr>
        <p:spPr bwMode="auto">
          <a:xfrm>
            <a:off x="6433636" y="4940300"/>
            <a:ext cx="797425" cy="1081088"/>
          </a:xfrm>
          <a:prstGeom prst="ellips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1965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20168" name="Овал 1"/>
          <p:cNvSpPr>
            <a:spLocks noChangeArrowheads="1"/>
          </p:cNvSpPr>
          <p:nvPr/>
        </p:nvSpPr>
        <p:spPr bwMode="auto">
          <a:xfrm>
            <a:off x="4438608" y="1196976"/>
            <a:ext cx="930818" cy="2016125"/>
          </a:xfrm>
          <a:prstGeom prst="ellipse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1965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81920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Подростковый возраст - это период быстрых биологических изменений, сопровождающихся увеличением физической, когнитивной и эмоциональной зрелости.</a:t>
            </a:r>
          </a:p>
          <a:p>
            <a:pPr>
              <a:buNone/>
            </a:pPr>
            <a:r>
              <a:rPr lang="ru-RU" dirty="0"/>
              <a:t>    </a:t>
            </a:r>
            <a:r>
              <a:rPr lang="ru-RU" i="1" dirty="0"/>
              <a:t>В этой возрастной группе идет борьба за независимость от родителей и других взрослых, что часто проявляется как неоптимальное соблюдение режима диабета.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206152"/>
            <a:ext cx="8727142" cy="990600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контроля уровня глюкозы крови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OneTouch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Verio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5856" y="2204864"/>
            <a:ext cx="54680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Разработана для пациентов на инсулинотерапии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Первый глюкометр с функцией выявления повторяющихся эпизодов </a:t>
            </a:r>
            <a:r>
              <a:rPr lang="ru-RU" sz="2400" dirty="0" err="1"/>
              <a:t>гипо</a:t>
            </a:r>
            <a:r>
              <a:rPr lang="ru-RU" sz="2400" dirty="0"/>
              <a:t>- и гипергликемии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 descr="C:\Users\pkozhari\Desktop\J&amp;J_Kozharinova\Products\Verio IQ\images\VIQ screens\VIQ screens jpgs\VerioIQ_tp_0010_Layer Comp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69" y="2571824"/>
            <a:ext cx="8683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pkozhari\Desktop\J&amp;J_Kozharinova\Products\Verio IQ\images\VIQ screens\VIQ screens jpgs\VerioIQ_tp_0014_Layer Comp 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5257" r="8326" b="12959"/>
          <a:stretch/>
        </p:blipFill>
        <p:spPr bwMode="auto">
          <a:xfrm>
            <a:off x="93339" y="987499"/>
            <a:ext cx="2174405" cy="562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72070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2570" r="2422"/>
          <a:stretch/>
        </p:blipFill>
        <p:spPr bwMode="auto">
          <a:xfrm>
            <a:off x="0" y="0"/>
            <a:ext cx="9144000" cy="63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3" y="5410200"/>
            <a:ext cx="714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345892"/>
            <a:ext cx="2304256" cy="46748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5,0-5,8=-0,8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0,8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/5,8*100%= - 13,8%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0232" y="6310456"/>
            <a:ext cx="2448272" cy="5029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6,5-5,8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0,7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7/5,8*100%= 12,1%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4509120"/>
            <a:ext cx="4680520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319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8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Непрерывное </a:t>
            </a:r>
            <a:r>
              <a:rPr lang="ru-RU" alt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мониторирование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глюкозы </a:t>
            </a:r>
            <a:r>
              <a:rPr lang="en-US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самоконтроль глюкозы</a:t>
            </a:r>
            <a:endParaRPr lang="en-US" alt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730115" name="Group 3"/>
          <p:cNvGraphicFramePr>
            <a:graphicFrameLocks noGrp="1"/>
          </p:cNvGraphicFramePr>
          <p:nvPr>
            <p:ph idx="4294967295"/>
          </p:nvPr>
        </p:nvGraphicFramePr>
        <p:xfrm>
          <a:off x="500063" y="1500188"/>
          <a:ext cx="476250" cy="3570288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16,7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30139" name="Group 27"/>
          <p:cNvGraphicFramePr>
            <a:graphicFrameLocks noGrp="1"/>
          </p:cNvGraphicFramePr>
          <p:nvPr/>
        </p:nvGraphicFramePr>
        <p:xfrm>
          <a:off x="1543050" y="5346700"/>
          <a:ext cx="4397375" cy="311150"/>
        </p:xfrm>
        <a:graphic>
          <a:graphicData uri="http://schemas.openxmlformats.org/drawingml/2006/table">
            <a:tbl>
              <a:tblPr/>
              <a:tblGrid>
                <a:gridCol w="627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0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7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70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02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70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.00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15.00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18.00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21.00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7527925" y="2443163"/>
            <a:ext cx="1616075" cy="523875"/>
            <a:chOff x="4742" y="1377"/>
            <a:chExt cx="1018" cy="330"/>
          </a:xfrm>
        </p:grpSpPr>
        <p:sp>
          <p:nvSpPr>
            <p:cNvPr id="77870" name="Rectangle 52"/>
            <p:cNvSpPr>
              <a:spLocks noChangeArrowheads="1"/>
            </p:cNvSpPr>
            <p:nvPr/>
          </p:nvSpPr>
          <p:spPr bwMode="auto">
            <a:xfrm>
              <a:off x="4742" y="1427"/>
              <a:ext cx="92" cy="90"/>
            </a:xfrm>
            <a:prstGeom prst="rect">
              <a:avLst/>
            </a:prstGeom>
            <a:solidFill>
              <a:srgbClr val="8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77871" name="Text Box 53"/>
            <p:cNvSpPr txBox="1">
              <a:spLocks noChangeArrowheads="1"/>
            </p:cNvSpPr>
            <p:nvPr/>
          </p:nvSpPr>
          <p:spPr bwMode="auto">
            <a:xfrm>
              <a:off x="4821" y="1377"/>
              <a:ext cx="93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400">
                  <a:latin typeface="Arial" panose="020B0604020202020204" pitchFamily="34" charset="0"/>
                </a:rPr>
                <a:t>Только глюкометр</a:t>
              </a:r>
              <a:endParaRPr kumimoji="0" lang="en-US" altLang="ru-RU" sz="14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7527925" y="2976563"/>
            <a:ext cx="1631950" cy="738187"/>
            <a:chOff x="4742" y="1713"/>
            <a:chExt cx="1028" cy="465"/>
          </a:xfrm>
        </p:grpSpPr>
        <p:sp>
          <p:nvSpPr>
            <p:cNvPr id="77868" name="Rectangle 55"/>
            <p:cNvSpPr>
              <a:spLocks noChangeArrowheads="1"/>
            </p:cNvSpPr>
            <p:nvPr/>
          </p:nvSpPr>
          <p:spPr bwMode="black">
            <a:xfrm>
              <a:off x="4742" y="1763"/>
              <a:ext cx="92" cy="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77869" name="Text Box 56"/>
            <p:cNvSpPr txBox="1">
              <a:spLocks noChangeArrowheads="1"/>
            </p:cNvSpPr>
            <p:nvPr/>
          </p:nvSpPr>
          <p:spPr bwMode="black">
            <a:xfrm>
              <a:off x="4821" y="1713"/>
              <a:ext cx="949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400">
                  <a:latin typeface="Arial" panose="020B0604020202020204" pitchFamily="34" charset="0"/>
                </a:rPr>
                <a:t>Непрерывный мониторинг глюкозы</a:t>
              </a:r>
              <a:endParaRPr kumimoji="0" lang="en-US" altLang="ru-RU" sz="14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42900" y="1327150"/>
            <a:ext cx="6977063" cy="4673600"/>
            <a:chOff x="412" y="1116"/>
            <a:chExt cx="3527" cy="2658"/>
          </a:xfrm>
        </p:grpSpPr>
        <p:sp>
          <p:nvSpPr>
            <p:cNvPr id="77858" name="Rectangle 67"/>
            <p:cNvSpPr>
              <a:spLocks noChangeArrowheads="1"/>
            </p:cNvSpPr>
            <p:nvPr/>
          </p:nvSpPr>
          <p:spPr bwMode="auto">
            <a:xfrm>
              <a:off x="774" y="2352"/>
              <a:ext cx="3156" cy="25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77859" name="Rectangle 58"/>
            <p:cNvSpPr>
              <a:spLocks noChangeArrowheads="1"/>
            </p:cNvSpPr>
            <p:nvPr/>
          </p:nvSpPr>
          <p:spPr bwMode="auto">
            <a:xfrm>
              <a:off x="2010" y="3634"/>
              <a:ext cx="31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ru-RU" altLang="ru-RU" sz="1600" dirty="0">
                  <a:latin typeface="Arial" panose="020B0604020202020204" pitchFamily="34" charset="0"/>
                </a:rPr>
                <a:t>Время</a:t>
              </a:r>
              <a:endParaRPr kumimoji="0" lang="en-US" altLang="ru-RU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772" y="1116"/>
              <a:ext cx="3167" cy="2241"/>
              <a:chOff x="1414" y="1116"/>
              <a:chExt cx="3167" cy="2241"/>
            </a:xfrm>
          </p:grpSpPr>
          <p:grpSp>
            <p:nvGrpSpPr>
              <p:cNvPr id="6" name="Group 60"/>
              <p:cNvGrpSpPr>
                <a:grpSpLocks/>
              </p:cNvGrpSpPr>
              <p:nvPr/>
            </p:nvGrpSpPr>
            <p:grpSpPr bwMode="auto">
              <a:xfrm>
                <a:off x="1414" y="1120"/>
                <a:ext cx="3167" cy="2237"/>
                <a:chOff x="1414" y="1081"/>
                <a:chExt cx="3833" cy="2276"/>
              </a:xfrm>
            </p:grpSpPr>
            <p:sp>
              <p:nvSpPr>
                <p:cNvPr id="77866" name="Line 61"/>
                <p:cNvSpPr>
                  <a:spLocks noChangeShapeType="1"/>
                </p:cNvSpPr>
                <p:nvPr/>
              </p:nvSpPr>
              <p:spPr bwMode="auto">
                <a:xfrm>
                  <a:off x="1414" y="1081"/>
                  <a:ext cx="1" cy="22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867" name="Line 62"/>
                <p:cNvSpPr>
                  <a:spLocks noChangeShapeType="1"/>
                </p:cNvSpPr>
                <p:nvPr/>
              </p:nvSpPr>
              <p:spPr bwMode="auto">
                <a:xfrm>
                  <a:off x="1414" y="3355"/>
                  <a:ext cx="3833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7863" name="Line 63"/>
              <p:cNvSpPr>
                <a:spLocks noChangeShapeType="1"/>
              </p:cNvSpPr>
              <p:nvPr/>
            </p:nvSpPr>
            <p:spPr bwMode="auto">
              <a:xfrm>
                <a:off x="1416" y="1116"/>
                <a:ext cx="31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64" name="Line 64"/>
              <p:cNvSpPr>
                <a:spLocks noChangeShapeType="1"/>
              </p:cNvSpPr>
              <p:nvPr/>
            </p:nvSpPr>
            <p:spPr bwMode="auto">
              <a:xfrm>
                <a:off x="1416" y="1758"/>
                <a:ext cx="31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65" name="Line 65"/>
              <p:cNvSpPr>
                <a:spLocks noChangeShapeType="1"/>
              </p:cNvSpPr>
              <p:nvPr/>
            </p:nvSpPr>
            <p:spPr bwMode="auto">
              <a:xfrm>
                <a:off x="1416" y="3042"/>
                <a:ext cx="31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861" name="Rectangle 66"/>
            <p:cNvSpPr>
              <a:spLocks noChangeArrowheads="1"/>
            </p:cNvSpPr>
            <p:nvPr/>
          </p:nvSpPr>
          <p:spPr bwMode="auto">
            <a:xfrm rot="-5400000">
              <a:off x="-41" y="2221"/>
              <a:ext cx="103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ru-RU" altLang="ru-RU" sz="1600">
                  <a:latin typeface="Arial" panose="020B0604020202020204" pitchFamily="34" charset="0"/>
                </a:rPr>
                <a:t>Глюкоза</a:t>
              </a:r>
              <a:r>
                <a:rPr kumimoji="0" lang="en-US" altLang="ru-RU" sz="1600">
                  <a:latin typeface="Arial" panose="020B0604020202020204" pitchFamily="34" charset="0"/>
                </a:rPr>
                <a:t> – </a:t>
              </a:r>
              <a:r>
                <a:rPr kumimoji="0" lang="ru-RU" altLang="ru-RU" sz="1600">
                  <a:latin typeface="Arial" panose="020B0604020202020204" pitchFamily="34" charset="0"/>
                </a:rPr>
                <a:t>ммоль</a:t>
              </a:r>
              <a:r>
                <a:rPr kumimoji="0" lang="en-US" altLang="ru-RU" sz="1600">
                  <a:latin typeface="Arial" panose="020B0604020202020204" pitchFamily="34" charset="0"/>
                </a:rPr>
                <a:t>/</a:t>
              </a:r>
              <a:r>
                <a:rPr kumimoji="0" lang="ru-RU" altLang="ru-RU" sz="1600">
                  <a:latin typeface="Arial" panose="020B0604020202020204" pitchFamily="34" charset="0"/>
                </a:rPr>
                <a:t>л</a:t>
              </a:r>
              <a:endParaRPr kumimoji="0" lang="en-US" altLang="ru-RU" sz="1600">
                <a:latin typeface="Arial" panose="020B0604020202020204" pitchFamily="34" charset="0"/>
              </a:endParaRPr>
            </a:p>
          </p:txBody>
        </p:sp>
      </p:grpSp>
      <p:sp>
        <p:nvSpPr>
          <p:cNvPr id="730180" name="Freeform 68"/>
          <p:cNvSpPr>
            <a:spLocks/>
          </p:cNvSpPr>
          <p:nvPr/>
        </p:nvSpPr>
        <p:spPr bwMode="auto">
          <a:xfrm>
            <a:off x="1233488" y="2667000"/>
            <a:ext cx="5010150" cy="1733550"/>
          </a:xfrm>
          <a:custGeom>
            <a:avLst/>
            <a:gdLst>
              <a:gd name="T0" fmla="*/ 2147483646 w 3156"/>
              <a:gd name="T1" fmla="*/ 2147483646 h 1092"/>
              <a:gd name="T2" fmla="*/ 2147483646 w 3156"/>
              <a:gd name="T3" fmla="*/ 2147483646 h 1092"/>
              <a:gd name="T4" fmla="*/ 2147483646 w 3156"/>
              <a:gd name="T5" fmla="*/ 2147483646 h 1092"/>
              <a:gd name="T6" fmla="*/ 2147483646 w 3156"/>
              <a:gd name="T7" fmla="*/ 0 h 1092"/>
              <a:gd name="T8" fmla="*/ 2147483646 w 3156"/>
              <a:gd name="T9" fmla="*/ 2147483646 h 1092"/>
              <a:gd name="T10" fmla="*/ 2147483646 w 3156"/>
              <a:gd name="T11" fmla="*/ 2147483646 h 1092"/>
              <a:gd name="T12" fmla="*/ 2147483646 w 3156"/>
              <a:gd name="T13" fmla="*/ 2147483646 h 1092"/>
              <a:gd name="T14" fmla="*/ 2147483646 w 3156"/>
              <a:gd name="T15" fmla="*/ 2147483646 h 1092"/>
              <a:gd name="T16" fmla="*/ 2147483646 w 3156"/>
              <a:gd name="T17" fmla="*/ 2147483646 h 1092"/>
              <a:gd name="T18" fmla="*/ 2147483646 w 3156"/>
              <a:gd name="T19" fmla="*/ 2147483646 h 1092"/>
              <a:gd name="T20" fmla="*/ 2147483646 w 3156"/>
              <a:gd name="T21" fmla="*/ 2147483646 h 1092"/>
              <a:gd name="T22" fmla="*/ 2147483646 w 3156"/>
              <a:gd name="T23" fmla="*/ 2147483646 h 1092"/>
              <a:gd name="T24" fmla="*/ 2147483646 w 3156"/>
              <a:gd name="T25" fmla="*/ 2147483646 h 1092"/>
              <a:gd name="T26" fmla="*/ 2147483646 w 3156"/>
              <a:gd name="T27" fmla="*/ 2147483646 h 1092"/>
              <a:gd name="T28" fmla="*/ 2147483646 w 3156"/>
              <a:gd name="T29" fmla="*/ 2147483646 h 1092"/>
              <a:gd name="T30" fmla="*/ 2147483646 w 3156"/>
              <a:gd name="T31" fmla="*/ 2147483646 h 1092"/>
              <a:gd name="T32" fmla="*/ 2147483646 w 3156"/>
              <a:gd name="T33" fmla="*/ 2147483646 h 1092"/>
              <a:gd name="T34" fmla="*/ 2147483646 w 3156"/>
              <a:gd name="T35" fmla="*/ 2147483646 h 1092"/>
              <a:gd name="T36" fmla="*/ 2147483646 w 3156"/>
              <a:gd name="T37" fmla="*/ 2147483646 h 1092"/>
              <a:gd name="T38" fmla="*/ 2147483646 w 3156"/>
              <a:gd name="T39" fmla="*/ 2147483646 h 1092"/>
              <a:gd name="T40" fmla="*/ 2147483646 w 3156"/>
              <a:gd name="T41" fmla="*/ 2147483646 h 1092"/>
              <a:gd name="T42" fmla="*/ 2147483646 w 3156"/>
              <a:gd name="T43" fmla="*/ 2147483646 h 1092"/>
              <a:gd name="T44" fmla="*/ 2147483646 w 3156"/>
              <a:gd name="T45" fmla="*/ 2147483646 h 1092"/>
              <a:gd name="T46" fmla="*/ 2147483646 w 3156"/>
              <a:gd name="T47" fmla="*/ 2147483646 h 1092"/>
              <a:gd name="T48" fmla="*/ 2147483646 w 3156"/>
              <a:gd name="T49" fmla="*/ 2147483646 h 1092"/>
              <a:gd name="T50" fmla="*/ 2147483646 w 3156"/>
              <a:gd name="T51" fmla="*/ 2147483646 h 1092"/>
              <a:gd name="T52" fmla="*/ 2147483646 w 3156"/>
              <a:gd name="T53" fmla="*/ 2147483646 h 1092"/>
              <a:gd name="T54" fmla="*/ 2147483646 w 3156"/>
              <a:gd name="T55" fmla="*/ 2147483646 h 1092"/>
              <a:gd name="T56" fmla="*/ 2147483646 w 3156"/>
              <a:gd name="T57" fmla="*/ 2147483646 h 1092"/>
              <a:gd name="T58" fmla="*/ 2147483646 w 3156"/>
              <a:gd name="T59" fmla="*/ 2147483646 h 1092"/>
              <a:gd name="T60" fmla="*/ 2147483646 w 3156"/>
              <a:gd name="T61" fmla="*/ 2147483646 h 1092"/>
              <a:gd name="T62" fmla="*/ 2147483646 w 3156"/>
              <a:gd name="T63" fmla="*/ 2147483646 h 1092"/>
              <a:gd name="T64" fmla="*/ 2147483646 w 3156"/>
              <a:gd name="T65" fmla="*/ 2147483646 h 1092"/>
              <a:gd name="T66" fmla="*/ 2147483646 w 3156"/>
              <a:gd name="T67" fmla="*/ 2147483646 h 1092"/>
              <a:gd name="T68" fmla="*/ 2147483646 w 3156"/>
              <a:gd name="T69" fmla="*/ 2147483646 h 1092"/>
              <a:gd name="T70" fmla="*/ 2147483646 w 3156"/>
              <a:gd name="T71" fmla="*/ 2147483646 h 1092"/>
              <a:gd name="T72" fmla="*/ 2147483646 w 3156"/>
              <a:gd name="T73" fmla="*/ 2147483646 h 1092"/>
              <a:gd name="T74" fmla="*/ 2147483646 w 3156"/>
              <a:gd name="T75" fmla="*/ 2147483646 h 1092"/>
              <a:gd name="T76" fmla="*/ 2147483646 w 3156"/>
              <a:gd name="T77" fmla="*/ 2147483646 h 1092"/>
              <a:gd name="T78" fmla="*/ 2147483646 w 3156"/>
              <a:gd name="T79" fmla="*/ 2147483646 h 1092"/>
              <a:gd name="T80" fmla="*/ 2147483646 w 3156"/>
              <a:gd name="T81" fmla="*/ 2147483646 h 1092"/>
              <a:gd name="T82" fmla="*/ 2147483646 w 3156"/>
              <a:gd name="T83" fmla="*/ 2147483646 h 1092"/>
              <a:gd name="T84" fmla="*/ 2147483646 w 3156"/>
              <a:gd name="T85" fmla="*/ 2147483646 h 1092"/>
              <a:gd name="T86" fmla="*/ 2147483646 w 3156"/>
              <a:gd name="T87" fmla="*/ 2147483646 h 1092"/>
              <a:gd name="T88" fmla="*/ 2147483646 w 3156"/>
              <a:gd name="T89" fmla="*/ 2147483646 h 1092"/>
              <a:gd name="T90" fmla="*/ 2147483646 w 3156"/>
              <a:gd name="T91" fmla="*/ 2147483646 h 1092"/>
              <a:gd name="T92" fmla="*/ 2147483646 w 3156"/>
              <a:gd name="T93" fmla="*/ 2147483646 h 1092"/>
              <a:gd name="T94" fmla="*/ 2147483646 w 3156"/>
              <a:gd name="T95" fmla="*/ 2147483646 h 1092"/>
              <a:gd name="T96" fmla="*/ 2147483646 w 3156"/>
              <a:gd name="T97" fmla="*/ 2147483646 h 1092"/>
              <a:gd name="T98" fmla="*/ 2147483646 w 3156"/>
              <a:gd name="T99" fmla="*/ 2147483646 h 1092"/>
              <a:gd name="T100" fmla="*/ 2147483646 w 3156"/>
              <a:gd name="T101" fmla="*/ 2147483646 h 1092"/>
              <a:gd name="T102" fmla="*/ 2147483646 w 3156"/>
              <a:gd name="T103" fmla="*/ 2147483646 h 1092"/>
              <a:gd name="T104" fmla="*/ 2147483646 w 3156"/>
              <a:gd name="T105" fmla="*/ 2147483646 h 1092"/>
              <a:gd name="T106" fmla="*/ 2147483646 w 3156"/>
              <a:gd name="T107" fmla="*/ 2147483646 h 1092"/>
              <a:gd name="T108" fmla="*/ 2147483646 w 3156"/>
              <a:gd name="T109" fmla="*/ 2147483646 h 109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56"/>
              <a:gd name="T166" fmla="*/ 0 h 1092"/>
              <a:gd name="T167" fmla="*/ 3156 w 3156"/>
              <a:gd name="T168" fmla="*/ 1092 h 109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56" h="1092">
                <a:moveTo>
                  <a:pt x="0" y="330"/>
                </a:moveTo>
                <a:lnTo>
                  <a:pt x="51" y="252"/>
                </a:lnTo>
                <a:lnTo>
                  <a:pt x="102" y="51"/>
                </a:lnTo>
                <a:lnTo>
                  <a:pt x="132" y="150"/>
                </a:lnTo>
                <a:lnTo>
                  <a:pt x="162" y="117"/>
                </a:lnTo>
                <a:lnTo>
                  <a:pt x="183" y="147"/>
                </a:lnTo>
                <a:lnTo>
                  <a:pt x="228" y="102"/>
                </a:lnTo>
                <a:lnTo>
                  <a:pt x="264" y="0"/>
                </a:lnTo>
                <a:lnTo>
                  <a:pt x="294" y="45"/>
                </a:lnTo>
                <a:lnTo>
                  <a:pt x="306" y="117"/>
                </a:lnTo>
                <a:lnTo>
                  <a:pt x="321" y="141"/>
                </a:lnTo>
                <a:lnTo>
                  <a:pt x="360" y="477"/>
                </a:lnTo>
                <a:lnTo>
                  <a:pt x="378" y="444"/>
                </a:lnTo>
                <a:lnTo>
                  <a:pt x="438" y="603"/>
                </a:lnTo>
                <a:lnTo>
                  <a:pt x="489" y="666"/>
                </a:lnTo>
                <a:lnTo>
                  <a:pt x="525" y="753"/>
                </a:lnTo>
                <a:lnTo>
                  <a:pt x="537" y="843"/>
                </a:lnTo>
                <a:lnTo>
                  <a:pt x="570" y="963"/>
                </a:lnTo>
                <a:lnTo>
                  <a:pt x="609" y="963"/>
                </a:lnTo>
                <a:lnTo>
                  <a:pt x="642" y="1065"/>
                </a:lnTo>
                <a:lnTo>
                  <a:pt x="669" y="1002"/>
                </a:lnTo>
                <a:lnTo>
                  <a:pt x="708" y="951"/>
                </a:lnTo>
                <a:lnTo>
                  <a:pt x="738" y="978"/>
                </a:lnTo>
                <a:lnTo>
                  <a:pt x="765" y="987"/>
                </a:lnTo>
                <a:lnTo>
                  <a:pt x="792" y="1092"/>
                </a:lnTo>
                <a:lnTo>
                  <a:pt x="813" y="1047"/>
                </a:lnTo>
                <a:lnTo>
                  <a:pt x="825" y="1068"/>
                </a:lnTo>
                <a:lnTo>
                  <a:pt x="843" y="1020"/>
                </a:lnTo>
                <a:lnTo>
                  <a:pt x="849" y="1068"/>
                </a:lnTo>
                <a:lnTo>
                  <a:pt x="882" y="999"/>
                </a:lnTo>
                <a:lnTo>
                  <a:pt x="906" y="1002"/>
                </a:lnTo>
                <a:lnTo>
                  <a:pt x="921" y="990"/>
                </a:lnTo>
                <a:lnTo>
                  <a:pt x="951" y="1062"/>
                </a:lnTo>
                <a:lnTo>
                  <a:pt x="987" y="981"/>
                </a:lnTo>
                <a:lnTo>
                  <a:pt x="1005" y="999"/>
                </a:lnTo>
                <a:lnTo>
                  <a:pt x="1044" y="798"/>
                </a:lnTo>
                <a:lnTo>
                  <a:pt x="1062" y="783"/>
                </a:lnTo>
                <a:lnTo>
                  <a:pt x="1119" y="357"/>
                </a:lnTo>
                <a:lnTo>
                  <a:pt x="1167" y="285"/>
                </a:lnTo>
                <a:lnTo>
                  <a:pt x="1185" y="318"/>
                </a:lnTo>
                <a:lnTo>
                  <a:pt x="1206" y="291"/>
                </a:lnTo>
                <a:lnTo>
                  <a:pt x="1251" y="381"/>
                </a:lnTo>
                <a:lnTo>
                  <a:pt x="1290" y="435"/>
                </a:lnTo>
                <a:lnTo>
                  <a:pt x="1323" y="600"/>
                </a:lnTo>
                <a:lnTo>
                  <a:pt x="1347" y="639"/>
                </a:lnTo>
                <a:lnTo>
                  <a:pt x="1374" y="753"/>
                </a:lnTo>
                <a:lnTo>
                  <a:pt x="1404" y="795"/>
                </a:lnTo>
                <a:lnTo>
                  <a:pt x="1446" y="909"/>
                </a:lnTo>
                <a:lnTo>
                  <a:pt x="1473" y="996"/>
                </a:lnTo>
                <a:lnTo>
                  <a:pt x="1491" y="1014"/>
                </a:lnTo>
                <a:lnTo>
                  <a:pt x="1506" y="996"/>
                </a:lnTo>
                <a:lnTo>
                  <a:pt x="1563" y="717"/>
                </a:lnTo>
                <a:lnTo>
                  <a:pt x="1593" y="684"/>
                </a:lnTo>
                <a:lnTo>
                  <a:pt x="1611" y="642"/>
                </a:lnTo>
                <a:lnTo>
                  <a:pt x="1650" y="609"/>
                </a:lnTo>
                <a:lnTo>
                  <a:pt x="1671" y="543"/>
                </a:lnTo>
                <a:lnTo>
                  <a:pt x="1698" y="573"/>
                </a:lnTo>
                <a:lnTo>
                  <a:pt x="1722" y="555"/>
                </a:lnTo>
                <a:lnTo>
                  <a:pt x="1764" y="639"/>
                </a:lnTo>
                <a:lnTo>
                  <a:pt x="1791" y="669"/>
                </a:lnTo>
                <a:lnTo>
                  <a:pt x="1836" y="837"/>
                </a:lnTo>
                <a:lnTo>
                  <a:pt x="1860" y="816"/>
                </a:lnTo>
                <a:lnTo>
                  <a:pt x="1896" y="975"/>
                </a:lnTo>
                <a:lnTo>
                  <a:pt x="1920" y="939"/>
                </a:lnTo>
                <a:lnTo>
                  <a:pt x="1944" y="759"/>
                </a:lnTo>
                <a:lnTo>
                  <a:pt x="1980" y="741"/>
                </a:lnTo>
                <a:lnTo>
                  <a:pt x="2010" y="666"/>
                </a:lnTo>
                <a:lnTo>
                  <a:pt x="2043" y="675"/>
                </a:lnTo>
                <a:lnTo>
                  <a:pt x="2076" y="630"/>
                </a:lnTo>
                <a:lnTo>
                  <a:pt x="2097" y="633"/>
                </a:lnTo>
                <a:lnTo>
                  <a:pt x="2112" y="600"/>
                </a:lnTo>
                <a:lnTo>
                  <a:pt x="2139" y="582"/>
                </a:lnTo>
                <a:lnTo>
                  <a:pt x="2166" y="516"/>
                </a:lnTo>
                <a:lnTo>
                  <a:pt x="2196" y="330"/>
                </a:lnTo>
                <a:lnTo>
                  <a:pt x="2220" y="378"/>
                </a:lnTo>
                <a:lnTo>
                  <a:pt x="2253" y="240"/>
                </a:lnTo>
                <a:lnTo>
                  <a:pt x="2277" y="171"/>
                </a:lnTo>
                <a:lnTo>
                  <a:pt x="2277" y="129"/>
                </a:lnTo>
                <a:lnTo>
                  <a:pt x="2307" y="54"/>
                </a:lnTo>
                <a:lnTo>
                  <a:pt x="2328" y="96"/>
                </a:lnTo>
                <a:lnTo>
                  <a:pt x="2355" y="105"/>
                </a:lnTo>
                <a:lnTo>
                  <a:pt x="2430" y="597"/>
                </a:lnTo>
                <a:lnTo>
                  <a:pt x="2448" y="615"/>
                </a:lnTo>
                <a:lnTo>
                  <a:pt x="2493" y="231"/>
                </a:lnTo>
                <a:lnTo>
                  <a:pt x="2520" y="312"/>
                </a:lnTo>
                <a:lnTo>
                  <a:pt x="2538" y="240"/>
                </a:lnTo>
                <a:lnTo>
                  <a:pt x="2556" y="279"/>
                </a:lnTo>
                <a:lnTo>
                  <a:pt x="2568" y="252"/>
                </a:lnTo>
                <a:lnTo>
                  <a:pt x="2580" y="324"/>
                </a:lnTo>
                <a:lnTo>
                  <a:pt x="2613" y="291"/>
                </a:lnTo>
                <a:lnTo>
                  <a:pt x="2670" y="525"/>
                </a:lnTo>
                <a:lnTo>
                  <a:pt x="2679" y="621"/>
                </a:lnTo>
                <a:lnTo>
                  <a:pt x="2700" y="675"/>
                </a:lnTo>
                <a:lnTo>
                  <a:pt x="2718" y="711"/>
                </a:lnTo>
                <a:lnTo>
                  <a:pt x="2787" y="1017"/>
                </a:lnTo>
                <a:lnTo>
                  <a:pt x="2814" y="1029"/>
                </a:lnTo>
                <a:lnTo>
                  <a:pt x="2826" y="990"/>
                </a:lnTo>
                <a:lnTo>
                  <a:pt x="2862" y="792"/>
                </a:lnTo>
                <a:lnTo>
                  <a:pt x="2901" y="768"/>
                </a:lnTo>
                <a:lnTo>
                  <a:pt x="2919" y="687"/>
                </a:lnTo>
                <a:lnTo>
                  <a:pt x="2934" y="645"/>
                </a:lnTo>
                <a:lnTo>
                  <a:pt x="2955" y="675"/>
                </a:lnTo>
                <a:lnTo>
                  <a:pt x="2976" y="645"/>
                </a:lnTo>
                <a:lnTo>
                  <a:pt x="3003" y="702"/>
                </a:lnTo>
                <a:lnTo>
                  <a:pt x="3030" y="630"/>
                </a:lnTo>
                <a:lnTo>
                  <a:pt x="3036" y="597"/>
                </a:lnTo>
                <a:lnTo>
                  <a:pt x="3045" y="543"/>
                </a:lnTo>
                <a:lnTo>
                  <a:pt x="3078" y="450"/>
                </a:lnTo>
                <a:lnTo>
                  <a:pt x="3102" y="465"/>
                </a:lnTo>
                <a:lnTo>
                  <a:pt x="3135" y="543"/>
                </a:lnTo>
                <a:lnTo>
                  <a:pt x="3156" y="537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2808288" y="3182938"/>
            <a:ext cx="3108325" cy="889000"/>
            <a:chOff x="2411" y="2005"/>
            <a:chExt cx="1958" cy="560"/>
          </a:xfrm>
        </p:grpSpPr>
        <p:sp>
          <p:nvSpPr>
            <p:cNvPr id="77854" name="Rectangle 70"/>
            <p:cNvSpPr>
              <a:spLocks noChangeArrowheads="1"/>
            </p:cNvSpPr>
            <p:nvPr/>
          </p:nvSpPr>
          <p:spPr bwMode="auto">
            <a:xfrm rot="2700000">
              <a:off x="2411" y="2410"/>
              <a:ext cx="155" cy="155"/>
            </a:xfrm>
            <a:prstGeom prst="rect">
              <a:avLst/>
            </a:prstGeom>
            <a:solidFill>
              <a:srgbClr val="8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77855" name="Rectangle 71"/>
            <p:cNvSpPr>
              <a:spLocks noChangeArrowheads="1"/>
            </p:cNvSpPr>
            <p:nvPr/>
          </p:nvSpPr>
          <p:spPr bwMode="auto">
            <a:xfrm rot="2700000">
              <a:off x="3314" y="2359"/>
              <a:ext cx="155" cy="155"/>
            </a:xfrm>
            <a:prstGeom prst="rect">
              <a:avLst/>
            </a:prstGeom>
            <a:solidFill>
              <a:srgbClr val="8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77856" name="Rectangle 72"/>
            <p:cNvSpPr>
              <a:spLocks noChangeArrowheads="1"/>
            </p:cNvSpPr>
            <p:nvPr/>
          </p:nvSpPr>
          <p:spPr bwMode="auto">
            <a:xfrm rot="2700000">
              <a:off x="3568" y="2005"/>
              <a:ext cx="155" cy="155"/>
            </a:xfrm>
            <a:prstGeom prst="rect">
              <a:avLst/>
            </a:prstGeom>
            <a:solidFill>
              <a:srgbClr val="8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77857" name="Rectangle 73"/>
            <p:cNvSpPr>
              <a:spLocks noChangeArrowheads="1"/>
            </p:cNvSpPr>
            <p:nvPr/>
          </p:nvSpPr>
          <p:spPr bwMode="auto">
            <a:xfrm rot="2700000">
              <a:off x="4214" y="2407"/>
              <a:ext cx="155" cy="155"/>
            </a:xfrm>
            <a:prstGeom prst="rect">
              <a:avLst/>
            </a:prstGeom>
            <a:solidFill>
              <a:srgbClr val="8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panose="020B0604020202020204" pitchFamily="34" charset="0"/>
              </a:endParaRPr>
            </a:p>
          </p:txBody>
        </p:sp>
      </p:grpSp>
      <p:sp>
        <p:nvSpPr>
          <p:cNvPr id="77848" name="Text Box 74"/>
          <p:cNvSpPr txBox="1">
            <a:spLocks noChangeArrowheads="1"/>
          </p:cNvSpPr>
          <p:nvPr/>
        </p:nvSpPr>
        <p:spPr bwMode="auto">
          <a:xfrm>
            <a:off x="6415088" y="3500438"/>
            <a:ext cx="1157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>
                <a:latin typeface="Arial" panose="020B0604020202020204" pitchFamily="34" charset="0"/>
              </a:rPr>
              <a:t>Целевые значения</a:t>
            </a:r>
            <a:endParaRPr kumimoji="0" lang="en-US" altLang="ru-RU" sz="1400" b="1">
              <a:latin typeface="Arial" panose="020B0604020202020204" pitchFamily="34" charset="0"/>
            </a:endParaRPr>
          </a:p>
        </p:txBody>
      </p:sp>
      <p:sp>
        <p:nvSpPr>
          <p:cNvPr id="77849" name="Rectangle 75"/>
          <p:cNvSpPr>
            <a:spLocks noChangeArrowheads="1"/>
          </p:cNvSpPr>
          <p:nvPr/>
        </p:nvSpPr>
        <p:spPr bwMode="auto">
          <a:xfrm>
            <a:off x="457200" y="1012825"/>
            <a:ext cx="86106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Monotype Sorts"/>
              <a:buNone/>
            </a:pPr>
            <a:endParaRPr kumimoji="0" lang="en-GB" altLang="ru-RU" sz="24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77850" name="TextBox 29"/>
          <p:cNvSpPr txBox="1">
            <a:spLocks noChangeArrowheads="1"/>
          </p:cNvSpPr>
          <p:nvPr/>
        </p:nvSpPr>
        <p:spPr bwMode="auto">
          <a:xfrm>
            <a:off x="2357438" y="3714750"/>
            <a:ext cx="500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 b="1">
                <a:latin typeface="Arial" panose="020B0604020202020204" pitchFamily="34" charset="0"/>
              </a:rPr>
              <a:t>4.8</a:t>
            </a:r>
          </a:p>
        </p:txBody>
      </p:sp>
      <p:sp>
        <p:nvSpPr>
          <p:cNvPr id="77851" name="TextBox 30"/>
          <p:cNvSpPr txBox="1">
            <a:spLocks noChangeArrowheads="1"/>
          </p:cNvSpPr>
          <p:nvPr/>
        </p:nvSpPr>
        <p:spPr bwMode="auto">
          <a:xfrm>
            <a:off x="4429125" y="371475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 b="1">
                <a:latin typeface="Arial" panose="020B0604020202020204" pitchFamily="34" charset="0"/>
              </a:rPr>
              <a:t>5.3</a:t>
            </a:r>
          </a:p>
        </p:txBody>
      </p:sp>
      <p:sp>
        <p:nvSpPr>
          <p:cNvPr id="77852" name="TextBox 31"/>
          <p:cNvSpPr txBox="1">
            <a:spLocks noChangeArrowheads="1"/>
          </p:cNvSpPr>
          <p:nvPr/>
        </p:nvSpPr>
        <p:spPr bwMode="auto">
          <a:xfrm>
            <a:off x="4214813" y="3000375"/>
            <a:ext cx="500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 b="1">
                <a:latin typeface="Arial" panose="020B0604020202020204" pitchFamily="34" charset="0"/>
              </a:rPr>
              <a:t>9.2</a:t>
            </a:r>
          </a:p>
        </p:txBody>
      </p:sp>
      <p:sp>
        <p:nvSpPr>
          <p:cNvPr id="77853" name="TextBox 32"/>
          <p:cNvSpPr txBox="1">
            <a:spLocks noChangeArrowheads="1"/>
          </p:cNvSpPr>
          <p:nvPr/>
        </p:nvSpPr>
        <p:spPr bwMode="auto">
          <a:xfrm>
            <a:off x="5929313" y="3786188"/>
            <a:ext cx="50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600" b="1">
                <a:latin typeface="Arial" panose="020B0604020202020204" pitchFamily="34" charset="0"/>
              </a:rPr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84847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3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Помпы и амбулаторный мониторинг гликемии</a:t>
            </a: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618856" cy="183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6">
            <a:extLst>
              <a:ext uri="{FF2B5EF4-FFF2-40B4-BE49-F238E27FC236}">
                <a16:creationId xmlns="" xmlns:a16="http://schemas.microsoft.com/office/drawing/2014/main" id="{47F49F49-2DAE-4793-9C27-E32CB8B8A3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947" t="8712" r="9734" b="12607"/>
          <a:stretch/>
        </p:blipFill>
        <p:spPr>
          <a:xfrm>
            <a:off x="795131" y="3429000"/>
            <a:ext cx="7305261" cy="321033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DD79089-335B-4A25-9F2C-0A5D9980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Инсулиновая помпа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Kadisch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(1963)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6D083A9A-A639-49F8-81C4-70C19C5B8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3" b="6314"/>
          <a:stretch/>
        </p:blipFill>
        <p:spPr>
          <a:xfrm>
            <a:off x="1676400" y="1825625"/>
            <a:ext cx="4876800" cy="4333876"/>
          </a:xfrm>
        </p:spPr>
      </p:pic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83C38AB-92D0-4806-8317-08B75611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0700" y="6642100"/>
            <a:ext cx="3054350" cy="79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E5AA658-96C1-4AAE-9CF4-02524324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A2D1-154F-4A44-8F41-F1A92B574FF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18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3"/>
          <p:cNvSpPr txBox="1">
            <a:spLocks/>
          </p:cNvSpPr>
          <p:nvPr/>
        </p:nvSpPr>
        <p:spPr bwMode="auto">
          <a:xfrm>
            <a:off x="1277635" y="546100"/>
            <a:ext cx="65668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t" anchorCtr="0">
            <a:normAutofit/>
          </a:bodyPr>
          <a:lstStyle>
            <a:lvl1pPr algn="l" defTabSz="457029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300" b="1" i="0" kern="1200" cap="all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ru-RU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B0603020203020204" pitchFamily="34" charset="0"/>
                <a:ea typeface="ヒラギノ角ゴ Pro W3" charset="-128"/>
                <a:cs typeface="Arial" panose="020B0604020202020204" pitchFamily="34" charset="0"/>
              </a:rPr>
              <a:t>Эволюция устройств </a:t>
            </a:r>
          </a:p>
          <a:p>
            <a:pPr algn="ctr"/>
            <a:r>
              <a:rPr lang="ru-RU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ra" panose="020B0603020203020204" pitchFamily="34" charset="0"/>
                <a:ea typeface="ヒラギノ角ゴ Pro W3" charset="-128"/>
                <a:cs typeface="Arial" panose="020B0604020202020204" pitchFamily="34" charset="0"/>
              </a:rPr>
              <a:t>контроля глюкозы крови</a:t>
            </a:r>
            <a:endParaRPr lang="en-US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ffra" panose="020B0603020203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1192428" y="3807044"/>
            <a:ext cx="1143449" cy="1602803"/>
            <a:chOff x="65904" y="3933056"/>
            <a:chExt cx="1524598" cy="2137070"/>
          </a:xfrm>
        </p:grpSpPr>
        <p:pic>
          <p:nvPicPr>
            <p:cNvPr id="94216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4" y="3933056"/>
              <a:ext cx="1302265" cy="161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65904" y="5484707"/>
              <a:ext cx="1524598" cy="5854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9056" tIns="34529" rIns="69056" bIns="34529">
              <a:spAutoFit/>
            </a:bodyPr>
            <a:lstStyle/>
            <a:p>
              <a:pPr algn="ctr" eaLnBrk="0">
                <a:defRPr/>
              </a:pP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Professional CGMS</a:t>
              </a:r>
            </a:p>
          </p:txBody>
        </p:sp>
      </p:grpSp>
      <p:grpSp>
        <p:nvGrpSpPr>
          <p:cNvPr id="4" name="Group 94219"/>
          <p:cNvGrpSpPr/>
          <p:nvPr/>
        </p:nvGrpSpPr>
        <p:grpSpPr>
          <a:xfrm>
            <a:off x="2195736" y="3969061"/>
            <a:ext cx="1195977" cy="1447019"/>
            <a:chOff x="1475656" y="4149080"/>
            <a:chExt cx="1594636" cy="1929359"/>
          </a:xfrm>
        </p:grpSpPr>
        <p:pic>
          <p:nvPicPr>
            <p:cNvPr id="31" name="Picture 32" descr="guardian-pi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149080"/>
              <a:ext cx="1594636" cy="1300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1685473" y="5493020"/>
              <a:ext cx="1370033" cy="5854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algn="ctr" eaLnBrk="0">
                <a:defRPr/>
              </a:pP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Personal CGM</a:t>
              </a:r>
            </a:p>
            <a:p>
              <a:pPr algn="ctr" eaLnBrk="0">
                <a:defRPr/>
              </a:pP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Guardian RT</a:t>
              </a:r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3387637" y="3659403"/>
            <a:ext cx="1313843" cy="1814626"/>
            <a:chOff x="2992847" y="3736204"/>
            <a:chExt cx="1751791" cy="2419501"/>
          </a:xfrm>
        </p:grpSpPr>
        <p:pic>
          <p:nvPicPr>
            <p:cNvPr id="94212" name="Picture 4" descr="H:\MDT\Presentations\картинки\продукты\6100_1_291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847" y="3736204"/>
              <a:ext cx="1751791" cy="1925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3275856" y="5324065"/>
              <a:ext cx="1418692" cy="8316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9056" tIns="34529" rIns="69056" bIns="34529">
              <a:spAutoFit/>
            </a:bodyPr>
            <a:lstStyle/>
            <a:p>
              <a:pPr algn="just" eaLnBrk="0">
                <a:defRPr/>
              </a:pP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Paradigm</a:t>
              </a:r>
              <a:r>
                <a:rPr lang="en-US" altLang="en-US" sz="1200" kern="0" baseline="3000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®</a:t>
              </a: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 Real-time™/ MiniLink</a:t>
              </a:r>
            </a:p>
          </p:txBody>
        </p:sp>
      </p:grpSp>
      <p:grpSp>
        <p:nvGrpSpPr>
          <p:cNvPr id="7" name="Group 60"/>
          <p:cNvGrpSpPr/>
          <p:nvPr/>
        </p:nvGrpSpPr>
        <p:grpSpPr>
          <a:xfrm>
            <a:off x="1439652" y="1695735"/>
            <a:ext cx="1273815" cy="1565871"/>
            <a:chOff x="395536" y="1117980"/>
            <a:chExt cx="1698420" cy="2087828"/>
          </a:xfrm>
        </p:grpSpPr>
        <p:pic>
          <p:nvPicPr>
            <p:cNvPr id="30" name="Picture 49" descr="cgms-pi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38793"/>
              <a:ext cx="1516613" cy="136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44379" y="1117980"/>
              <a:ext cx="1649577" cy="5854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9056" tIns="34529" rIns="69056" bIns="34529">
              <a:spAutoFit/>
            </a:bodyPr>
            <a:lstStyle/>
            <a:p>
              <a:pPr algn="ctr" eaLnBrk="0">
                <a:defRPr/>
              </a:pP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Professional CGMS Gold</a:t>
              </a:r>
            </a:p>
          </p:txBody>
        </p:sp>
      </p:grpSp>
      <p:grpSp>
        <p:nvGrpSpPr>
          <p:cNvPr id="8" name="Group 94207"/>
          <p:cNvGrpSpPr/>
          <p:nvPr/>
        </p:nvGrpSpPr>
        <p:grpSpPr>
          <a:xfrm>
            <a:off x="5670279" y="1563677"/>
            <a:ext cx="1051129" cy="1602351"/>
            <a:chOff x="4918771" y="975769"/>
            <a:chExt cx="1401505" cy="2136468"/>
          </a:xfrm>
        </p:grpSpPr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4932040" y="975769"/>
              <a:ext cx="1388236" cy="5810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9056" tIns="34529" rIns="69056" bIns="34529" anchor="b">
              <a:noAutofit/>
            </a:bodyPr>
            <a:lstStyle/>
            <a:p>
              <a:pPr algn="ctr" eaLnBrk="0">
                <a:defRPr/>
              </a:pPr>
              <a:r>
                <a:rPr lang="en-US" altLang="en-US" sz="1200" i="1" kern="0" dirty="0" err="1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i</a:t>
              </a:r>
              <a:r>
                <a:rPr lang="en-US" altLang="en-US" sz="1200" i="1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-</a:t>
              </a: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Pro™</a:t>
              </a:r>
              <a:r>
                <a:rPr lang="ru-RU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2</a:t>
              </a:r>
              <a:endParaRPr lang="en-US" altLang="en-US" sz="1200" i="1" kern="0" dirty="0">
                <a:latin typeface="Effra" panose="020B0603020203020204" pitchFamily="34" charset="0"/>
                <a:ea typeface="ヒラギノ角ゴ Pro W3" charset="-128"/>
                <a:cs typeface="Arial" charset="0"/>
              </a:endParaRPr>
            </a:p>
          </p:txBody>
        </p:sp>
        <p:pic>
          <p:nvPicPr>
            <p:cNvPr id="53" name="Picture 17" descr="Recorder and Dock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14" r="18596"/>
            <a:stretch>
              <a:fillRect/>
            </a:stretch>
          </p:blipFill>
          <p:spPr bwMode="auto">
            <a:xfrm>
              <a:off x="4918771" y="1556792"/>
              <a:ext cx="1237405" cy="155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ight Arrow 39"/>
          <p:cNvSpPr/>
          <p:nvPr/>
        </p:nvSpPr>
        <p:spPr bwMode="auto">
          <a:xfrm>
            <a:off x="1223628" y="3175968"/>
            <a:ext cx="7501272" cy="584238"/>
          </a:xfrm>
          <a:prstGeom prst="rightArrow">
            <a:avLst>
              <a:gd name="adj1" fmla="val 74616"/>
              <a:gd name="adj2" fmla="val 108785"/>
            </a:avLst>
          </a:prstGeom>
          <a:gradFill flip="none" rotWithShape="1">
            <a:gsLst>
              <a:gs pos="26000">
                <a:srgbClr val="71C5E8"/>
              </a:gs>
              <a:gs pos="70000">
                <a:srgbClr val="71C5E8"/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eaLnBrk="0">
              <a:defRPr/>
            </a:pPr>
            <a:r>
              <a:rPr lang="ru-RU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1999 </a:t>
            </a:r>
            <a:r>
              <a:rPr lang="en-US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     </a:t>
            </a:r>
            <a:r>
              <a:rPr lang="ru-RU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  2003  </a:t>
            </a:r>
            <a:r>
              <a:rPr lang="en-US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    </a:t>
            </a:r>
            <a:r>
              <a:rPr lang="ru-RU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2005 </a:t>
            </a:r>
            <a:r>
              <a:rPr lang="en-US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   </a:t>
            </a:r>
            <a:r>
              <a:rPr lang="ru-RU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 </a:t>
            </a:r>
            <a:r>
              <a:rPr lang="en-US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    </a:t>
            </a:r>
            <a:r>
              <a:rPr lang="ru-RU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2006  </a:t>
            </a:r>
            <a:r>
              <a:rPr lang="en-US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   </a:t>
            </a:r>
            <a:r>
              <a:rPr lang="ru-RU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   </a:t>
            </a:r>
            <a:r>
              <a:rPr lang="en-US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     </a:t>
            </a:r>
            <a:r>
              <a:rPr lang="ru-RU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2007    </a:t>
            </a:r>
            <a:r>
              <a:rPr lang="en-US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        </a:t>
            </a:r>
            <a:r>
              <a:rPr lang="ru-RU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   2011      </a:t>
            </a:r>
            <a:r>
              <a:rPr lang="en-US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2017      </a:t>
            </a:r>
            <a:r>
              <a:rPr lang="ru-RU" kern="0" dirty="0">
                <a:solidFill>
                  <a:srgbClr val="001E46"/>
                </a:solidFill>
                <a:latin typeface="Effra" panose="020B0603020203020204" pitchFamily="34" charset="0"/>
                <a:ea typeface="ヒラギノ角ゴ Pro W3" pitchFamily="28" charset="-128"/>
              </a:rPr>
              <a:t>…</a:t>
            </a:r>
            <a:endParaRPr lang="en-US" kern="0" dirty="0">
              <a:solidFill>
                <a:srgbClr val="001E46"/>
              </a:solidFill>
              <a:latin typeface="Effra" panose="020B0603020203020204" pitchFamily="34" charset="0"/>
              <a:ea typeface="ヒラギノ角ゴ Pro W3" pitchFamily="28" charset="-128"/>
            </a:endParaRPr>
          </a:p>
        </p:txBody>
      </p:sp>
      <p:grpSp>
        <p:nvGrpSpPr>
          <p:cNvPr id="9" name="Group 94208"/>
          <p:cNvGrpSpPr/>
          <p:nvPr/>
        </p:nvGrpSpPr>
        <p:grpSpPr>
          <a:xfrm>
            <a:off x="4537858" y="3807042"/>
            <a:ext cx="1438298" cy="1458163"/>
            <a:chOff x="4526478" y="3933056"/>
            <a:chExt cx="1917730" cy="1944217"/>
          </a:xfrm>
        </p:grpSpPr>
        <p:pic>
          <p:nvPicPr>
            <p:cNvPr id="94213" name="Picture 5" descr="H:\MDT\Presentations\картинки\продукты\10742_1_291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478" y="3933056"/>
              <a:ext cx="1917730" cy="1747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5063188" y="5291854"/>
              <a:ext cx="1134925" cy="5854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eaLnBrk="0">
                <a:defRPr/>
              </a:pP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Guardian </a:t>
              </a:r>
              <a:b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</a:b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Real-time™</a:t>
              </a:r>
            </a:p>
          </p:txBody>
        </p:sp>
      </p:grpSp>
      <p:grpSp>
        <p:nvGrpSpPr>
          <p:cNvPr id="10" name="Group 61"/>
          <p:cNvGrpSpPr/>
          <p:nvPr/>
        </p:nvGrpSpPr>
        <p:grpSpPr>
          <a:xfrm>
            <a:off x="2616200" y="1695736"/>
            <a:ext cx="2984500" cy="1410620"/>
            <a:chOff x="1964265" y="1117980"/>
            <a:chExt cx="3979334" cy="1880827"/>
          </a:xfrm>
        </p:grpSpPr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1964265" y="1117980"/>
              <a:ext cx="3979334" cy="5854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9056" tIns="34529" rIns="69056" bIns="34529">
              <a:spAutoFit/>
            </a:bodyPr>
            <a:lstStyle/>
            <a:p>
              <a:pPr algn="ctr" eaLnBrk="0"/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Paradigm</a:t>
              </a:r>
              <a:r>
                <a:rPr lang="en-US" altLang="en-US" sz="1200" kern="0" baseline="3000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®</a:t>
              </a:r>
              <a:r>
                <a:rPr lang="ru-RU" altLang="en-US" sz="1200" kern="0" baseline="3000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  </a:t>
              </a:r>
              <a:r>
                <a:rPr lang="en-US" altLang="en-US" sz="1600" kern="0" baseline="30000" dirty="0" err="1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Accu</a:t>
              </a:r>
              <a:r>
                <a:rPr lang="en-US" altLang="en-US" sz="1600" kern="0" baseline="3000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  </a:t>
              </a:r>
              <a:r>
                <a:rPr lang="en-US" altLang="en-US" sz="1600" kern="0" baseline="30000" dirty="0" err="1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Chek</a:t>
              </a:r>
              <a:r>
                <a:rPr lang="en-US" altLang="en-US" sz="1600" kern="0" baseline="3000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 </a:t>
              </a: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 </a:t>
              </a:r>
              <a:endParaRPr lang="ru-RU" altLang="en-US" sz="1200" kern="0" dirty="0">
                <a:latin typeface="Effra" panose="020B0603020203020204" pitchFamily="34" charset="0"/>
                <a:ea typeface="ヒラギノ角ゴ Pro W3" charset="-128"/>
                <a:cs typeface="Arial" charset="0"/>
              </a:endParaRPr>
            </a:p>
            <a:p>
              <a:pPr algn="ctr" eaLnBrk="0"/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Real-time™ Combo </a:t>
              </a:r>
            </a:p>
          </p:txBody>
        </p:sp>
        <p:grpSp>
          <p:nvGrpSpPr>
            <p:cNvPr id="11" name="Group 50"/>
            <p:cNvGrpSpPr/>
            <p:nvPr/>
          </p:nvGrpSpPr>
          <p:grpSpPr>
            <a:xfrm>
              <a:off x="2411760" y="1952960"/>
              <a:ext cx="1756535" cy="1045847"/>
              <a:chOff x="1808770" y="4231105"/>
              <a:chExt cx="1756535" cy="1045847"/>
            </a:xfrm>
            <a:effectLst/>
          </p:grpSpPr>
          <p:pic>
            <p:nvPicPr>
              <p:cNvPr id="57" name="Picture 9" descr="C:\Users\marink2\Desktop\Picts\mmdmmt722nab_paradigm_insulin_pump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8770" y="4231105"/>
                <a:ext cx="1529673" cy="998095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5" descr="paradigmn-pic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400947">
                <a:off x="2396008" y="4679006"/>
                <a:ext cx="1169297" cy="597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94214"/>
          <p:cNvGrpSpPr/>
          <p:nvPr/>
        </p:nvGrpSpPr>
        <p:grpSpPr>
          <a:xfrm>
            <a:off x="5706126" y="4090779"/>
            <a:ext cx="1123824" cy="1174425"/>
            <a:chOff x="6084168" y="4311372"/>
            <a:chExt cx="1498432" cy="1565900"/>
          </a:xfrm>
        </p:grpSpPr>
        <p:pic>
          <p:nvPicPr>
            <p:cNvPr id="94214" name="Picture 6" descr="H:\MDT\Presentations\картинки\продукты\5517_1_2914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311372"/>
              <a:ext cx="1440160" cy="1467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44"/>
            <p:cNvSpPr>
              <a:spLocks noChangeArrowheads="1"/>
            </p:cNvSpPr>
            <p:nvPr/>
          </p:nvSpPr>
          <p:spPr bwMode="auto">
            <a:xfrm>
              <a:off x="6313927" y="5296249"/>
              <a:ext cx="1268673" cy="58102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9056" tIns="34529" rIns="69056" bIns="34529" anchor="ctr">
              <a:noAutofit/>
            </a:bodyPr>
            <a:lstStyle/>
            <a:p>
              <a:pPr algn="ctr" eaLnBrk="0">
                <a:defRPr/>
              </a:pP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Paradigm</a:t>
              </a:r>
              <a:r>
                <a:rPr lang="en-US" altLang="en-US" sz="1200" kern="0" baseline="3000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®</a:t>
              </a: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 </a:t>
              </a:r>
              <a:r>
                <a:rPr lang="en-US" altLang="en-US" sz="1200" kern="0" dirty="0" err="1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Veo</a:t>
              </a:r>
              <a:r>
                <a:rPr lang="en-US" alt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™ </a:t>
              </a:r>
              <a:endParaRPr lang="en-US" altLang="en-US" sz="1200" i="1" kern="0" dirty="0">
                <a:latin typeface="Effra" panose="020B0603020203020204" pitchFamily="34" charset="0"/>
                <a:ea typeface="ヒラギノ角ゴ Pro W3" charset="-128"/>
                <a:cs typeface="Arial" charset="0"/>
              </a:endParaRPr>
            </a:p>
          </p:txBody>
        </p:sp>
      </p:grpSp>
      <p:grpSp>
        <p:nvGrpSpPr>
          <p:cNvPr id="13" name="Group 94218"/>
          <p:cNvGrpSpPr/>
          <p:nvPr/>
        </p:nvGrpSpPr>
        <p:grpSpPr>
          <a:xfrm>
            <a:off x="7059111" y="1472084"/>
            <a:ext cx="1512168" cy="1688321"/>
            <a:chOff x="7165537" y="957016"/>
            <a:chExt cx="1942967" cy="2130790"/>
          </a:xfrm>
        </p:grpSpPr>
        <p:pic>
          <p:nvPicPr>
            <p:cNvPr id="94217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5537" y="1242394"/>
              <a:ext cx="1942967" cy="184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7359561" y="957016"/>
              <a:ext cx="1554918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9056" tIns="34529" rIns="69056" bIns="34529" anchor="ctr">
              <a:noAutofit/>
            </a:bodyPr>
            <a:lstStyle/>
            <a:p>
              <a:pPr algn="ctr" eaLnBrk="0"/>
              <a:r>
                <a:rPr 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MiniMed 670G</a:t>
              </a:r>
              <a:r>
                <a:rPr lang="ru-RU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*</a:t>
              </a:r>
              <a:endParaRPr lang="en-US" sz="1200" kern="0" dirty="0">
                <a:latin typeface="Effra" panose="020B0603020203020204" pitchFamily="34" charset="0"/>
                <a:ea typeface="ヒラギノ角ゴ Pro W3" charset="-128"/>
                <a:cs typeface="Arial" charset="0"/>
              </a:endParaRPr>
            </a:p>
          </p:txBody>
        </p:sp>
      </p:grpSp>
      <p:grpSp>
        <p:nvGrpSpPr>
          <p:cNvPr id="14" name="Group 94217"/>
          <p:cNvGrpSpPr/>
          <p:nvPr/>
        </p:nvGrpSpPr>
        <p:grpSpPr>
          <a:xfrm>
            <a:off x="6489700" y="3846287"/>
            <a:ext cx="2654300" cy="1569793"/>
            <a:chOff x="7128931" y="3985382"/>
            <a:chExt cx="3539067" cy="2093057"/>
          </a:xfrm>
        </p:grpSpPr>
        <p:pic>
          <p:nvPicPr>
            <p:cNvPr id="52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985382"/>
              <a:ext cx="1512168" cy="175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57"/>
            <p:cNvSpPr/>
            <p:nvPr/>
          </p:nvSpPr>
          <p:spPr>
            <a:xfrm>
              <a:off x="7128931" y="5816599"/>
              <a:ext cx="3539067" cy="2618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9056" tIns="34529" rIns="69056" bIns="34529" anchor="ctr">
              <a:noAutofit/>
            </a:bodyPr>
            <a:lstStyle/>
            <a:p>
              <a:pPr algn="ctr" eaLnBrk="0"/>
              <a:r>
                <a:rPr lang="en-US" sz="1200" kern="0" dirty="0" err="1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MiniMed</a:t>
              </a:r>
              <a:r>
                <a:rPr lang="en-US" sz="1200" kern="0" dirty="0">
                  <a:latin typeface="Effra" panose="020B0603020203020204" pitchFamily="34" charset="0"/>
                  <a:ea typeface="ヒラギノ角ゴ Pro W3" charset="-128"/>
                  <a:cs typeface="Arial" charset="0"/>
                </a:rPr>
                <a:t> 640G       Free Style Libre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223629" y="5790696"/>
            <a:ext cx="206178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" dirty="0"/>
              <a:t>* Не зарегистрированы на территории РФ</a:t>
            </a:r>
            <a:endParaRPr lang="en-US" sz="75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1DBD807-ECC7-4148-A74E-39EF9C7BE3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01" y="2209800"/>
            <a:ext cx="1046099" cy="10033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FB750EA-6282-4FB8-89EF-68571E6844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4064000"/>
            <a:ext cx="1086439" cy="10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Барьеры. Социальный конфликт.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«Что думают окружающие? Я отличаюсь от друзей.»</a:t>
            </a:r>
          </a:p>
          <a:p>
            <a:pPr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900" cap="all" dirty="0"/>
              <a:t>МЕТОДЫ: </a:t>
            </a:r>
            <a:r>
              <a:rPr lang="ru-RU" sz="2900" dirty="0"/>
              <a:t>Подростки с диабетом 1 типа были опрошены во время посещений клиники в 2 международных центрах. Участники ответили на опрос, содержащий анкеты о социальной тревожности, поведенческой приверженности режиму самообслуживания при диабете, качестве жизни, страхе перед гипогликемией и последними результатами анализа гемоглобина A1C.</a:t>
            </a:r>
          </a:p>
          <a:p>
            <a:pPr>
              <a:buNone/>
            </a:pPr>
            <a:r>
              <a:rPr lang="ru-RU" sz="2900" cap="all" dirty="0"/>
              <a:t>РЕЗУЛЬТАТЫ:  </a:t>
            </a:r>
            <a:r>
              <a:rPr lang="ru-RU" sz="2900" dirty="0"/>
              <a:t>В ней приняли участие 76 подростков (33 мальчика, 43 девочки), средний возраст 15,9 (1,44) года. Уровни социальной тревожности статистически не различаются между полами. </a:t>
            </a:r>
            <a:r>
              <a:rPr lang="ru-RU" sz="2900" b="1" dirty="0"/>
              <a:t>У мальчиков социальная тревога связана с ухудшением диеты и приверженностью к инъекции инсулина; у девушек не обнаружено никаких ассоциаций.</a:t>
            </a:r>
            <a:r>
              <a:rPr lang="ru-RU" sz="2900" dirty="0"/>
              <a:t> Социальная тревога положительно </a:t>
            </a:r>
            <a:r>
              <a:rPr lang="ru-RU" sz="2900" dirty="0" err="1"/>
              <a:t>коррелирует</a:t>
            </a:r>
            <a:r>
              <a:rPr lang="ru-RU" sz="2900" dirty="0"/>
              <a:t> с низким качеством жизни обоих полов. </a:t>
            </a:r>
            <a:r>
              <a:rPr lang="ru-RU" sz="2900" b="1" dirty="0"/>
              <a:t>Страх гипогликемии опосредует связь между социальной тревогой и приверженностью к инсулину у мальчиков.</a:t>
            </a:r>
          </a:p>
          <a:p>
            <a:pPr>
              <a:buNone/>
            </a:pPr>
            <a:endParaRPr lang="ru-RU" sz="2900" b="1" dirty="0"/>
          </a:p>
          <a:p>
            <a:pPr>
              <a:buNone/>
            </a:pPr>
            <a:endParaRPr lang="ru-RU" sz="2900" b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83568" y="6093296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Di Battista AM, Hart TA, Greco L, et al. Type 1 diabetes among adolescents: reduced diabetes self-care caused by social fear and fear of hypoglycemia. Diabetes Educ. 2009;35:465–475.</a:t>
            </a:r>
            <a:endParaRPr lang="ru-RU" sz="1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Барьеры. Межличностный конфликт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sz="1900" dirty="0"/>
              <a:t>Старшие подростки обладают лучшими навыками решения проблем, но более уязвимы   перед лицом давления со стороны сверстников. </a:t>
            </a:r>
          </a:p>
          <a:p>
            <a:pPr>
              <a:buNone/>
            </a:pPr>
            <a:r>
              <a:rPr lang="en-US" sz="1000" dirty="0"/>
              <a:t>Thomas AM, Peterson L, Goldstein D. Problem solving and diabetes regimen adherence by children and adolescents with IDDM in social pressure situations: a reflection of normal development. J </a:t>
            </a:r>
            <a:r>
              <a:rPr lang="en-US" sz="1000" dirty="0" err="1"/>
              <a:t>Pediatr</a:t>
            </a:r>
            <a:r>
              <a:rPr lang="en-US" sz="1000" dirty="0"/>
              <a:t> Psychol. 1997;22:541–561</a:t>
            </a:r>
            <a:endParaRPr lang="ru-RU" sz="1000" dirty="0"/>
          </a:p>
          <a:p>
            <a:pPr>
              <a:buNone/>
            </a:pPr>
            <a:r>
              <a:rPr lang="ru-RU" sz="1900" dirty="0"/>
              <a:t>       Подростки, которые чувствуют, что их друзья негативно отреагируют на их поведение по уходу за собой, сообщают о большем стрессе при диабете, что, в свою очередь, связано с плохим метаболическим контролем.</a:t>
            </a:r>
          </a:p>
          <a:p>
            <a:pPr>
              <a:buNone/>
            </a:pPr>
            <a:r>
              <a:rPr lang="ru-RU" dirty="0"/>
              <a:t> </a:t>
            </a:r>
            <a:r>
              <a:rPr lang="en-US" sz="1000" dirty="0"/>
              <a:t>Grey M, Boland EA, Davidson M, et al. Coping skills training for youth with diabetes mellitus has long-lasting effects on metabolic control and quality of life. J </a:t>
            </a:r>
            <a:r>
              <a:rPr lang="en-US" sz="1000" dirty="0" err="1"/>
              <a:t>Pediatr</a:t>
            </a:r>
            <a:r>
              <a:rPr lang="en-US" sz="1000" dirty="0"/>
              <a:t>. 2000;137:107–113</a:t>
            </a:r>
            <a:endParaRPr lang="ru-RU" sz="1000" dirty="0"/>
          </a:p>
          <a:p>
            <a:pPr>
              <a:buNone/>
            </a:pPr>
            <a:endParaRPr lang="ru-RU" sz="1000" dirty="0"/>
          </a:p>
          <a:p>
            <a:pPr>
              <a:buNone/>
            </a:pPr>
            <a:r>
              <a:rPr lang="ru-RU" sz="1600" b="1" dirty="0"/>
              <a:t>       «Для подростков, ищущих уединения, может быть достаточно проверки уровня глюкозы в крови в кабинете медсестры, в то время как требование к другим подросткам проверять уровень глюкозы исключительно в кабинете медсестры может усилить опасения по поводу того, что они чувствуют себя по-другому и изолированы.»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40" y="0"/>
            <a:ext cx="7985976" cy="881303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/>
              <a:t>                 — </a:t>
            </a:r>
            <a:r>
              <a:rPr lang="en-US" sz="1800" b="1" dirty="0">
                <a:solidFill>
                  <a:srgbClr val="002060"/>
                </a:solidFill>
              </a:rPr>
              <a:t>это крупнейшее современное исследование в условиях реальной жизни с </a:t>
            </a:r>
            <a:r>
              <a:rPr lang="en-US" sz="1800" b="1" dirty="0" err="1">
                <a:solidFill>
                  <a:srgbClr val="002060"/>
                </a:solidFill>
              </a:rPr>
              <a:t>участием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5 887 </a:t>
            </a:r>
            <a:r>
              <a:rPr lang="en-US" sz="1800" b="1" dirty="0" err="1">
                <a:solidFill>
                  <a:srgbClr val="002060"/>
                </a:solidFill>
              </a:rPr>
              <a:t>пациентов</a:t>
            </a:r>
            <a:r>
              <a:rPr lang="en-US" sz="1800" b="1" dirty="0">
                <a:solidFill>
                  <a:srgbClr val="002060"/>
                </a:solidFill>
              </a:rPr>
              <a:t> с 5 континентов, </a:t>
            </a:r>
            <a:r>
              <a:rPr lang="en-US" sz="1800" b="1" dirty="0" err="1">
                <a:solidFill>
                  <a:srgbClr val="002060"/>
                </a:solidFill>
              </a:rPr>
              <a:t>из</a:t>
            </a:r>
            <a:r>
              <a:rPr lang="en-US" sz="1800" b="1" dirty="0">
                <a:solidFill>
                  <a:srgbClr val="002060"/>
                </a:solidFill>
              </a:rPr>
              <a:t> 20 стран и </a:t>
            </a:r>
            <a:r>
              <a:rPr lang="ru-RU" sz="1800" b="1" dirty="0">
                <a:solidFill>
                  <a:srgbClr val="002060"/>
                </a:solidFill>
              </a:rPr>
              <a:t>219</a:t>
            </a:r>
            <a:r>
              <a:rPr lang="en-US" sz="1800" b="1" dirty="0">
                <a:solidFill>
                  <a:srgbClr val="002060"/>
                </a:solidFill>
              </a:rPr>
              <a:t> медицинских центров</a:t>
            </a:r>
          </a:p>
        </p:txBody>
      </p:sp>
      <p:grpSp>
        <p:nvGrpSpPr>
          <p:cNvPr id="6" name="Groupe 41"/>
          <p:cNvGrpSpPr/>
          <p:nvPr/>
        </p:nvGrpSpPr>
        <p:grpSpPr>
          <a:xfrm>
            <a:off x="931734" y="1158873"/>
            <a:ext cx="7671282" cy="4246061"/>
            <a:chOff x="1183984" y="1848047"/>
            <a:chExt cx="6774369" cy="3749618"/>
          </a:xfrm>
        </p:grpSpPr>
        <p:pic>
          <p:nvPicPr>
            <p:cNvPr id="5" name="Picture 2" descr="\\Serveur\serveur\PRODUCTION\PROD\SAG-16136 (TEENS pour N letter)\IMPORTS\car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6537" y="2669371"/>
              <a:ext cx="5447578" cy="2923759"/>
            </a:xfrm>
            <a:prstGeom prst="rect">
              <a:avLst/>
            </a:prstGeom>
            <a:noFill/>
          </p:spPr>
        </p:pic>
        <p:sp>
          <p:nvSpPr>
            <p:cNvPr id="47" name="Rectangle 46"/>
            <p:cNvSpPr/>
            <p:nvPr/>
          </p:nvSpPr>
          <p:spPr>
            <a:xfrm>
              <a:off x="3698056" y="2396786"/>
              <a:ext cx="2167890" cy="1257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83984" y="2631460"/>
              <a:ext cx="1521567" cy="917153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США</a:t>
              </a:r>
            </a:p>
            <a:p>
              <a:pPr marL="88900" indent="-88900">
                <a:spcBef>
                  <a:spcPts val="300"/>
                </a:spcBef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25 </a:t>
              </a:r>
              <a:r>
                <a:rPr lang="en-US" sz="1000" b="1" dirty="0" err="1">
                  <a:solidFill>
                    <a:srgbClr val="444492"/>
                  </a:solidFill>
                  <a:latin typeface="Century Gothic" pitchFamily="34" charset="0"/>
                </a:rPr>
                <a:t>исследовательских</a:t>
              </a: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</a:t>
              </a:r>
              <a:r>
                <a:rPr lang="en-US" sz="1000" b="1" dirty="0" err="1">
                  <a:solidFill>
                    <a:srgbClr val="444492"/>
                  </a:solidFill>
                  <a:latin typeface="Century Gothic" pitchFamily="34" charset="0"/>
                </a:rPr>
                <a:t>центров</a:t>
              </a:r>
              <a:endParaRPr lang="en-US" sz="1000" b="1" dirty="0">
                <a:solidFill>
                  <a:srgbClr val="444492"/>
                </a:solidFill>
                <a:latin typeface="Century Gothic" pitchFamily="34" charset="0"/>
              </a:endParaRPr>
            </a:p>
            <a:p>
              <a:pPr marL="88900" indent="-88900">
                <a:spcBef>
                  <a:spcPts val="300"/>
                </a:spcBef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49</a:t>
              </a:r>
              <a:r>
                <a:rPr lang="ru-RU" sz="1000" b="1" dirty="0">
                  <a:solidFill>
                    <a:srgbClr val="444492"/>
                  </a:solidFill>
                  <a:latin typeface="Century Gothic" pitchFamily="34" charset="0"/>
                </a:rPr>
                <a:t>7</a:t>
              </a: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участников</a:t>
              </a:r>
              <a:endParaRPr lang="ru-RU" sz="1000" b="1" dirty="0">
                <a:solidFill>
                  <a:srgbClr val="444492"/>
                </a:solidFill>
                <a:latin typeface="Century Gothic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18834" y="1848047"/>
              <a:ext cx="2555042" cy="1067506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ЕВРОПА</a:t>
              </a:r>
              <a:r>
                <a:rPr dirty="0">
                  <a:solidFill>
                    <a:srgbClr val="000000"/>
                  </a:solidFill>
                </a:rPr>
                <a:t/>
              </a:r>
              <a:br>
                <a:rPr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444492"/>
                  </a:solidFill>
                  <a:latin typeface="Century Gothic" pitchFamily="34" charset="0"/>
                </a:rPr>
                <a:t>(Дания/Франция/Германия/</a:t>
              </a:r>
              <a:r>
                <a:rPr dirty="0">
                  <a:solidFill>
                    <a:srgbClr val="000000"/>
                  </a:solidFill>
                </a:rPr>
                <a:t/>
              </a:r>
              <a:br>
                <a:rPr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444492"/>
                  </a:solidFill>
                  <a:latin typeface="Century Gothic" pitchFamily="34" charset="0"/>
                </a:rPr>
                <a:t>Венгрия/Италия/Португалия/Румыния/</a:t>
              </a:r>
              <a:r>
                <a:rPr dirty="0">
                  <a:solidFill>
                    <a:srgbClr val="000000"/>
                  </a:solidFill>
                </a:rPr>
                <a:t/>
              </a:r>
              <a:br>
                <a:rPr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444492"/>
                  </a:solidFill>
                  <a:latin typeface="Century Gothic" pitchFamily="34" charset="0"/>
                </a:rPr>
                <a:t>Россия/Словения/Испания/Швеция)</a:t>
              </a:r>
            </a:p>
            <a:p>
              <a:pPr marL="85725" indent="-85725">
                <a:spcBef>
                  <a:spcPts val="300"/>
                </a:spcBef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111 исследовательских центров</a:t>
              </a:r>
            </a:p>
            <a:p>
              <a:pPr marL="85725" indent="-85725">
                <a:spcBef>
                  <a:spcPts val="300"/>
                </a:spcBef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29</a:t>
              </a:r>
              <a:r>
                <a:rPr lang="ru-RU" sz="1000" b="1" dirty="0">
                  <a:solidFill>
                    <a:srgbClr val="444492"/>
                  </a:solidFill>
                  <a:latin typeface="Century Gothic" pitchFamily="34" charset="0"/>
                </a:rPr>
                <a:t>15</a:t>
              </a: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</a:t>
              </a:r>
              <a:r>
                <a:rPr lang="en-US" sz="1000" b="1" dirty="0" err="1">
                  <a:solidFill>
                    <a:srgbClr val="444492"/>
                  </a:solidFill>
                  <a:latin typeface="Century Gothic" pitchFamily="34" charset="0"/>
                </a:rPr>
                <a:t>участник</a:t>
              </a:r>
              <a:r>
                <a:rPr lang="ru-RU" sz="1000" b="1" dirty="0" err="1">
                  <a:solidFill>
                    <a:srgbClr val="444492"/>
                  </a:solidFill>
                  <a:latin typeface="Century Gothic" pitchFamily="34" charset="0"/>
                </a:rPr>
                <a:t>ов</a:t>
              </a:r>
              <a:endParaRPr lang="ru-RU" sz="1000" b="1" dirty="0">
                <a:solidFill>
                  <a:srgbClr val="444492"/>
                </a:solidFill>
                <a:latin typeface="Century Gothic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00262" y="3069495"/>
              <a:ext cx="2243516" cy="825745"/>
            </a:xfrm>
            <a:prstGeom prst="roundRect">
              <a:avLst>
                <a:gd name="adj" fmla="val 6786"/>
              </a:avLst>
            </a:prstGeom>
            <a:solidFill>
              <a:srgbClr val="FFFFFF">
                <a:alpha val="69804"/>
              </a:srgb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БЛИЖНИЙ ВОСТОК/СЕВЕРНАЯ АФРИКА</a:t>
              </a:r>
            </a:p>
            <a:p>
              <a:pPr algn="ctr"/>
              <a:r>
                <a:rPr lang="en-US" sz="1000" dirty="0">
                  <a:solidFill>
                    <a:srgbClr val="444492"/>
                  </a:solidFill>
                  <a:latin typeface="Century Gothic" pitchFamily="34" charset="0"/>
                </a:rPr>
                <a:t>Алжир/Иордания/Ливан/Морокко</a:t>
              </a:r>
            </a:p>
            <a:p>
              <a:pPr marL="88900" indent="-88900"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33 исследовательских центров</a:t>
              </a:r>
            </a:p>
            <a:p>
              <a:pPr marL="88900" indent="-88900">
                <a:spcBef>
                  <a:spcPts val="300"/>
                </a:spcBef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10</a:t>
              </a:r>
              <a:r>
                <a:rPr lang="ru-RU" sz="1000" b="1" dirty="0">
                  <a:solidFill>
                    <a:srgbClr val="444492"/>
                  </a:solidFill>
                  <a:latin typeface="Century Gothic" pitchFamily="34" charset="0"/>
                </a:rPr>
                <a:t>23</a:t>
              </a: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</a:t>
              </a:r>
              <a:r>
                <a:rPr lang="en-US" sz="1000" b="1" dirty="0" err="1">
                  <a:solidFill>
                    <a:srgbClr val="444492"/>
                  </a:solidFill>
                  <a:latin typeface="Century Gothic" pitchFamily="34" charset="0"/>
                </a:rPr>
                <a:t>участник</a:t>
              </a:r>
              <a:r>
                <a:rPr lang="ru-RU" sz="1000" b="1" dirty="0">
                  <a:solidFill>
                    <a:srgbClr val="444492"/>
                  </a:solidFill>
                  <a:latin typeface="Century Gothic" pitchFamily="34" charset="0"/>
                </a:rPr>
                <a:t>а</a:t>
              </a:r>
              <a:endParaRPr lang="en-US" sz="1000" b="1" dirty="0">
                <a:solidFill>
                  <a:srgbClr val="444492"/>
                </a:solidFill>
                <a:latin typeface="Century Gothic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52710" y="4857676"/>
              <a:ext cx="1747552" cy="739989"/>
            </a:xfrm>
            <a:prstGeom prst="roundRect">
              <a:avLst>
                <a:gd name="adj" fmla="val 11383"/>
              </a:avLst>
            </a:prstGeom>
            <a:solidFill>
              <a:srgbClr val="FFFFFF">
                <a:alpha val="69804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ЮЖНАЯ АФРИКА</a:t>
              </a:r>
            </a:p>
            <a:p>
              <a:pPr marL="88900" indent="-88900">
                <a:spcBef>
                  <a:spcPts val="300"/>
                </a:spcBef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5 исследовательских центров</a:t>
              </a:r>
            </a:p>
            <a:p>
              <a:pPr marL="88900" indent="-88900">
                <a:spcBef>
                  <a:spcPts val="300"/>
                </a:spcBef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50</a:t>
              </a:r>
              <a:r>
                <a:rPr lang="ru-RU" sz="1000" b="1" dirty="0">
                  <a:solidFill>
                    <a:srgbClr val="444492"/>
                  </a:solidFill>
                  <a:latin typeface="Century Gothic" pitchFamily="34" charset="0"/>
                </a:rPr>
                <a:t>0</a:t>
              </a: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участников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09875" y="4591468"/>
              <a:ext cx="1648478" cy="733286"/>
            </a:xfrm>
            <a:prstGeom prst="roundRect">
              <a:avLst>
                <a:gd name="adj" fmla="val 10326"/>
              </a:avLst>
            </a:prstGeom>
            <a:solidFill>
              <a:srgbClr val="FFFFFF">
                <a:alpha val="69804"/>
              </a:srgb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ИНДИЯ</a:t>
              </a:r>
            </a:p>
            <a:p>
              <a:pPr marL="90488" indent="-90488">
                <a:spcBef>
                  <a:spcPts val="300"/>
                </a:spcBef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18 исследовательских центров</a:t>
              </a:r>
            </a:p>
            <a:p>
              <a:pPr marL="90488" indent="-90488">
                <a:spcBef>
                  <a:spcPts val="300"/>
                </a:spcBef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ru-RU" sz="1000" b="1" dirty="0">
                  <a:solidFill>
                    <a:srgbClr val="444492"/>
                  </a:solidFill>
                  <a:latin typeface="Century Gothic" pitchFamily="34" charset="0"/>
                </a:rPr>
                <a:t>485</a:t>
              </a: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участников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03164" y="4591468"/>
              <a:ext cx="1694435" cy="902117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ЛАТИНСКАЯ АМЕРИКА</a:t>
              </a:r>
            </a:p>
            <a:p>
              <a:pPr algn="ctr"/>
              <a:r>
                <a:rPr lang="en-US" sz="900" dirty="0">
                  <a:solidFill>
                    <a:srgbClr val="444492"/>
                  </a:solidFill>
                  <a:latin typeface="Century Gothic" pitchFamily="34" charset="0"/>
                </a:rPr>
                <a:t>(Аргентина/Мексика)</a:t>
              </a:r>
            </a:p>
            <a:p>
              <a:pPr marL="88900" indent="-88900">
                <a:spcBef>
                  <a:spcPts val="300"/>
                </a:spcBef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27 исследовательских центров</a:t>
              </a:r>
            </a:p>
            <a:p>
              <a:pPr marL="88900" indent="-88900">
                <a:spcBef>
                  <a:spcPts val="300"/>
                </a:spcBef>
                <a:buClr>
                  <a:srgbClr val="BCA36A"/>
                </a:buClr>
                <a:buSzPct val="85000"/>
                <a:buFont typeface="Wingdings" pitchFamily="2" charset="2"/>
                <a:buChar char="l"/>
              </a:pP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4</a:t>
              </a:r>
              <a:r>
                <a:rPr lang="ru-RU" sz="1000" b="1" dirty="0">
                  <a:solidFill>
                    <a:srgbClr val="444492"/>
                  </a:solidFill>
                  <a:latin typeface="Century Gothic" pitchFamily="34" charset="0"/>
                </a:rPr>
                <a:t>67</a:t>
              </a:r>
              <a:r>
                <a:rPr lang="en-US" sz="1000" b="1" dirty="0">
                  <a:solidFill>
                    <a:srgbClr val="444492"/>
                  </a:solidFill>
                  <a:latin typeface="Century Gothic" pitchFamily="34" charset="0"/>
                </a:rPr>
                <a:t> участников</a:t>
              </a:r>
              <a:endParaRPr lang="ru-RU" sz="1000" b="1" dirty="0">
                <a:solidFill>
                  <a:srgbClr val="444492"/>
                </a:solidFill>
                <a:latin typeface="Century Gothic" pitchFamily="34" charset="0"/>
              </a:endParaRPr>
            </a:p>
          </p:txBody>
        </p:sp>
        <p:cxnSp>
          <p:nvCxnSpPr>
            <p:cNvPr id="29" name="Connecteur droit 28"/>
            <p:cNvCxnSpPr>
              <a:endCxn id="72" idx="1"/>
            </p:cNvCxnSpPr>
            <p:nvPr/>
          </p:nvCxnSpPr>
          <p:spPr>
            <a:xfrm>
              <a:off x="5503667" y="4239384"/>
              <a:ext cx="806209" cy="66724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endCxn id="70" idx="1"/>
            </p:cNvCxnSpPr>
            <p:nvPr/>
          </p:nvCxnSpPr>
          <p:spPr>
            <a:xfrm flipV="1">
              <a:off x="4561244" y="3482368"/>
              <a:ext cx="1139017" cy="559631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endCxn id="74" idx="3"/>
            </p:cNvCxnSpPr>
            <p:nvPr/>
          </p:nvCxnSpPr>
          <p:spPr>
            <a:xfrm flipH="1">
              <a:off x="2897599" y="4726771"/>
              <a:ext cx="426518" cy="315756"/>
            </a:xfrm>
            <a:prstGeom prst="line">
              <a:avLst/>
            </a:prstGeom>
            <a:ln>
              <a:solidFill>
                <a:srgbClr val="FF6600"/>
              </a:solidFill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 flipV="1">
              <a:off x="2647541" y="3560493"/>
              <a:ext cx="58011" cy="117407"/>
            </a:xfrm>
            <a:prstGeom prst="line">
              <a:avLst/>
            </a:prstGeom>
            <a:ln>
              <a:solidFill>
                <a:schemeClr val="accent1"/>
              </a:solidFill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V="1">
              <a:off x="4542674" y="2922002"/>
              <a:ext cx="344212" cy="641592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lowchart: Connector 3"/>
            <p:cNvSpPr/>
            <p:nvPr/>
          </p:nvSpPr>
          <p:spPr>
            <a:xfrm>
              <a:off x="3250090" y="5122657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69" name="Flowchart: Connector 168"/>
            <p:cNvSpPr/>
            <p:nvPr/>
          </p:nvSpPr>
          <p:spPr>
            <a:xfrm>
              <a:off x="2648840" y="4076507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57" name="Flowchart: Connector 256"/>
            <p:cNvSpPr/>
            <p:nvPr/>
          </p:nvSpPr>
          <p:spPr>
            <a:xfrm>
              <a:off x="4295090" y="4006407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58" name="Flowchart: Connector 257"/>
            <p:cNvSpPr/>
            <p:nvPr/>
          </p:nvSpPr>
          <p:spPr>
            <a:xfrm>
              <a:off x="4371540" y="3481932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63" name="Flowchart: Connector 262"/>
            <p:cNvSpPr/>
            <p:nvPr/>
          </p:nvSpPr>
          <p:spPr>
            <a:xfrm>
              <a:off x="4459365" y="3351307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64" name="Flowchart: Connector 263"/>
            <p:cNvSpPr/>
            <p:nvPr/>
          </p:nvSpPr>
          <p:spPr>
            <a:xfrm>
              <a:off x="4217165" y="3766932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65" name="Flowchart: Connector 264"/>
            <p:cNvSpPr/>
            <p:nvPr/>
          </p:nvSpPr>
          <p:spPr>
            <a:xfrm>
              <a:off x="4613740" y="4028182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66" name="Flowchart: Connector 265"/>
            <p:cNvSpPr/>
            <p:nvPr/>
          </p:nvSpPr>
          <p:spPr>
            <a:xfrm>
              <a:off x="4136015" y="3780782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67" name="Flowchart: Connector 266"/>
            <p:cNvSpPr/>
            <p:nvPr/>
          </p:nvSpPr>
          <p:spPr>
            <a:xfrm>
              <a:off x="4290390" y="3626407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68" name="Flowchart: Connector 267"/>
            <p:cNvSpPr/>
            <p:nvPr/>
          </p:nvSpPr>
          <p:spPr>
            <a:xfrm>
              <a:off x="4385390" y="3578907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69" name="Flowchart: Connector 268"/>
            <p:cNvSpPr/>
            <p:nvPr/>
          </p:nvSpPr>
          <p:spPr>
            <a:xfrm>
              <a:off x="4474040" y="3721407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70" name="Flowchart: Connector 269"/>
            <p:cNvSpPr/>
            <p:nvPr/>
          </p:nvSpPr>
          <p:spPr>
            <a:xfrm>
              <a:off x="4462415" y="3650157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71" name="Flowchart: Connector 270"/>
            <p:cNvSpPr/>
            <p:nvPr/>
          </p:nvSpPr>
          <p:spPr>
            <a:xfrm>
              <a:off x="4591065" y="3624432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72" name="Flowchart: Connector 271"/>
            <p:cNvSpPr/>
            <p:nvPr/>
          </p:nvSpPr>
          <p:spPr>
            <a:xfrm>
              <a:off x="4519815" y="3636307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73" name="Flowchart: Connector 272"/>
            <p:cNvSpPr/>
            <p:nvPr/>
          </p:nvSpPr>
          <p:spPr>
            <a:xfrm>
              <a:off x="5336140" y="3384957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74" name="Flowchart: Connector 273"/>
            <p:cNvSpPr/>
            <p:nvPr/>
          </p:nvSpPr>
          <p:spPr>
            <a:xfrm>
              <a:off x="4172390" y="3966832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75" name="Flowchart: Connector 274"/>
            <p:cNvSpPr/>
            <p:nvPr/>
          </p:nvSpPr>
          <p:spPr>
            <a:xfrm>
              <a:off x="4808878" y="3926445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276" name="Flowchart: Connector 275"/>
            <p:cNvSpPr/>
            <p:nvPr/>
          </p:nvSpPr>
          <p:spPr>
            <a:xfrm>
              <a:off x="4827768" y="3979029"/>
              <a:ext cx="45719" cy="45719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sp>
        <p:nvSpPr>
          <p:cNvPr id="39" name="Forme libre 38"/>
          <p:cNvSpPr/>
          <p:nvPr/>
        </p:nvSpPr>
        <p:spPr>
          <a:xfrm>
            <a:off x="703044" y="1679135"/>
            <a:ext cx="7883468" cy="3792563"/>
          </a:xfrm>
          <a:custGeom>
            <a:avLst/>
            <a:gdLst>
              <a:gd name="connsiteX0" fmla="*/ 0 w 8229600"/>
              <a:gd name="connsiteY0" fmla="*/ 872836 h 3241963"/>
              <a:gd name="connsiteX1" fmla="*/ 0 w 8229600"/>
              <a:gd name="connsiteY1" fmla="*/ 3228109 h 3241963"/>
              <a:gd name="connsiteX2" fmla="*/ 8215746 w 8229600"/>
              <a:gd name="connsiteY2" fmla="*/ 3241963 h 3241963"/>
              <a:gd name="connsiteX3" fmla="*/ 8229600 w 8229600"/>
              <a:gd name="connsiteY3" fmla="*/ 0 h 3241963"/>
              <a:gd name="connsiteX4" fmla="*/ 1316182 w 8229600"/>
              <a:gd name="connsiteY4" fmla="*/ 0 h 3241963"/>
              <a:gd name="connsiteX0" fmla="*/ 0 w 8229600"/>
              <a:gd name="connsiteY0" fmla="*/ 872836 h 3241963"/>
              <a:gd name="connsiteX1" fmla="*/ 0 w 8229600"/>
              <a:gd name="connsiteY1" fmla="*/ 3228109 h 3241963"/>
              <a:gd name="connsiteX2" fmla="*/ 8215746 w 8229600"/>
              <a:gd name="connsiteY2" fmla="*/ 3241963 h 3241963"/>
              <a:gd name="connsiteX3" fmla="*/ 8229600 w 8229600"/>
              <a:gd name="connsiteY3" fmla="*/ 0 h 3241963"/>
              <a:gd name="connsiteX4" fmla="*/ 1316182 w 8229600"/>
              <a:gd name="connsiteY4" fmla="*/ 0 h 3241963"/>
              <a:gd name="connsiteX0" fmla="*/ 0 w 8229600"/>
              <a:gd name="connsiteY0" fmla="*/ 872836 h 3241963"/>
              <a:gd name="connsiteX1" fmla="*/ 0 w 8229600"/>
              <a:gd name="connsiteY1" fmla="*/ 3228109 h 3241963"/>
              <a:gd name="connsiteX2" fmla="*/ 8215746 w 8229600"/>
              <a:gd name="connsiteY2" fmla="*/ 3241963 h 3241963"/>
              <a:gd name="connsiteX3" fmla="*/ 8229600 w 8229600"/>
              <a:gd name="connsiteY3" fmla="*/ 0 h 3241963"/>
              <a:gd name="connsiteX4" fmla="*/ 1316182 w 8229600"/>
              <a:gd name="connsiteY4" fmla="*/ 0 h 3241963"/>
              <a:gd name="connsiteX0" fmla="*/ 0 w 8229600"/>
              <a:gd name="connsiteY0" fmla="*/ 811060 h 3241963"/>
              <a:gd name="connsiteX1" fmla="*/ 0 w 8229600"/>
              <a:gd name="connsiteY1" fmla="*/ 3228109 h 3241963"/>
              <a:gd name="connsiteX2" fmla="*/ 8215746 w 8229600"/>
              <a:gd name="connsiteY2" fmla="*/ 3241963 h 3241963"/>
              <a:gd name="connsiteX3" fmla="*/ 8229600 w 8229600"/>
              <a:gd name="connsiteY3" fmla="*/ 0 h 3241963"/>
              <a:gd name="connsiteX4" fmla="*/ 1316182 w 8229600"/>
              <a:gd name="connsiteY4" fmla="*/ 0 h 3241963"/>
              <a:gd name="connsiteX0" fmla="*/ 0 w 8229600"/>
              <a:gd name="connsiteY0" fmla="*/ 811060 h 3241963"/>
              <a:gd name="connsiteX1" fmla="*/ 0 w 8229600"/>
              <a:gd name="connsiteY1" fmla="*/ 3228109 h 3241963"/>
              <a:gd name="connsiteX2" fmla="*/ 8215746 w 8229600"/>
              <a:gd name="connsiteY2" fmla="*/ 3241963 h 3241963"/>
              <a:gd name="connsiteX3" fmla="*/ 8229600 w 8229600"/>
              <a:gd name="connsiteY3" fmla="*/ 0 h 3241963"/>
              <a:gd name="connsiteX4" fmla="*/ 1244962 w 8229600"/>
              <a:gd name="connsiteY4" fmla="*/ 0 h 3241963"/>
              <a:gd name="connsiteX0" fmla="*/ 0 w 8229600"/>
              <a:gd name="connsiteY0" fmla="*/ 811060 h 3241963"/>
              <a:gd name="connsiteX1" fmla="*/ 0 w 8229600"/>
              <a:gd name="connsiteY1" fmla="*/ 3235982 h 3241963"/>
              <a:gd name="connsiteX2" fmla="*/ 8215746 w 8229600"/>
              <a:gd name="connsiteY2" fmla="*/ 3241963 h 3241963"/>
              <a:gd name="connsiteX3" fmla="*/ 8229600 w 8229600"/>
              <a:gd name="connsiteY3" fmla="*/ 0 h 3241963"/>
              <a:gd name="connsiteX4" fmla="*/ 1244962 w 8229600"/>
              <a:gd name="connsiteY4" fmla="*/ 0 h 3241963"/>
              <a:gd name="connsiteX0" fmla="*/ 0 w 8229600"/>
              <a:gd name="connsiteY0" fmla="*/ 811060 h 3241963"/>
              <a:gd name="connsiteX1" fmla="*/ 0 w 8229600"/>
              <a:gd name="connsiteY1" fmla="*/ 3235982 h 3241963"/>
              <a:gd name="connsiteX2" fmla="*/ 8223659 w 8229600"/>
              <a:gd name="connsiteY2" fmla="*/ 3241963 h 3241963"/>
              <a:gd name="connsiteX3" fmla="*/ 8229600 w 8229600"/>
              <a:gd name="connsiteY3" fmla="*/ 0 h 3241963"/>
              <a:gd name="connsiteX4" fmla="*/ 1244962 w 8229600"/>
              <a:gd name="connsiteY4" fmla="*/ 0 h 3241963"/>
              <a:gd name="connsiteX0" fmla="*/ 0 w 8229600"/>
              <a:gd name="connsiteY0" fmla="*/ 811060 h 3241963"/>
              <a:gd name="connsiteX1" fmla="*/ 0 w 8229600"/>
              <a:gd name="connsiteY1" fmla="*/ 3235982 h 3241963"/>
              <a:gd name="connsiteX2" fmla="*/ 8223659 w 8229600"/>
              <a:gd name="connsiteY2" fmla="*/ 3241963 h 3241963"/>
              <a:gd name="connsiteX3" fmla="*/ 8229600 w 8229600"/>
              <a:gd name="connsiteY3" fmla="*/ 0 h 3241963"/>
              <a:gd name="connsiteX4" fmla="*/ 1705446 w 8229600"/>
              <a:gd name="connsiteY4" fmla="*/ 0 h 3241963"/>
              <a:gd name="connsiteX0" fmla="*/ 0 w 8229600"/>
              <a:gd name="connsiteY0" fmla="*/ 713804 h 3241963"/>
              <a:gd name="connsiteX1" fmla="*/ 0 w 8229600"/>
              <a:gd name="connsiteY1" fmla="*/ 3235982 h 3241963"/>
              <a:gd name="connsiteX2" fmla="*/ 8223659 w 8229600"/>
              <a:gd name="connsiteY2" fmla="*/ 3241963 h 3241963"/>
              <a:gd name="connsiteX3" fmla="*/ 8229600 w 8229600"/>
              <a:gd name="connsiteY3" fmla="*/ 0 h 3241963"/>
              <a:gd name="connsiteX4" fmla="*/ 1705446 w 8229600"/>
              <a:gd name="connsiteY4" fmla="*/ 0 h 3241963"/>
              <a:gd name="connsiteX0" fmla="*/ 0 w 8229600"/>
              <a:gd name="connsiteY0" fmla="*/ 713804 h 3241963"/>
              <a:gd name="connsiteX1" fmla="*/ 0 w 8229600"/>
              <a:gd name="connsiteY1" fmla="*/ 3235982 h 3241963"/>
              <a:gd name="connsiteX2" fmla="*/ 8223659 w 8229600"/>
              <a:gd name="connsiteY2" fmla="*/ 3241963 h 3241963"/>
              <a:gd name="connsiteX3" fmla="*/ 8229600 w 8229600"/>
              <a:gd name="connsiteY3" fmla="*/ 0 h 3241963"/>
              <a:gd name="connsiteX0" fmla="*/ 0 w 8223659"/>
              <a:gd name="connsiteY0" fmla="*/ 0 h 2528159"/>
              <a:gd name="connsiteX1" fmla="*/ 0 w 8223659"/>
              <a:gd name="connsiteY1" fmla="*/ 2522178 h 2528159"/>
              <a:gd name="connsiteX2" fmla="*/ 8223659 w 8223659"/>
              <a:gd name="connsiteY2" fmla="*/ 2528159 h 252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3659" h="2528159">
                <a:moveTo>
                  <a:pt x="0" y="0"/>
                </a:moveTo>
                <a:lnTo>
                  <a:pt x="0" y="2522178"/>
                </a:lnTo>
                <a:lnTo>
                  <a:pt x="8223659" y="2528159"/>
                </a:lnTo>
              </a:path>
            </a:pathLst>
          </a:cu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A7EB5"/>
              </a:solidFill>
              <a:latin typeface="Century Gothic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704581" y="1139081"/>
            <a:ext cx="0" cy="385762"/>
          </a:xfrm>
          <a:prstGeom prst="lin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03044" y="5471698"/>
            <a:ext cx="83632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100"/>
              </a:spcBef>
              <a:buClr>
                <a:srgbClr val="D4B077"/>
              </a:buClr>
              <a:buSzPct val="90000"/>
            </a:pP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Общемировое </a:t>
            </a:r>
            <a:r>
              <a:rPr lang="en-US" sz="1400" b="1" dirty="0">
                <a:solidFill>
                  <a:srgbClr val="002060"/>
                </a:solidFill>
                <a:latin typeface="Century Gothic" pitchFamily="34" charset="0"/>
              </a:rPr>
              <a:t>исследование под руководством международного многопрофильного Подготовительного комитета при сотрудничестве с исследовательской организацией T1D Exchange в США</a:t>
            </a:r>
            <a:endParaRPr lang="ru-RU" sz="1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9" y="3118896"/>
            <a:ext cx="1939368" cy="49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5" y="28576"/>
            <a:ext cx="1011735" cy="31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75714" y="63366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fr-FR" sz="800" b="1" dirty="0">
                <a:solidFill>
                  <a:srgbClr val="444492"/>
                </a:solidFill>
                <a:latin typeface="Century Gothic" panose="020B0502020202020204" pitchFamily="34" charset="0"/>
              </a:rPr>
              <a:t>Anderson B </a:t>
            </a:r>
            <a:r>
              <a:rPr lang="en-US" altLang="fr-FR" sz="800" b="1" i="1" dirty="0">
                <a:solidFill>
                  <a:srgbClr val="444492"/>
                </a:solidFill>
                <a:latin typeface="Century Gothic" panose="020B0502020202020204" pitchFamily="34" charset="0"/>
              </a:rPr>
              <a:t>et al. </a:t>
            </a:r>
            <a:r>
              <a:rPr lang="en-US" sz="800" b="1" dirty="0">
                <a:solidFill>
                  <a:srgbClr val="444492"/>
                </a:solidFill>
                <a:latin typeface="Century Gothic" panose="020B0502020202020204" pitchFamily="34" charset="0"/>
              </a:rPr>
              <a:t>Factors Associated With Diabetes-Specific Health-Related Quality of Life in Youth With Type 1 Diabetes: The Global TEENs Study. </a:t>
            </a:r>
            <a:r>
              <a:rPr lang="pt-BR" sz="800" b="1" i="1" dirty="0">
                <a:solidFill>
                  <a:srgbClr val="444492"/>
                </a:solidFill>
                <a:latin typeface="Century Gothic" panose="020B0502020202020204" pitchFamily="34" charset="0"/>
              </a:rPr>
              <a:t>Diabetes Care</a:t>
            </a:r>
            <a:r>
              <a:rPr lang="pt-BR" sz="800" b="1" dirty="0">
                <a:solidFill>
                  <a:srgbClr val="444492"/>
                </a:solidFill>
                <a:latin typeface="Century Gothic" panose="020B0502020202020204" pitchFamily="34" charset="0"/>
              </a:rPr>
              <a:t> 2017 Aug; 40(8): 1002-1009. https://doi.org/10.2337/dc16-1990</a:t>
            </a:r>
            <a:endParaRPr lang="en-US" sz="800" b="1" dirty="0">
              <a:solidFill>
                <a:srgbClr val="44449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3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аспекты подростков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Физические аспекты тесно связаны с влиянием полового созревания с его гормональными изменениями на форму и размер тела, включая индукцию </a:t>
            </a:r>
            <a:r>
              <a:rPr lang="ru-RU" dirty="0" err="1"/>
              <a:t>резистентности</a:t>
            </a:r>
            <a:r>
              <a:rPr lang="ru-RU" dirty="0"/>
              <a:t> к инсулину, что требует большего внимания для самоконтроля и коррекции инсулина.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74650" y="115888"/>
            <a:ext cx="8229600" cy="563562"/>
          </a:xfrm>
        </p:spPr>
        <p:txBody>
          <a:bodyPr/>
          <a:lstStyle/>
          <a:p>
            <a:pPr eaLnBrk="1" hangingPunct="1"/>
            <a:r>
              <a:rPr lang="ru-RU" altLang="en-US" sz="28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Барьер. Тревожность. Аффект. (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TEENS </a:t>
            </a:r>
            <a:r>
              <a:rPr lang="ru-RU" altLang="en-US" sz="28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Россия)</a:t>
            </a:r>
          </a:p>
        </p:txBody>
      </p:sp>
      <p:graphicFrame>
        <p:nvGraphicFramePr>
          <p:cNvPr id="4" name="Graf 1"/>
          <p:cNvGraphicFramePr>
            <a:graphicFrameLocks/>
          </p:cNvGraphicFramePr>
          <p:nvPr/>
        </p:nvGraphicFramePr>
        <p:xfrm>
          <a:off x="1251857" y="903515"/>
          <a:ext cx="6864124" cy="504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489450" y="61737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800" dirty="0">
                <a:solidFill>
                  <a:srgbClr val="000000"/>
                </a:solidFill>
                <a:latin typeface="Univers BlackExt"/>
                <a:cs typeface="Arial"/>
              </a:rPr>
              <a:t>DIABETES MANAGEMENT AND GLYCAEMIC CONTROL IN RUSSIAN CHILDREN, ADOLESCENTS AND YOUNG ADULTS WITH TYPE 1 DIABETESIN THE TEENS STUDY</a:t>
            </a:r>
            <a:r>
              <a:rPr lang="ru-RU" sz="800" dirty="0">
                <a:solidFill>
                  <a:srgbClr val="000000"/>
                </a:solidFill>
                <a:latin typeface="Univers BlackExt"/>
                <a:cs typeface="Arial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Univers Extended"/>
                <a:cs typeface="Arial"/>
              </a:rPr>
              <a:t>PETERKOVA V, ANDRIANOVA E, MALIEVSKY O, LAFFEL L, PHILLIP M, PILORGET V, DAIN M, DOMENGER C, CANDELAS C </a:t>
            </a:r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30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Реалистичные подходы к еде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chemeClr val="accent2"/>
                </a:solidFill>
              </a:rPr>
              <a:t> Еда как важный момент социального общения со сверстниками. 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sz="2800" dirty="0"/>
              <a:t>Клиницисты </a:t>
            </a:r>
            <a:r>
              <a:rPr lang="ru-RU" sz="2800" dirty="0" smtClean="0"/>
              <a:t>работают </a:t>
            </a:r>
            <a:r>
              <a:rPr lang="ru-RU" sz="2800" dirty="0"/>
              <a:t>с пациентами, чтобы создать менее строгие режимы питания, называемые «нормальным питанием», и подбирать дозы инсулина в соответствии с такими диетами.</a:t>
            </a:r>
          </a:p>
          <a:p>
            <a:pPr>
              <a:buNone/>
            </a:pPr>
            <a:r>
              <a:rPr lang="ru-RU" sz="2800" dirty="0" smtClean="0"/>
              <a:t>     Для подростков создаются навыки </a:t>
            </a:r>
            <a:r>
              <a:rPr lang="ru-RU" sz="2800" dirty="0"/>
              <a:t>обучения корректировке дозы инсулина с использованием </a:t>
            </a:r>
            <a:r>
              <a:rPr lang="ru-RU" sz="2800" dirty="0" err="1"/>
              <a:t>базально-болюсной</a:t>
            </a:r>
            <a:r>
              <a:rPr lang="ru-RU" sz="2800" dirty="0"/>
              <a:t> схемы, чтобы компенсировать менее строгие привычки питания.</a:t>
            </a:r>
          </a:p>
          <a:p>
            <a:pPr>
              <a:buNone/>
            </a:pPr>
            <a:r>
              <a:rPr lang="ru-RU" sz="2800" dirty="0"/>
              <a:t>                 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Повторное обучение – залог  успеха</a:t>
            </a:r>
          </a:p>
          <a:p>
            <a:pPr>
              <a:buNone/>
            </a:pPr>
            <a:r>
              <a:rPr lang="en-US" sz="1400" dirty="0"/>
              <a:t>Knowles J, Waller H, </a:t>
            </a:r>
            <a:r>
              <a:rPr lang="en-US" sz="1400" dirty="0" err="1"/>
              <a:t>Eiser</a:t>
            </a:r>
            <a:r>
              <a:rPr lang="en-US" sz="1400" dirty="0"/>
              <a:t> C, et al. The development of an innovative education curriculum for 11–16 yr old children with type 1 diabetes mellitus (T1DM) </a:t>
            </a:r>
            <a:r>
              <a:rPr lang="en-US" sz="1400" dirty="0" err="1"/>
              <a:t>Pediatr</a:t>
            </a:r>
            <a:r>
              <a:rPr lang="en-US" sz="1400" dirty="0"/>
              <a:t> Diabetes. 2006;7:322–328</a:t>
            </a:r>
            <a:endParaRPr lang="ru-RU" sz="1400" dirty="0"/>
          </a:p>
        </p:txBody>
      </p:sp>
      <p:pic>
        <p:nvPicPr>
          <p:cNvPr id="27650" name="Picture 2" descr="C:\Users\IRybkina\Downloads\мюс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9302" y="5733256"/>
            <a:ext cx="2425145" cy="1092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IRybkina\Downloads\Group-7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3658"/>
            <a:ext cx="7920880" cy="4170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6D598AE-08D0-4E03-A0EF-2ADDA66A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87457"/>
          </a:xfrm>
        </p:spPr>
        <p:txBody>
          <a:bodyPr vert="horz" lIns="0" tIns="0" rIns="0" bIns="0" rtlCol="0" anchor="b" anchorCtr="0">
            <a:noAutofit/>
          </a:bodyPr>
          <a:lstStyle/>
          <a:p>
            <a:pPr algn="l" eaLnBrk="1" hangingPunct="1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ДИАБЕТОВЕД.рф</a:t>
            </a:r>
            <a:r>
              <a:rPr lang="ru-RU" dirty="0"/>
              <a:t/>
            </a:r>
            <a:br>
              <a:rPr lang="ru-RU" dirty="0"/>
            </a:br>
            <a:r>
              <a:rPr lang="ru-RU" sz="2100" i="1" dirty="0">
                <a:solidFill>
                  <a:schemeClr val="accent5"/>
                </a:solidFill>
              </a:rPr>
              <a:t>Онлайн обучение людей с диабетом</a:t>
            </a:r>
            <a:endParaRPr lang="ru-RU" i="1" dirty="0">
              <a:solidFill>
                <a:schemeClr val="accent5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4288100-78D0-4DF9-9F8F-E553FE469F26}"/>
              </a:ext>
            </a:extLst>
          </p:cNvPr>
          <p:cNvSpPr/>
          <p:nvPr/>
        </p:nvSpPr>
        <p:spPr>
          <a:xfrm>
            <a:off x="5658725" y="2188179"/>
            <a:ext cx="3395483" cy="2481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25"/>
              </a:lnSpc>
            </a:pPr>
            <a:r>
              <a:rPr lang="ru-RU" sz="1500" b="1" dirty="0">
                <a:solidFill>
                  <a:schemeClr val="accent2"/>
                </a:solidFill>
              </a:rPr>
              <a:t>Создан специально для людей с СД и их родных и близких, чтобы ответить на основные вопросы и помочь научиться управлять СД для достижения конкретных терапевтических целей </a:t>
            </a:r>
            <a:br>
              <a:rPr lang="ru-RU" sz="1500" b="1" dirty="0">
                <a:solidFill>
                  <a:schemeClr val="accent2"/>
                </a:solidFill>
              </a:rPr>
            </a:br>
            <a:endParaRPr lang="ru-RU" sz="1500" b="1" dirty="0">
              <a:solidFill>
                <a:schemeClr val="accent2"/>
              </a:solidFill>
            </a:endParaRPr>
          </a:p>
          <a:p>
            <a:pPr marL="214313" indent="-214313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2"/>
                </a:solidFill>
              </a:rPr>
              <a:t>Дополнительный ресурс и не заменяет основного структурированного обучения больных СД</a:t>
            </a:r>
          </a:p>
          <a:p>
            <a:pPr>
              <a:lnSpc>
                <a:spcPts val="1725"/>
              </a:lnSpc>
            </a:pPr>
            <a:endParaRPr lang="en-US" sz="1350" dirty="0">
              <a:solidFill>
                <a:schemeClr val="accent2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87532CC-C42B-4F04-BC75-15CEC48B8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412776"/>
            <a:ext cx="5400600" cy="49685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D47C1C-6889-4C2B-A804-2F37B0914570}"/>
              </a:ext>
            </a:extLst>
          </p:cNvPr>
          <p:cNvSpPr txBox="1"/>
          <p:nvPr/>
        </p:nvSpPr>
        <p:spPr>
          <a:xfrm>
            <a:off x="3040352" y="6525498"/>
            <a:ext cx="26901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accent3"/>
                </a:solidFill>
                <a:latin typeface="Arial Narrow" panose="020B0606020202030204" pitchFamily="34" charset="0"/>
              </a:rPr>
              <a:t>Только для специалистов сферы здравоохранения</a:t>
            </a:r>
            <a:endParaRPr lang="en-US" sz="1000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02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сообщество. 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в интернете(подростки12-17 лет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1800" dirty="0" smtClean="0"/>
              <a:t>(данные фонда развития интернета при поддержке </a:t>
            </a:r>
            <a:r>
              <a:rPr lang="en-US" sz="1800" dirty="0" smtClean="0"/>
              <a:t>Google)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деятельность детей 12-17 лет </a:t>
            </a:r>
            <a:r>
              <a:rPr lang="ru-RU" sz="2200" dirty="0"/>
              <a:t>(данные фонда развития интернета при поддержке </a:t>
            </a:r>
            <a:r>
              <a:rPr lang="en-US" sz="2200" dirty="0"/>
              <a:t>Google)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chemeClr val="accent2"/>
                </a:solidFill>
              </a:rPr>
              <a:t>Поиск интересной информации, фото, видео</a:t>
            </a:r>
          </a:p>
          <a:p>
            <a:r>
              <a:rPr lang="ru-RU" i="1" dirty="0">
                <a:solidFill>
                  <a:schemeClr val="accent2"/>
                </a:solidFill>
              </a:rPr>
              <a:t>Поиск информации для учебы (работы)</a:t>
            </a:r>
          </a:p>
          <a:p>
            <a:r>
              <a:rPr lang="ru-RU" dirty="0"/>
              <a:t>Общение в интернете</a:t>
            </a:r>
          </a:p>
          <a:p>
            <a:r>
              <a:rPr lang="ru-RU" dirty="0"/>
              <a:t>Поиск новых друзей в социальных сетях</a:t>
            </a:r>
          </a:p>
          <a:p>
            <a:r>
              <a:rPr lang="ru-RU" dirty="0" err="1"/>
              <a:t>Онлайн</a:t>
            </a:r>
            <a:r>
              <a:rPr lang="ru-RU" dirty="0"/>
              <a:t> игры</a:t>
            </a:r>
          </a:p>
          <a:p>
            <a:r>
              <a:rPr lang="ru-RU" dirty="0"/>
              <a:t>Чтение новостных лент (в том числе соц.сети)</a:t>
            </a:r>
          </a:p>
          <a:p>
            <a:r>
              <a:rPr lang="ru-RU" i="1" dirty="0">
                <a:solidFill>
                  <a:schemeClr val="accent2"/>
                </a:solidFill>
              </a:rPr>
              <a:t>Скачивание бесплатно всего, что можно скачать</a:t>
            </a:r>
          </a:p>
          <a:p>
            <a:r>
              <a:rPr lang="ru-RU" i="1" dirty="0">
                <a:solidFill>
                  <a:schemeClr val="accent2"/>
                </a:solidFill>
              </a:rPr>
              <a:t>Общение в </a:t>
            </a:r>
            <a:r>
              <a:rPr lang="ru-RU" i="1" dirty="0" err="1">
                <a:solidFill>
                  <a:schemeClr val="accent2"/>
                </a:solidFill>
              </a:rPr>
              <a:t>онлайн</a:t>
            </a:r>
            <a:r>
              <a:rPr lang="ru-RU" i="1" dirty="0">
                <a:solidFill>
                  <a:schemeClr val="accent2"/>
                </a:solidFill>
              </a:rPr>
              <a:t> играх с другими людьми</a:t>
            </a:r>
          </a:p>
          <a:p>
            <a:r>
              <a:rPr lang="ru-RU" i="1" dirty="0">
                <a:solidFill>
                  <a:schemeClr val="accent2"/>
                </a:solidFill>
              </a:rPr>
              <a:t>Пользование образовательными порталами, </a:t>
            </a:r>
            <a:r>
              <a:rPr lang="ru-RU" i="1" dirty="0" err="1">
                <a:solidFill>
                  <a:schemeClr val="accent2"/>
                </a:solidFill>
              </a:rPr>
              <a:t>онлайн</a:t>
            </a:r>
            <a:r>
              <a:rPr lang="ru-RU" i="1" dirty="0">
                <a:solidFill>
                  <a:schemeClr val="accent2"/>
                </a:solidFill>
              </a:rPr>
              <a:t> обучение</a:t>
            </a:r>
          </a:p>
          <a:p>
            <a:r>
              <a:rPr lang="ru-RU" dirty="0"/>
              <a:t>Создание сайтов, приложений</a:t>
            </a:r>
          </a:p>
          <a:p>
            <a:r>
              <a:rPr lang="ru-RU" dirty="0"/>
              <a:t>Создание и размещение своего </a:t>
            </a:r>
            <a:r>
              <a:rPr lang="ru-RU" dirty="0" err="1"/>
              <a:t>контента</a:t>
            </a:r>
            <a:r>
              <a:rPr lang="ru-RU" dirty="0"/>
              <a:t> (фото, видео и т.п.)</a:t>
            </a:r>
          </a:p>
          <a:p>
            <a:r>
              <a:rPr lang="ru-RU" dirty="0"/>
              <a:t>Критика, споры, издевательства в комментариях</a:t>
            </a:r>
          </a:p>
          <a:p>
            <a:r>
              <a:rPr lang="ru-RU" dirty="0"/>
              <a:t>Интернет магазины</a:t>
            </a:r>
          </a:p>
          <a:p>
            <a:r>
              <a:rPr lang="ru-RU" dirty="0"/>
              <a:t>Поиск возможности заработать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ru-RU" altLang="ru-RU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kumimoji="0" lang="ru-RU" altLang="ru-RU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предложить врач эндокринолог?</a:t>
            </a:r>
            <a:endParaRPr kumimoji="0" lang="ru-RU" altLang="ru-RU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kumimoji="0" lang="ru-RU" altLang="ru-RU"/>
              <a:t>Современные средства самоконтроля.</a:t>
            </a:r>
          </a:p>
          <a:p>
            <a:r>
              <a:rPr kumimoji="0" lang="ru-RU" altLang="ru-RU"/>
              <a:t>Современные препараты инсулина.</a:t>
            </a:r>
          </a:p>
          <a:p>
            <a:r>
              <a:rPr kumimoji="0" lang="ru-RU" altLang="ru-RU"/>
              <a:t>Новые средства для введения инсулина.</a:t>
            </a:r>
          </a:p>
          <a:p>
            <a:r>
              <a:rPr kumimoji="0" lang="ru-RU" altLang="ru-RU"/>
              <a:t>Новые формы обучения.</a:t>
            </a:r>
          </a:p>
          <a:p>
            <a:r>
              <a:rPr kumimoji="0" lang="ru-RU" altLang="ru-RU"/>
              <a:t>Новые формы консультаций.</a:t>
            </a: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491038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6E4405-05E2-46A7-AB59-45BABA8D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 мнение?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69B59C-C5BA-4079-9A1C-408D265A1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Что будет более востребовано подростком?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Классические школы сахарного диабета</a:t>
            </a:r>
          </a:p>
          <a:p>
            <a:pPr marL="514350" indent="-514350">
              <a:buAutoNum type="arabicPeriod"/>
            </a:pPr>
            <a:r>
              <a:rPr lang="ru-RU" dirty="0"/>
              <a:t>Он – лайн обучение</a:t>
            </a:r>
          </a:p>
          <a:p>
            <a:pPr marL="514350" indent="-514350">
              <a:buAutoNum type="arabicPeriod"/>
            </a:pPr>
            <a:r>
              <a:rPr lang="ru-RU" dirty="0"/>
              <a:t>Интерактивы в группе подростков</a:t>
            </a:r>
          </a:p>
          <a:p>
            <a:pPr marL="514350" indent="-514350">
              <a:buAutoNum type="arabicPeriod"/>
            </a:pPr>
            <a:r>
              <a:rPr lang="ru-RU" dirty="0"/>
              <a:t>Мобильные приложения   </a:t>
            </a:r>
          </a:p>
        </p:txBody>
      </p:sp>
    </p:spTree>
    <p:extLst>
      <p:ext uri="{BB962C8B-B14F-4D97-AF65-F5344CB8AC3E}">
        <p14:creationId xmlns:p14="http://schemas.microsoft.com/office/powerpoint/2010/main" val="37022046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D7106B-F89C-472B-B154-E49285BF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 мнение?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D64119-CADB-49DB-B18F-AAD6F14A1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Расширение знаний одноклассников, учителей, тренеров в спортивных школах о сахарном диабете поможет снятию тревожности подростка с СД?</a:t>
            </a:r>
          </a:p>
        </p:txBody>
      </p:sp>
    </p:spTree>
    <p:extLst>
      <p:ext uri="{BB962C8B-B14F-4D97-AF65-F5344CB8AC3E}">
        <p14:creationId xmlns:p14="http://schemas.microsoft.com/office/powerpoint/2010/main" val="1184148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150" y="1557338"/>
            <a:ext cx="42037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alt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Гормональные изменения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периоде полового созревания увеличивается секреция половых гормонов (эстрогены, тестостерон)</a:t>
            </a:r>
          </a:p>
          <a:p>
            <a:r>
              <a:rPr lang="ru-RU" dirty="0"/>
              <a:t>Увеличивается общая секреция гормона роста (особенно в период сна)</a:t>
            </a:r>
          </a:p>
          <a:p>
            <a:r>
              <a:rPr lang="ru-RU" dirty="0"/>
              <a:t>Чувствительность к инсулину снижается примерно на 50 % (по сравнению с </a:t>
            </a:r>
            <a:r>
              <a:rPr lang="ru-RU" dirty="0" err="1"/>
              <a:t>препубертатным</a:t>
            </a:r>
            <a:r>
              <a:rPr lang="ru-RU" dirty="0"/>
              <a:t> периодом)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Психология подростка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Психологические компоненты также частично проистекают из воздействия полового созревания на сексуальное пробуждение, </a:t>
            </a:r>
            <a:r>
              <a:rPr lang="ru-RU" i="1" dirty="0">
                <a:solidFill>
                  <a:schemeClr val="accent2"/>
                </a:solidFill>
              </a:rPr>
              <a:t>чувства бессмертия и неразрушимости, ведущих к рискованному поведению,</a:t>
            </a:r>
            <a:r>
              <a:rPr lang="ru-RU" dirty="0"/>
              <a:t> такому как незащищенная сексуальная активность, употребление алкоголя и неадекватная проверка уровня глюкозы в крови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подростка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У подростков есть хороший моторный контроль, позволяющий им грамотно выполнять большинство действий по самоконтролю, у родителей возникает соблазн передать тотальное управление диабетом подростку.</a:t>
            </a:r>
          </a:p>
          <a:p>
            <a:pPr>
              <a:buNone/>
            </a:pPr>
            <a:r>
              <a:rPr lang="ru-RU" dirty="0"/>
              <a:t>    </a:t>
            </a:r>
            <a:r>
              <a:rPr lang="ru-RU" i="1" dirty="0">
                <a:solidFill>
                  <a:schemeClr val="accent2"/>
                </a:solidFill>
              </a:rPr>
              <a:t>Хотя подростки могут выполнять задачи по лечению диабета, им по-прежнему нужна помощь в принятии решений о корректировке инсулина.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Семья важный фактор адаптации подростка к сахарному диабету.</a:t>
            </a:r>
          </a:p>
          <a:p>
            <a:pPr>
              <a:buNone/>
            </a:pPr>
            <a:r>
              <a:rPr lang="ru-RU" dirty="0"/>
              <a:t>34% связь с метаболическим контролем</a:t>
            </a:r>
          </a:p>
          <a:p>
            <a:pPr>
              <a:buNone/>
            </a:pPr>
            <a:r>
              <a:rPr lang="ru-RU" dirty="0"/>
              <a:t>10% связь с приверженностью к лечению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en-US" sz="1200" dirty="0"/>
              <a:t>Hocking MC, </a:t>
            </a:r>
            <a:r>
              <a:rPr lang="en-US" sz="1200" dirty="0" err="1"/>
              <a:t>Lochman</a:t>
            </a:r>
            <a:r>
              <a:rPr lang="en-US" sz="1200" dirty="0"/>
              <a:t> JE. Applying the transactional stress and coping model to sickle cell disorder and insulin-dependent diabetes mellitus: Identifying psychosocial variables related to adjustment and intervention. </a:t>
            </a:r>
            <a:r>
              <a:rPr lang="en-US" sz="1200" dirty="0" err="1"/>
              <a:t>Clin</a:t>
            </a:r>
            <a:r>
              <a:rPr lang="en-US" sz="1200" dirty="0"/>
              <a:t> Child </a:t>
            </a:r>
            <a:r>
              <a:rPr lang="en-US" sz="1200" dirty="0" err="1"/>
              <a:t>Fam</a:t>
            </a:r>
            <a:r>
              <a:rPr lang="en-US" sz="1200" dirty="0"/>
              <a:t> </a:t>
            </a:r>
            <a:r>
              <a:rPr lang="en-US" sz="1200" dirty="0" err="1"/>
              <a:t>Psychol</a:t>
            </a:r>
            <a:r>
              <a:rPr lang="en-US" sz="1200" dirty="0"/>
              <a:t> Rev. 2005;8:221–246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успеха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Современные эффективные методы лечения:</a:t>
            </a:r>
          </a:p>
          <a:p>
            <a:pPr>
              <a:buFontTx/>
              <a:buChar char="-"/>
            </a:pPr>
            <a:r>
              <a:rPr lang="ru-RU"/>
              <a:t>Сбалансированная терапия инсулином;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 Диета;</a:t>
            </a:r>
          </a:p>
          <a:p>
            <a:pPr>
              <a:buFontTx/>
              <a:buChar char="-"/>
            </a:pPr>
            <a:r>
              <a:rPr lang="ru-RU" dirty="0"/>
              <a:t>Физические нагрузки;</a:t>
            </a:r>
          </a:p>
          <a:p>
            <a:pPr>
              <a:buFontTx/>
              <a:buChar char="-"/>
            </a:pPr>
            <a:r>
              <a:rPr lang="ru-RU" dirty="0"/>
              <a:t>Регулярная обратная связь с результатом </a:t>
            </a:r>
            <a:r>
              <a:rPr lang="ru-RU" dirty="0" err="1"/>
              <a:t>мониторирования</a:t>
            </a:r>
            <a:r>
              <a:rPr lang="ru-RU" dirty="0"/>
              <a:t> глюкозы. 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None/>
            </a:pPr>
            <a:r>
              <a:rPr lang="ru-RU" dirty="0"/>
              <a:t>     </a:t>
            </a:r>
            <a:r>
              <a:rPr lang="ru-RU" b="1" i="1" dirty="0">
                <a:solidFill>
                  <a:schemeClr val="accent2"/>
                </a:solidFill>
              </a:rPr>
              <a:t>Внедрение и последовательное соблюдение такого сложного режима лечения бросает вызов даже самым мотивированным подросткам.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nofi_R">
    <a:dk1>
      <a:srgbClr val="000000"/>
    </a:dk1>
    <a:lt1>
      <a:srgbClr val="FFFFFF"/>
    </a:lt1>
    <a:dk2>
      <a:srgbClr val="000000"/>
    </a:dk2>
    <a:lt2>
      <a:srgbClr val="808080"/>
    </a:lt2>
    <a:accent1>
      <a:srgbClr val="03529D"/>
    </a:accent1>
    <a:accent2>
      <a:srgbClr val="AFB8DA"/>
    </a:accent2>
    <a:accent3>
      <a:srgbClr val="B1BE35"/>
    </a:accent3>
    <a:accent4>
      <a:srgbClr val="DCE2A1"/>
    </a:accent4>
    <a:accent5>
      <a:srgbClr val="CACEE0"/>
    </a:accent5>
    <a:accent6>
      <a:srgbClr val="2D2D8A"/>
    </a:accent6>
    <a:hlink>
      <a:srgbClr val="009999"/>
    </a:hlink>
    <a:folHlink>
      <a:srgbClr val="99CC00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2189</Words>
  <Application>Microsoft Office PowerPoint</Application>
  <PresentationFormat>Экран (4:3)</PresentationFormat>
  <Paragraphs>436</Paragraphs>
  <Slides>49</Slides>
  <Notes>13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Тема Office</vt:lpstr>
      <vt:lpstr>Blank</vt:lpstr>
      <vt:lpstr>1_Тема Office</vt:lpstr>
      <vt:lpstr>Особенности течения сахарного диабета 1 типа в подростковом периоде</vt:lpstr>
      <vt:lpstr>Целевые показатели при СД 1 типа у детей и подростков</vt:lpstr>
      <vt:lpstr>Подростки</vt:lpstr>
      <vt:lpstr>Физические аспекты подростков </vt:lpstr>
      <vt:lpstr>Гормональные изменения</vt:lpstr>
      <vt:lpstr>Психология подростка</vt:lpstr>
      <vt:lpstr>Родители подростка </vt:lpstr>
      <vt:lpstr>Семья</vt:lpstr>
      <vt:lpstr>Условия успеха</vt:lpstr>
      <vt:lpstr>Эффект метаболической памяти</vt:lpstr>
      <vt:lpstr>Эффект метаболической памяти</vt:lpstr>
      <vt:lpstr>Улучшение гликемического контроля позволяет снизить риск осложнений</vt:lpstr>
      <vt:lpstr>  Международные данные о компенсации пациентов с сахарным диабетом  (HbA1C) </vt:lpstr>
      <vt:lpstr>Мотивация подростка с учетом множества факторов</vt:lpstr>
      <vt:lpstr>Подросток и окружающий социум</vt:lpstr>
      <vt:lpstr>Самоконтроль</vt:lpstr>
      <vt:lpstr>Презентация PowerPoint</vt:lpstr>
      <vt:lpstr>Потребность в инсулине в детском возрасте</vt:lpstr>
      <vt:lpstr>Эра базис-болюсной инсулинотерапии аналогами инсулина  Схема </vt:lpstr>
      <vt:lpstr>Развитие инсулинотерапии</vt:lpstr>
      <vt:lpstr>Тресиба®: достижение равновесного состояния в биологической системе</vt:lpstr>
      <vt:lpstr>Тресиба – инсулин нового поколения</vt:lpstr>
      <vt:lpstr>Оптимальное время введения болюсного инсулина. </vt:lpstr>
      <vt:lpstr>Постпрандиальная гликемия</vt:lpstr>
      <vt:lpstr>Оптимальное время введения болюсного инсулина (обзор)</vt:lpstr>
      <vt:lpstr>Использование глюкометров с новейшими технологиями</vt:lpstr>
      <vt:lpstr>Тренд/тенденция/паттерн</vt:lpstr>
      <vt:lpstr>Презентация PowerPoint</vt:lpstr>
      <vt:lpstr>Презентация PowerPoint</vt:lpstr>
      <vt:lpstr>Система контроля уровня глюкозы крови  OneTouch Verio®IQ</vt:lpstr>
      <vt:lpstr>Презентация PowerPoint</vt:lpstr>
      <vt:lpstr>Непрерывное мониторирование глюкозы  и самоконтроль глюкозы</vt:lpstr>
      <vt:lpstr>Помпы и амбулаторный мониторинг гликемии</vt:lpstr>
      <vt:lpstr>Инсулиновая помпа A. Kadisch (1963)</vt:lpstr>
      <vt:lpstr>Презентация PowerPoint</vt:lpstr>
      <vt:lpstr>Презентация PowerPoint</vt:lpstr>
      <vt:lpstr>Барьеры. Социальный конфликт.</vt:lpstr>
      <vt:lpstr>Барьеры. Межличностный конфликт.</vt:lpstr>
      <vt:lpstr>                 — это крупнейшее современное исследование в условиях реальной жизни с участием 5 887 пациентов с 5 континентов, из 20 стран и 219 медицинских центров</vt:lpstr>
      <vt:lpstr>Барьер. Тревожность. Аффект. (TEENS Россия)</vt:lpstr>
      <vt:lpstr>Реалистичные подходы к еде</vt:lpstr>
      <vt:lpstr>Презентация PowerPoint</vt:lpstr>
      <vt:lpstr>ДИАБЕТОВЕД.рф Онлайн обучение людей с диабетом</vt:lpstr>
      <vt:lpstr>Интернет сообщество.   Время в интернете(подростки12-17 лет).  (данные фонда развития интернета при поддержке Google)  </vt:lpstr>
      <vt:lpstr>Интернет деятельность детей 12-17 лет (данные фонда развития интернета при поддержке Google)</vt:lpstr>
      <vt:lpstr>Что может предложить врач эндокринолог?</vt:lpstr>
      <vt:lpstr>Ваше мнение?</vt:lpstr>
      <vt:lpstr>Ваше мнение?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течения сахарного диабета 1 типа в подростковом периоде</dc:title>
  <dc:creator>Рыбкина Ирина Георгиевна</dc:creator>
  <cp:lastModifiedBy>Anna Karpushkina</cp:lastModifiedBy>
  <cp:revision>92</cp:revision>
  <dcterms:created xsi:type="dcterms:W3CDTF">2020-02-11T09:24:49Z</dcterms:created>
  <dcterms:modified xsi:type="dcterms:W3CDTF">2020-03-03T06:57:44Z</dcterms:modified>
</cp:coreProperties>
</file>