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  <p:sldMasterId id="2147483679" r:id="rId3"/>
    <p:sldMasterId id="2147483726" r:id="rId4"/>
    <p:sldMasterId id="2147483740" r:id="rId5"/>
    <p:sldMasterId id="2147483760" r:id="rId6"/>
  </p:sldMasterIdLst>
  <p:notesMasterIdLst>
    <p:notesMasterId r:id="rId65"/>
  </p:notesMasterIdLst>
  <p:handoutMasterIdLst>
    <p:handoutMasterId r:id="rId66"/>
  </p:handoutMasterIdLst>
  <p:sldIdLst>
    <p:sldId id="806" r:id="rId7"/>
    <p:sldId id="920" r:id="rId8"/>
    <p:sldId id="921" r:id="rId9"/>
    <p:sldId id="970" r:id="rId10"/>
    <p:sldId id="923" r:id="rId11"/>
    <p:sldId id="925" r:id="rId12"/>
    <p:sldId id="926" r:id="rId13"/>
    <p:sldId id="927" r:id="rId14"/>
    <p:sldId id="955" r:id="rId15"/>
    <p:sldId id="928" r:id="rId16"/>
    <p:sldId id="929" r:id="rId17"/>
    <p:sldId id="932" r:id="rId18"/>
    <p:sldId id="933" r:id="rId19"/>
    <p:sldId id="934" r:id="rId20"/>
    <p:sldId id="935" r:id="rId21"/>
    <p:sldId id="960" r:id="rId22"/>
    <p:sldId id="961" r:id="rId23"/>
    <p:sldId id="962" r:id="rId24"/>
    <p:sldId id="963" r:id="rId25"/>
    <p:sldId id="964" r:id="rId26"/>
    <p:sldId id="965" r:id="rId27"/>
    <p:sldId id="966" r:id="rId28"/>
    <p:sldId id="969" r:id="rId29"/>
    <p:sldId id="941" r:id="rId30"/>
    <p:sldId id="944" r:id="rId31"/>
    <p:sldId id="946" r:id="rId32"/>
    <p:sldId id="949" r:id="rId33"/>
    <p:sldId id="950" r:id="rId34"/>
    <p:sldId id="951" r:id="rId35"/>
    <p:sldId id="952" r:id="rId36"/>
    <p:sldId id="953" r:id="rId37"/>
    <p:sldId id="978" r:id="rId38"/>
    <p:sldId id="979" r:id="rId39"/>
    <p:sldId id="892" r:id="rId40"/>
    <p:sldId id="893" r:id="rId41"/>
    <p:sldId id="985" r:id="rId42"/>
    <p:sldId id="992" r:id="rId43"/>
    <p:sldId id="994" r:id="rId44"/>
    <p:sldId id="993" r:id="rId45"/>
    <p:sldId id="907" r:id="rId46"/>
    <p:sldId id="908" r:id="rId47"/>
    <p:sldId id="900" r:id="rId48"/>
    <p:sldId id="989" r:id="rId49"/>
    <p:sldId id="901" r:id="rId50"/>
    <p:sldId id="973" r:id="rId51"/>
    <p:sldId id="974" r:id="rId52"/>
    <p:sldId id="975" r:id="rId53"/>
    <p:sldId id="918" r:id="rId54"/>
    <p:sldId id="889" r:id="rId55"/>
    <p:sldId id="988" r:id="rId56"/>
    <p:sldId id="863" r:id="rId57"/>
    <p:sldId id="864" r:id="rId58"/>
    <p:sldId id="865" r:id="rId59"/>
    <p:sldId id="869" r:id="rId60"/>
    <p:sldId id="826" r:id="rId61"/>
    <p:sldId id="827" r:id="rId62"/>
    <p:sldId id="829" r:id="rId63"/>
    <p:sldId id="584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ина" initials="А" lastIdx="2" clrIdx="0">
    <p:extLst>
      <p:ext uri="{19B8F6BF-5375-455C-9EA6-DF929625EA0E}">
        <p15:presenceInfo xmlns:p15="http://schemas.microsoft.com/office/powerpoint/2012/main" userId="Антон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94125" autoAdjust="0"/>
  </p:normalViewPr>
  <p:slideViewPr>
    <p:cSldViewPr>
      <p:cViewPr varScale="1">
        <p:scale>
          <a:sx n="81" d="100"/>
          <a:sy n="81" d="100"/>
        </p:scale>
        <p:origin x="10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90;&#1086;&#1085;&#1080;&#1085;&#1072;\Documents\&#1057;&#1058;&#1040;&#1058;&#1048;&#1057;&#1058;&#1048;&#1050;&#1040;\&#1053;&#1086;&#1074;&#1072;&#1103;%20&#1087;&#1072;&#1087;&#1082;&#1072;\&#1044;&#1080;&#1089;&#1089;&#1077;&#1088;&#1090;&#1072;&#1094;&#1080;&#1103;%20&#1057;&#1090;&#1072;&#1088;&#1086;&#1076;&#1091;&#1073;&#1086;&#1074;&#1086;&#1081;%20&#1087;&#1086;&#1089;&#1083;&#1077;%201%20&#1080;&#1102;&#1085;&#1103;%202014\&#1075;&#1086;&#1090;&#1086;&#1074;&#1086;\&#1069;&#1087;&#1080;&#1076;\zab%20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90;&#1086;&#1085;&#1080;&#1085;&#1072;\Documents\&#1057;&#1058;&#1040;&#1058;&#1048;&#1057;&#1058;&#1048;&#1050;&#1040;\&#1053;&#1086;&#1074;&#1072;&#1103;%20&#1087;&#1072;&#1087;&#1082;&#1072;\&#1044;&#1080;&#1089;&#1089;&#1077;&#1088;&#1090;&#1072;&#1094;&#1080;&#1103;%20&#1057;&#1090;&#1072;&#1088;&#1086;&#1076;&#1091;&#1073;&#1086;&#1074;&#1086;&#1081;%20&#1087;&#1086;&#1089;&#1083;&#1077;%201%20&#1080;&#1102;&#1085;&#1103;%202014\&#1075;&#1086;&#1090;&#1086;&#1074;&#1086;\&#1069;&#1087;&#1080;&#1076;\zab%204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00106534186"/>
          <c:y val="8.6378877665070894E-2"/>
          <c:w val="0.82071691316534801"/>
          <c:h val="0.73422046015310605"/>
        </c:manualLayout>
      </c:layout>
      <c:lineChart>
        <c:grouping val="standard"/>
        <c:varyColors val="0"/>
        <c:ser>
          <c:idx val="0"/>
          <c:order val="0"/>
          <c:tx>
            <c:strRef>
              <c:f>'заболеваемость РФ'!$E$28</c:f>
              <c:strCache>
                <c:ptCount val="1"/>
                <c:pt idx="0">
                  <c:v> 0-14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'заболеваемость РФ'!$A$29:$A$49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'заболеваемость РФ'!$E$29:$E$49</c:f>
              <c:numCache>
                <c:formatCode>0.0</c:formatCode>
                <c:ptCount val="21"/>
                <c:pt idx="0">
                  <c:v>315.95340464608171</c:v>
                </c:pt>
                <c:pt idx="1">
                  <c:v>339.63283589597211</c:v>
                </c:pt>
                <c:pt idx="2">
                  <c:v>363.31226714586342</c:v>
                </c:pt>
                <c:pt idx="3">
                  <c:v>363.31</c:v>
                </c:pt>
                <c:pt idx="4">
                  <c:v>405.3</c:v>
                </c:pt>
                <c:pt idx="5">
                  <c:v>439.03</c:v>
                </c:pt>
                <c:pt idx="6">
                  <c:v>472.64000000000038</c:v>
                </c:pt>
                <c:pt idx="7">
                  <c:v>473.34000000000032</c:v>
                </c:pt>
                <c:pt idx="8">
                  <c:v>484</c:v>
                </c:pt>
                <c:pt idx="9">
                  <c:v>511.9</c:v>
                </c:pt>
                <c:pt idx="10">
                  <c:v>651.95999999999935</c:v>
                </c:pt>
                <c:pt idx="11">
                  <c:v>684.09</c:v>
                </c:pt>
                <c:pt idx="12">
                  <c:v>735.92999999999938</c:v>
                </c:pt>
                <c:pt idx="13">
                  <c:v>773.89</c:v>
                </c:pt>
                <c:pt idx="14">
                  <c:v>841.17000000000053</c:v>
                </c:pt>
                <c:pt idx="15">
                  <c:v>902.91</c:v>
                </c:pt>
                <c:pt idx="16">
                  <c:v>938.09</c:v>
                </c:pt>
                <c:pt idx="17">
                  <c:v>948.3337254758178</c:v>
                </c:pt>
                <c:pt idx="18" formatCode="General">
                  <c:v>959.3</c:v>
                </c:pt>
                <c:pt idx="19" formatCode="General">
                  <c:v>1029.9000000000001</c:v>
                </c:pt>
                <c:pt idx="20" formatCode="General">
                  <c:v>1045.9000000000001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66-45CE-ACE5-6821C117B43D}"/>
            </c:ext>
          </c:extLst>
        </c:ser>
        <c:ser>
          <c:idx val="1"/>
          <c:order val="1"/>
          <c:tx>
            <c:strRef>
              <c:f>'заболеваемость РФ'!$F$28</c:f>
              <c:strCache>
                <c:ptCount val="1"/>
                <c:pt idx="0">
                  <c:v> 15-17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'заболеваемость РФ'!$A$29:$A$49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'заболеваемость РФ'!$F$29:$F$49</c:f>
              <c:numCache>
                <c:formatCode>0.0</c:formatCode>
                <c:ptCount val="21"/>
                <c:pt idx="0">
                  <c:v>612.20408853886499</c:v>
                </c:pt>
                <c:pt idx="1">
                  <c:v>606.01704426943161</c:v>
                </c:pt>
                <c:pt idx="2">
                  <c:v>599.82999999999936</c:v>
                </c:pt>
                <c:pt idx="3">
                  <c:v>604.99</c:v>
                </c:pt>
                <c:pt idx="4">
                  <c:v>651.29999999999995</c:v>
                </c:pt>
                <c:pt idx="5">
                  <c:v>689.59</c:v>
                </c:pt>
                <c:pt idx="6">
                  <c:v>726.51</c:v>
                </c:pt>
                <c:pt idx="7">
                  <c:v>697.59</c:v>
                </c:pt>
                <c:pt idx="8">
                  <c:v>708.255</c:v>
                </c:pt>
                <c:pt idx="9">
                  <c:v>718.92</c:v>
                </c:pt>
                <c:pt idx="10">
                  <c:v>865.14</c:v>
                </c:pt>
                <c:pt idx="11">
                  <c:v>956.53</c:v>
                </c:pt>
                <c:pt idx="12">
                  <c:v>1072.71</c:v>
                </c:pt>
                <c:pt idx="13">
                  <c:v>1177.01</c:v>
                </c:pt>
                <c:pt idx="14">
                  <c:v>1329.83</c:v>
                </c:pt>
                <c:pt idx="15">
                  <c:v>1501.69</c:v>
                </c:pt>
                <c:pt idx="16">
                  <c:v>1712.85</c:v>
                </c:pt>
                <c:pt idx="17">
                  <c:v>1889.269437494577</c:v>
                </c:pt>
                <c:pt idx="18" formatCode="General">
                  <c:v>2039.9</c:v>
                </c:pt>
                <c:pt idx="19" formatCode="General">
                  <c:v>2115.8000000000002</c:v>
                </c:pt>
                <c:pt idx="20" formatCode="General">
                  <c:v>2347.3000000000002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66-45CE-ACE5-6821C117B43D}"/>
            </c:ext>
          </c:extLst>
        </c:ser>
        <c:ser>
          <c:idx val="2"/>
          <c:order val="2"/>
          <c:tx>
            <c:strRef>
              <c:f>'заболеваемость РФ'!$G$28</c:f>
              <c:strCache>
                <c:ptCount val="1"/>
                <c:pt idx="0">
                  <c:v> 18 и ст.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'заболеваемость РФ'!$A$29:$A$49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'заболеваемость РФ'!$G$29:$G$49</c:f>
              <c:numCache>
                <c:formatCode>0.0</c:formatCode>
                <c:ptCount val="21"/>
                <c:pt idx="0">
                  <c:v>193.81958186593241</c:v>
                </c:pt>
                <c:pt idx="1">
                  <c:v>201.01479093296621</c:v>
                </c:pt>
                <c:pt idx="2">
                  <c:v>208.21</c:v>
                </c:pt>
                <c:pt idx="3">
                  <c:v>208.35000000000031</c:v>
                </c:pt>
                <c:pt idx="4">
                  <c:v>218.55</c:v>
                </c:pt>
                <c:pt idx="5">
                  <c:v>229.71</c:v>
                </c:pt>
                <c:pt idx="6">
                  <c:v>251.93</c:v>
                </c:pt>
                <c:pt idx="7">
                  <c:v>257.22999999999922</c:v>
                </c:pt>
                <c:pt idx="8">
                  <c:v>281.77</c:v>
                </c:pt>
                <c:pt idx="9">
                  <c:v>312.05</c:v>
                </c:pt>
                <c:pt idx="10">
                  <c:v>352.38</c:v>
                </c:pt>
                <c:pt idx="11">
                  <c:v>382.19</c:v>
                </c:pt>
                <c:pt idx="12">
                  <c:v>417.41999999999922</c:v>
                </c:pt>
                <c:pt idx="13">
                  <c:v>422.96999999999957</c:v>
                </c:pt>
                <c:pt idx="14">
                  <c:v>614.24</c:v>
                </c:pt>
                <c:pt idx="15">
                  <c:v>676.57</c:v>
                </c:pt>
                <c:pt idx="16">
                  <c:v>757.95999999999935</c:v>
                </c:pt>
                <c:pt idx="17">
                  <c:v>714.83314256683298</c:v>
                </c:pt>
                <c:pt idx="18" formatCode="General">
                  <c:v>745.9</c:v>
                </c:pt>
                <c:pt idx="19" formatCode="General">
                  <c:v>776.3</c:v>
                </c:pt>
                <c:pt idx="20" formatCode="General">
                  <c:v>821.2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66-45CE-ACE5-6821C117B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362240"/>
        <c:axId val="905344208"/>
      </c:lineChart>
      <c:catAx>
        <c:axId val="90536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534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53442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53622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5527383964753"/>
          <c:y val="2.7754648903691399E-2"/>
          <c:w val="0.78243170213088298"/>
          <c:h val="0.1008455333591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272822507833"/>
          <c:y val="8.6378877665070894E-2"/>
          <c:w val="0.82817329441238696"/>
          <c:h val="0.73422046015310605"/>
        </c:manualLayout>
      </c:layout>
      <c:lineChart>
        <c:grouping val="standard"/>
        <c:varyColors val="0"/>
        <c:ser>
          <c:idx val="0"/>
          <c:order val="0"/>
          <c:tx>
            <c:strRef>
              <c:f>'заболеваемость РФ'!$E$4</c:f>
              <c:strCache>
                <c:ptCount val="1"/>
                <c:pt idx="0">
                  <c:v> 0-14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'заболеваемость РФ'!$A$5:$A$25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'заболеваемость РФ'!$E$5:$E$25</c:f>
              <c:numCache>
                <c:formatCode>0.0</c:formatCode>
                <c:ptCount val="21"/>
                <c:pt idx="0">
                  <c:v>83.114162085173106</c:v>
                </c:pt>
                <c:pt idx="1">
                  <c:v>91.713563563934827</c:v>
                </c:pt>
                <c:pt idx="2">
                  <c:v>108.48639305290909</c:v>
                </c:pt>
                <c:pt idx="3">
                  <c:v>105.06628397267529</c:v>
                </c:pt>
                <c:pt idx="4">
                  <c:v>126.1615755257988</c:v>
                </c:pt>
                <c:pt idx="5">
                  <c:v>135.72145147405749</c:v>
                </c:pt>
                <c:pt idx="6">
                  <c:v>142.87295761102359</c:v>
                </c:pt>
                <c:pt idx="7">
                  <c:v>130.13</c:v>
                </c:pt>
                <c:pt idx="8">
                  <c:v>138.46</c:v>
                </c:pt>
                <c:pt idx="9">
                  <c:v>149.83000000000001</c:v>
                </c:pt>
                <c:pt idx="10">
                  <c:v>251.03</c:v>
                </c:pt>
                <c:pt idx="11">
                  <c:v>219.13</c:v>
                </c:pt>
                <c:pt idx="12">
                  <c:v>252.1</c:v>
                </c:pt>
                <c:pt idx="13">
                  <c:v>258.94</c:v>
                </c:pt>
                <c:pt idx="14">
                  <c:v>302.06</c:v>
                </c:pt>
                <c:pt idx="15">
                  <c:v>315.26</c:v>
                </c:pt>
                <c:pt idx="16">
                  <c:v>323.95999999999958</c:v>
                </c:pt>
                <c:pt idx="17">
                  <c:v>321.61488589500999</c:v>
                </c:pt>
                <c:pt idx="18" formatCode="General">
                  <c:v>320.39999999999958</c:v>
                </c:pt>
                <c:pt idx="19" formatCode="General">
                  <c:v>357.33</c:v>
                </c:pt>
                <c:pt idx="20" formatCode="General">
                  <c:v>361.31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3B-4844-803F-DE35D55A103D}"/>
            </c:ext>
          </c:extLst>
        </c:ser>
        <c:ser>
          <c:idx val="1"/>
          <c:order val="1"/>
          <c:tx>
            <c:strRef>
              <c:f>'заболеваемость РФ'!$F$4</c:f>
              <c:strCache>
                <c:ptCount val="1"/>
                <c:pt idx="0">
                  <c:v> 15-17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'заболеваемость РФ'!$A$5:$A$25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'заболеваемость РФ'!$F$5:$F$25</c:f>
              <c:numCache>
                <c:formatCode>0.0</c:formatCode>
                <c:ptCount val="21"/>
                <c:pt idx="0">
                  <c:v>129.5699095192368</c:v>
                </c:pt>
                <c:pt idx="1">
                  <c:v>126.5505779752993</c:v>
                </c:pt>
                <c:pt idx="2">
                  <c:v>142.1697187096882</c:v>
                </c:pt>
                <c:pt idx="3">
                  <c:v>139.37565038941599</c:v>
                </c:pt>
                <c:pt idx="4">
                  <c:v>153.63889076477579</c:v>
                </c:pt>
                <c:pt idx="5">
                  <c:v>170.66849505310401</c:v>
                </c:pt>
                <c:pt idx="6">
                  <c:v>176.47967453326271</c:v>
                </c:pt>
                <c:pt idx="7">
                  <c:v>156.52000000000001</c:v>
                </c:pt>
                <c:pt idx="8">
                  <c:v>154.68</c:v>
                </c:pt>
                <c:pt idx="9">
                  <c:v>170.06</c:v>
                </c:pt>
                <c:pt idx="10">
                  <c:v>250.3</c:v>
                </c:pt>
                <c:pt idx="11">
                  <c:v>246.94</c:v>
                </c:pt>
                <c:pt idx="12">
                  <c:v>271.66000000000008</c:v>
                </c:pt>
                <c:pt idx="13">
                  <c:v>289.13</c:v>
                </c:pt>
                <c:pt idx="14">
                  <c:v>336.04</c:v>
                </c:pt>
                <c:pt idx="15">
                  <c:v>370.39</c:v>
                </c:pt>
                <c:pt idx="16">
                  <c:v>413.82</c:v>
                </c:pt>
                <c:pt idx="17">
                  <c:v>436.92997174457861</c:v>
                </c:pt>
                <c:pt idx="18" formatCode="General">
                  <c:v>482</c:v>
                </c:pt>
                <c:pt idx="19" formatCode="General">
                  <c:v>514.4</c:v>
                </c:pt>
                <c:pt idx="20" formatCode="General">
                  <c:v>556.67999999999995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3B-4844-803F-DE35D55A103D}"/>
            </c:ext>
          </c:extLst>
        </c:ser>
        <c:ser>
          <c:idx val="2"/>
          <c:order val="2"/>
          <c:tx>
            <c:strRef>
              <c:f>'заболеваемость РФ'!$G$4</c:f>
              <c:strCache>
                <c:ptCount val="1"/>
                <c:pt idx="0">
                  <c:v> 18 и ст.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'заболеваемость РФ'!$A$5:$A$25</c:f>
              <c:numCache>
                <c:formatCode>General</c:formatCode>
                <c:ptCount val="21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</c:numCache>
            </c:numRef>
          </c:cat>
          <c:val>
            <c:numRef>
              <c:f>'заболеваемость РФ'!$G$5:$G$25</c:f>
              <c:numCache>
                <c:formatCode>0.0</c:formatCode>
                <c:ptCount val="21"/>
                <c:pt idx="0">
                  <c:v>27.622548811525139</c:v>
                </c:pt>
                <c:pt idx="1">
                  <c:v>29.370473453461781</c:v>
                </c:pt>
                <c:pt idx="2">
                  <c:v>33.705204784989313</c:v>
                </c:pt>
                <c:pt idx="3">
                  <c:v>32.26194284668555</c:v>
                </c:pt>
                <c:pt idx="4">
                  <c:v>35.370185258301071</c:v>
                </c:pt>
                <c:pt idx="5">
                  <c:v>37.741898493772077</c:v>
                </c:pt>
                <c:pt idx="6">
                  <c:v>41.0876502709215</c:v>
                </c:pt>
                <c:pt idx="7">
                  <c:v>42.38</c:v>
                </c:pt>
                <c:pt idx="8">
                  <c:v>49.5</c:v>
                </c:pt>
                <c:pt idx="9">
                  <c:v>58.55</c:v>
                </c:pt>
                <c:pt idx="10">
                  <c:v>67.45</c:v>
                </c:pt>
                <c:pt idx="11">
                  <c:v>64.34</c:v>
                </c:pt>
                <c:pt idx="12">
                  <c:v>72.410000000000025</c:v>
                </c:pt>
                <c:pt idx="13">
                  <c:v>68.08</c:v>
                </c:pt>
                <c:pt idx="14">
                  <c:v>159.43</c:v>
                </c:pt>
                <c:pt idx="15">
                  <c:v>146.44</c:v>
                </c:pt>
                <c:pt idx="16">
                  <c:v>159.16999999999999</c:v>
                </c:pt>
                <c:pt idx="17">
                  <c:v>122.0066320629011</c:v>
                </c:pt>
                <c:pt idx="18" formatCode="General">
                  <c:v>112.7</c:v>
                </c:pt>
                <c:pt idx="19" formatCode="General">
                  <c:v>116.2</c:v>
                </c:pt>
                <c:pt idx="20" formatCode="General">
                  <c:v>122.6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3B-4844-803F-DE35D55A1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346952"/>
        <c:axId val="905351656"/>
      </c:lineChart>
      <c:catAx>
        <c:axId val="905346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5351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535165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053469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7548745355825901"/>
          <c:y val="0"/>
          <c:w val="0.78243170213088298"/>
          <c:h val="0.104200303037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Повышенный ХС</c:v>
                </c:pt>
                <c:pt idx="1">
                  <c:v>ИзбП соли</c:v>
                </c:pt>
                <c:pt idx="2">
                  <c:v>Низкая ФА</c:v>
                </c:pt>
                <c:pt idx="3">
                  <c:v>Низкое потребление овощей и фруктов</c:v>
                </c:pt>
                <c:pt idx="4">
                  <c:v>Ожирение</c:v>
                </c:pt>
                <c:pt idx="5">
                  <c:v>Повышенное АД</c:v>
                </c:pt>
                <c:pt idx="6">
                  <c:v>Курение</c:v>
                </c:pt>
                <c:pt idx="7">
                  <c:v>ГГН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</c:v>
                </c:pt>
                <c:pt idx="1">
                  <c:v>47</c:v>
                </c:pt>
                <c:pt idx="2">
                  <c:v>41</c:v>
                </c:pt>
                <c:pt idx="3">
                  <c:v>36</c:v>
                </c:pt>
                <c:pt idx="4">
                  <c:v>31</c:v>
                </c:pt>
                <c:pt idx="5">
                  <c:v>29</c:v>
                </c:pt>
                <c:pt idx="6">
                  <c:v>14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5C-4547-B4F0-C4F342E9B7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Повышенный ХС</c:v>
                </c:pt>
                <c:pt idx="1">
                  <c:v>ИзбП соли</c:v>
                </c:pt>
                <c:pt idx="2">
                  <c:v>Низкая ФА</c:v>
                </c:pt>
                <c:pt idx="3">
                  <c:v>Низкое потребление овощей и фруктов</c:v>
                </c:pt>
                <c:pt idx="4">
                  <c:v>Ожирение</c:v>
                </c:pt>
                <c:pt idx="5">
                  <c:v>Повышенное АД</c:v>
                </c:pt>
                <c:pt idx="6">
                  <c:v>Курение</c:v>
                </c:pt>
                <c:pt idx="7">
                  <c:v>ГГН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58</c:v>
                </c:pt>
                <c:pt idx="1">
                  <c:v>54</c:v>
                </c:pt>
                <c:pt idx="2">
                  <c:v>36</c:v>
                </c:pt>
                <c:pt idx="3">
                  <c:v>50</c:v>
                </c:pt>
                <c:pt idx="4">
                  <c:v>27</c:v>
                </c:pt>
                <c:pt idx="5">
                  <c:v>41</c:v>
                </c:pt>
                <c:pt idx="6">
                  <c:v>44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5C-4547-B4F0-C4F342E9B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179752"/>
        <c:axId val="387182104"/>
      </c:barChart>
      <c:catAx>
        <c:axId val="38717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82104"/>
        <c:crosses val="autoZero"/>
        <c:auto val="1"/>
        <c:lblAlgn val="ctr"/>
        <c:lblOffset val="100"/>
        <c:noMultiLvlLbl val="0"/>
      </c:catAx>
      <c:valAx>
        <c:axId val="38718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7179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Повыш. общего жира</c:v>
                </c:pt>
                <c:pt idx="1">
                  <c:v>Повыш. НЖК</c:v>
                </c:pt>
                <c:pt idx="2">
                  <c:v>Сниж. омега-3 ПНЖК</c:v>
                </c:pt>
                <c:pt idx="3">
                  <c:v>Сниж. пищевых волокон</c:v>
                </c:pt>
                <c:pt idx="4">
                  <c:v>Повыш. натрия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0.82099999999999995</c:v>
                </c:pt>
                <c:pt idx="1">
                  <c:v>0.87100000000000022</c:v>
                </c:pt>
                <c:pt idx="2">
                  <c:v>0.96400000000000019</c:v>
                </c:pt>
                <c:pt idx="3">
                  <c:v>0.95700000000000018</c:v>
                </c:pt>
                <c:pt idx="4">
                  <c:v>0.95000000000000018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4-4C7A-BA41-2740CEBB3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98471440"/>
        <c:axId val="898472224"/>
      </c:barChart>
      <c:catAx>
        <c:axId val="89847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898472224"/>
        <c:crosses val="autoZero"/>
        <c:auto val="1"/>
        <c:lblAlgn val="ctr"/>
        <c:lblOffset val="100"/>
        <c:noMultiLvlLbl val="0"/>
      </c:catAx>
      <c:valAx>
        <c:axId val="89847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89847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>
          <a:latin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14T12:30:42.380" idx="2">
    <p:pos x="404" y="554"/>
    <p:text>Персонифицированные рекомендации по питанию в соответсвии с терапевтическими целями и профилем факторов риска (4 A). 
Эффективны при длительном изменении образа жизни и регулярном следовании рекомендациям в повседневной жизни (нет опубликованных данных)
Необходимы индивидуальные или групповые (более эффектинвы) рекомендации  по питанию (1 A).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14T12:29:08.691" idx="1">
    <p:pos x="10" y="10"/>
    <p:text>Только силовые нагрузки – не достаточно эффективны в снижении массы тела (EL 2–4, RG B).
Пациенты, как правило, расход энергии преувеличивают
При длительной физической  активности и когда задействованы  большие мышечные группы  можно ожидать снижения массы тела
Показаны снижение массы тела приблизительно на 2 кг и уменьшение площади абдоминального жира приблизительно на 6% в течение 6-12 месяцев.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96305-1E95-4196-BC0E-35592C8B1EC4}" type="doc">
      <dgm:prSet loTypeId="urn:microsoft.com/office/officeart/2005/8/layout/arrow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7B61944-FA62-4FCA-86C8-BAB5E403170C}">
      <dgm:prSet phldrT="[Текст]"/>
      <dgm:spPr/>
      <dgm:t>
        <a:bodyPr/>
        <a:lstStyle/>
        <a:p>
          <a:endParaRPr lang="ru-RU" dirty="0"/>
        </a:p>
      </dgm:t>
    </dgm:pt>
    <dgm:pt modelId="{7FDE7789-A1C2-4DE4-B093-BE13A2E6641B}" type="sibTrans" cxnId="{77A1D721-FAA2-4CDD-A92D-5C0299973F98}">
      <dgm:prSet/>
      <dgm:spPr/>
      <dgm:t>
        <a:bodyPr/>
        <a:lstStyle/>
        <a:p>
          <a:endParaRPr lang="ru-RU"/>
        </a:p>
      </dgm:t>
    </dgm:pt>
    <dgm:pt modelId="{D96C6EEC-00CE-4DD4-A35D-3A7AE9A967B8}" type="parTrans" cxnId="{77A1D721-FAA2-4CDD-A92D-5C0299973F98}">
      <dgm:prSet/>
      <dgm:spPr/>
      <dgm:t>
        <a:bodyPr/>
        <a:lstStyle/>
        <a:p>
          <a:endParaRPr lang="ru-RU"/>
        </a:p>
      </dgm:t>
    </dgm:pt>
    <dgm:pt modelId="{5B5B6B23-3E20-422A-A7C4-D7F7A0B97283}" type="pres">
      <dgm:prSet presAssocID="{E0896305-1E95-4196-BC0E-35592C8B1E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82F80-0A42-472D-BE48-C6251474CB85}" type="pres">
      <dgm:prSet presAssocID="{B7B61944-FA62-4FCA-86C8-BAB5E403170C}" presName="arrow" presStyleLbl="node1" presStyleIdx="0" presStyleCnt="1" custAng="5400000" custScaleY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68132-B137-4CF8-9555-C372E54A3DEE}" type="presOf" srcId="{E0896305-1E95-4196-BC0E-35592C8B1EC4}" destId="{5B5B6B23-3E20-422A-A7C4-D7F7A0B97283}" srcOrd="0" destOrd="0" presId="urn:microsoft.com/office/officeart/2005/8/layout/arrow1"/>
    <dgm:cxn modelId="{77A1D721-FAA2-4CDD-A92D-5C0299973F98}" srcId="{E0896305-1E95-4196-BC0E-35592C8B1EC4}" destId="{B7B61944-FA62-4FCA-86C8-BAB5E403170C}" srcOrd="0" destOrd="0" parTransId="{D96C6EEC-00CE-4DD4-A35D-3A7AE9A967B8}" sibTransId="{7FDE7789-A1C2-4DE4-B093-BE13A2E6641B}"/>
    <dgm:cxn modelId="{42A85853-E4EC-477D-BD79-63AB031EF5EA}" type="presOf" srcId="{B7B61944-FA62-4FCA-86C8-BAB5E403170C}" destId="{1D582F80-0A42-472D-BE48-C6251474CB85}" srcOrd="0" destOrd="0" presId="urn:microsoft.com/office/officeart/2005/8/layout/arrow1"/>
    <dgm:cxn modelId="{08461447-948A-4F69-98BE-6581424B38EF}" type="presParOf" srcId="{5B5B6B23-3E20-422A-A7C4-D7F7A0B97283}" destId="{1D582F80-0A42-472D-BE48-C6251474CB85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82F80-0A42-472D-BE48-C6251474CB85}">
      <dsp:nvSpPr>
        <dsp:cNvPr id="0" name=""/>
        <dsp:cNvSpPr/>
      </dsp:nvSpPr>
      <dsp:spPr>
        <a:xfrm rot="5400000">
          <a:off x="932182" y="2021"/>
          <a:ext cx="2993419" cy="2996353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418613" y="263945"/>
        <a:ext cx="1496709" cy="247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41370-1011-4B5F-9934-C214C080DC98}" type="datetimeFigureOut">
              <a:rPr lang="ru-RU" smtClean="0"/>
              <a:pPr/>
              <a:t>03.07.2017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8C02-6A63-43A9-9446-393103F8A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37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4F4FED-A508-4756-AB6C-2E4392A05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81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ts val="2400"/>
              </a:lnSpc>
            </a:pPr>
            <a:r>
              <a:rPr lang="ru-RU" altLang="ru-RU" sz="1050" b="1" dirty="0" smtClean="0">
                <a:latin typeface="+mj-lt"/>
              </a:rPr>
              <a:t>Государственное образовательное учреждение высшего профессионального образования</a:t>
            </a:r>
          </a:p>
          <a:p>
            <a:pPr algn="ctr" eaLnBrk="1" hangingPunct="1">
              <a:lnSpc>
                <a:spcPts val="2400"/>
              </a:lnSpc>
            </a:pPr>
            <a:r>
              <a:rPr lang="ru-RU" altLang="ru-RU" sz="1200" b="1" dirty="0" smtClean="0">
                <a:latin typeface="+mj-lt"/>
              </a:rPr>
              <a:t>  «Российский национальный исследовательский медицинский университет им. Н.И. Пирогова» МЗ РФ</a:t>
            </a:r>
          </a:p>
          <a:p>
            <a:pPr algn="ctr" eaLnBrk="1" hangingPunct="1"/>
            <a:endParaRPr lang="es-ES" altLang="ru-RU" sz="1050" b="1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F4FED-A508-4756-AB6C-2E4392A0539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12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Рыба и рыбопродукты</a:t>
            </a:r>
            <a:endParaRPr lang="ru-RU" b="1" dirty="0" smtClean="0"/>
          </a:p>
          <a:p>
            <a:r>
              <a:rPr lang="en-US" b="1" dirty="0" smtClean="0"/>
              <a:t>Dietary therapy</a:t>
            </a:r>
          </a:p>
          <a:p>
            <a:r>
              <a:rPr lang="en-US" dirty="0" smtClean="0"/>
              <a:t>Obese individuals should received personalized nutritional</a:t>
            </a:r>
            <a:r>
              <a:rPr lang="ru-RU" dirty="0" smtClean="0"/>
              <a:t> </a:t>
            </a:r>
            <a:r>
              <a:rPr lang="en-US" dirty="0" smtClean="0"/>
              <a:t>recommendations adapted to their therapeutic</a:t>
            </a:r>
            <a:r>
              <a:rPr lang="ru-RU" dirty="0" smtClean="0"/>
              <a:t> </a:t>
            </a:r>
            <a:r>
              <a:rPr lang="en-US" dirty="0" smtClean="0"/>
              <a:t>goals and risk profile (EL 4, RG A). This can only be</a:t>
            </a:r>
            <a:r>
              <a:rPr lang="ru-RU" dirty="0" smtClean="0"/>
              <a:t> </a:t>
            </a:r>
            <a:r>
              <a:rPr lang="en-US" dirty="0" smtClean="0"/>
              <a:t>successful over the long term if the patient agrees to a</a:t>
            </a:r>
            <a:r>
              <a:rPr lang="ru-RU" dirty="0" smtClean="0"/>
              <a:t> </a:t>
            </a:r>
            <a:r>
              <a:rPr lang="en-US" dirty="0" smtClean="0"/>
              <a:t>change in lifestyle and recommendations that are</a:t>
            </a:r>
            <a:r>
              <a:rPr lang="ru-RU" dirty="0" smtClean="0"/>
              <a:t> </a:t>
            </a:r>
            <a:r>
              <a:rPr lang="en-US" dirty="0" smtClean="0"/>
              <a:t>practicable in daily life. No valid studies have been</a:t>
            </a:r>
            <a:r>
              <a:rPr lang="ru-RU" dirty="0" smtClean="0"/>
              <a:t> </a:t>
            </a:r>
            <a:r>
              <a:rPr lang="en-US" dirty="0" smtClean="0"/>
              <a:t>published on this recommendation.</a:t>
            </a:r>
          </a:p>
          <a:p>
            <a:r>
              <a:rPr lang="en-US" dirty="0" smtClean="0"/>
              <a:t>To carry out dietary therapy, nutritional counseling</a:t>
            </a:r>
            <a:r>
              <a:rPr lang="ru-RU" dirty="0" smtClean="0"/>
              <a:t> </a:t>
            </a:r>
            <a:r>
              <a:rPr lang="en-US" dirty="0" smtClean="0"/>
              <a:t>(individual or in groups) should be offered within the</a:t>
            </a:r>
            <a:r>
              <a:rPr lang="ru-RU" dirty="0" smtClean="0"/>
              <a:t> </a:t>
            </a:r>
            <a:r>
              <a:rPr lang="en-US" dirty="0" smtClean="0"/>
              <a:t>program of medical management (EL 1, RG A). Group</a:t>
            </a:r>
            <a:r>
              <a:rPr lang="ru-RU" dirty="0" smtClean="0"/>
              <a:t> </a:t>
            </a:r>
            <a:r>
              <a:rPr lang="en-US" dirty="0" smtClean="0"/>
              <a:t>sessions are usually more effective than individual</a:t>
            </a:r>
            <a:r>
              <a:rPr lang="ru-RU" dirty="0" smtClean="0"/>
              <a:t> </a:t>
            </a:r>
            <a:r>
              <a:rPr lang="en-US" dirty="0" smtClean="0"/>
              <a:t>sessions. The DGEM gives a recommendation grade of</a:t>
            </a:r>
            <a:r>
              <a:rPr lang="ru-RU" dirty="0" smtClean="0"/>
              <a:t> </a:t>
            </a:r>
            <a:r>
              <a:rPr lang="en-US" dirty="0" smtClean="0"/>
              <a:t>B rather than A.</a:t>
            </a:r>
          </a:p>
          <a:p>
            <a:r>
              <a:rPr lang="en-US" dirty="0" smtClean="0"/>
              <a:t>For weight reduction, patients should be recommended</a:t>
            </a:r>
            <a:r>
              <a:rPr lang="ru-RU" dirty="0" smtClean="0"/>
              <a:t> </a:t>
            </a:r>
            <a:r>
              <a:rPr lang="en-US" dirty="0" smtClean="0"/>
              <a:t>forms of nutrition that over a long enough time</a:t>
            </a:r>
            <a:r>
              <a:rPr lang="ru-RU" dirty="0" smtClean="0"/>
              <a:t> </a:t>
            </a:r>
            <a:r>
              <a:rPr lang="en-US" dirty="0" smtClean="0"/>
              <a:t>lead to an energy deficit but do not impair health (EL</a:t>
            </a:r>
          </a:p>
          <a:p>
            <a:r>
              <a:rPr lang="en-US" dirty="0" smtClean="0"/>
              <a:t>1–4, RG A).</a:t>
            </a:r>
          </a:p>
          <a:p>
            <a:r>
              <a:rPr lang="en-US" dirty="0" smtClean="0"/>
              <a:t>To reduce body weight, the aim should be to follow a</a:t>
            </a:r>
            <a:r>
              <a:rPr lang="ru-RU" dirty="0" smtClean="0"/>
              <a:t> </a:t>
            </a:r>
            <a:r>
              <a:rPr lang="en-US" dirty="0" smtClean="0"/>
              <a:t>reduction diet that will produce an energy deficit of</a:t>
            </a:r>
            <a:r>
              <a:rPr lang="ru-RU" dirty="0" smtClean="0"/>
              <a:t> </a:t>
            </a:r>
            <a:r>
              <a:rPr lang="en-US" dirty="0" smtClean="0"/>
              <a:t>about 500 kcal/day, or more in individual cases (EL</a:t>
            </a:r>
          </a:p>
          <a:p>
            <a:r>
              <a:rPr lang="en-US" dirty="0" smtClean="0"/>
              <a:t>1–4, RG B). To achieve this, various nutrition strategies</a:t>
            </a:r>
            <a:r>
              <a:rPr lang="ru-RU" dirty="0" smtClean="0"/>
              <a:t> </a:t>
            </a:r>
            <a:r>
              <a:rPr lang="en-US" dirty="0" smtClean="0"/>
              <a:t>may be employed (EL 1–4, RG 0):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b="1" dirty="0" smtClean="0"/>
              <a:t>● Reduce fat consumption</a:t>
            </a:r>
          </a:p>
          <a:p>
            <a:r>
              <a:rPr lang="en-US" b="1" dirty="0" smtClean="0"/>
              <a:t>● Reduce carbohydrate consumption</a:t>
            </a:r>
          </a:p>
          <a:p>
            <a:r>
              <a:rPr lang="en-US" b="1" dirty="0" smtClean="0"/>
              <a:t>● Reduce both fat and carbohydrate consumption</a:t>
            </a:r>
          </a:p>
          <a:p>
            <a:r>
              <a:rPr lang="en-US" dirty="0" smtClean="0"/>
              <a:t>The DGEM states that wide-ranging literature exists</a:t>
            </a:r>
          </a:p>
          <a:p>
            <a:r>
              <a:rPr lang="en-US" dirty="0" smtClean="0"/>
              <a:t>for this recommendation and a recommendation grade</a:t>
            </a:r>
          </a:p>
          <a:p>
            <a:r>
              <a:rPr lang="en-US" dirty="0" smtClean="0"/>
              <a:t>of A is justified.</a:t>
            </a:r>
          </a:p>
          <a:p>
            <a:r>
              <a:rPr lang="en-US" dirty="0" smtClean="0"/>
              <a:t>An energy deficit of 500 to 600 kcal/day will allow</a:t>
            </a:r>
          </a:p>
          <a:p>
            <a:r>
              <a:rPr lang="en-US" dirty="0" smtClean="0"/>
              <a:t>weight loss to occur at around 0.5 kg/week over a period</a:t>
            </a:r>
          </a:p>
          <a:p>
            <a:r>
              <a:rPr lang="en-US" dirty="0" smtClean="0"/>
              <a:t>of 12 up to a maximum of 24 weeks (9). The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381ED-886B-4D4E-8186-185BDF21EED4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7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27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3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7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4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30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11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31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7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Overweight and obese persons should have the</a:t>
            </a:r>
            <a:r>
              <a:rPr lang="ru-RU" dirty="0" smtClean="0"/>
              <a:t> </a:t>
            </a:r>
            <a:r>
              <a:rPr lang="en-US" dirty="0" smtClean="0"/>
              <a:t>health advantages (metabolic, cardiovascular, and</a:t>
            </a:r>
            <a:r>
              <a:rPr lang="ru-RU" dirty="0" smtClean="0"/>
              <a:t> </a:t>
            </a:r>
            <a:r>
              <a:rPr lang="en-US" dirty="0" smtClean="0"/>
              <a:t>psychosocial) of physical activity explained to them, which accrue irrespective of loss of weight (EL 4, RG</a:t>
            </a:r>
            <a:r>
              <a:rPr lang="ru-RU" dirty="0" smtClean="0"/>
              <a:t> </a:t>
            </a:r>
            <a:r>
              <a:rPr lang="en-US" dirty="0" smtClean="0"/>
              <a:t>A). Even in obese individuals, the health value of increased</a:t>
            </a:r>
            <a:r>
              <a:rPr lang="ru-RU" dirty="0" smtClean="0"/>
              <a:t> </a:t>
            </a:r>
            <a:r>
              <a:rPr lang="en-US" dirty="0" smtClean="0"/>
              <a:t>exercise is seen in more than just a loss of</a:t>
            </a:r>
            <a:r>
              <a:rPr lang="ru-RU" dirty="0" smtClean="0"/>
              <a:t> </a:t>
            </a:r>
            <a:r>
              <a:rPr lang="en-US" dirty="0" smtClean="0"/>
              <a:t>weight (23).</a:t>
            </a:r>
            <a:endParaRPr lang="ru-RU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for behavior modification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based on a behavioral approach,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or individual setting, should form part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of weight reduction (EL 1, RG A).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 should be aimed primarily at altering lifestyle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terms of nutrition and exercise and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carried out by qualified non-psychotherapists.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 accompanying overweight or obesity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serious (e.g., co-morbid depression, eating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disorders, motivation problems), psychiatrists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psychotherapists should be involved in the patient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management, and patients should be supported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dietary therapy and exercise (24).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strategies are available for intervention.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should be adapted to the individual situation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wishes of the patient involved (25) (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Box).</a:t>
            </a:r>
            <a:endParaRPr lang="ru-RU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 reduction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Obese patients should be offered weight reduction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adapted to their individual situation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targeted at the therapeutic goals (EL 4, RG B).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 reduction programs should include the elements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basic program (exercise, diet, and behavioral</a:t>
            </a:r>
            <a:endParaRPr lang="ru-RU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should be ascertained that overweight and obese</a:t>
            </a:r>
            <a:r>
              <a:rPr lang="ru-RU" dirty="0" smtClean="0"/>
              <a:t> </a:t>
            </a:r>
            <a:r>
              <a:rPr lang="en-US" dirty="0" smtClean="0"/>
              <a:t>persons do not have any contraindications to additional</a:t>
            </a:r>
            <a:r>
              <a:rPr lang="ru-RU" dirty="0" smtClean="0"/>
              <a:t> </a:t>
            </a:r>
            <a:r>
              <a:rPr lang="en-US" dirty="0" smtClean="0"/>
              <a:t>physical activity. This is particularly the case for patients</a:t>
            </a:r>
            <a:r>
              <a:rPr lang="ru-RU" dirty="0" smtClean="0"/>
              <a:t> </a:t>
            </a:r>
            <a:r>
              <a:rPr lang="en-US" dirty="0" smtClean="0"/>
              <a:t>with a BMI of 35 kg/m2 or higher (EL 4, RG B).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381ED-886B-4D4E-8186-185BDF21EED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74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702-74CA-DB4E-9039-7DDDE665F9B4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2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D702-74CA-DB4E-9039-7DDDE665F9B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0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Неинфекционные заболевания (НИЗ) являются одним из основных факторов смертности и заболеваемости в глобальных масштабах, а вмешательства по сокращению бремени НИЗ являются высокоэффективными с точки зрения затрат. </a:t>
            </a:r>
          </a:p>
          <a:p>
            <a:r>
              <a:rPr lang="ru-RU" dirty="0" smtClean="0"/>
              <a:t>В докладе отмечено, что большинство случаев преждевременной смерти от НИЗ можно предотвратить. Из 38 миллионов случаев смерти от НИЗ в 2012 году 16 миллионов или 42% были преждевременными и могли быть предотвращены. В 2000 году таких случаев смерти было 14,6 миллиона.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2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Косаговская</a:t>
            </a:r>
            <a:r>
              <a:rPr lang="ru-RU" dirty="0" smtClean="0"/>
              <a:t> И.И., 2016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F4FED-A508-4756-AB6C-2E4392A0539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1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C592D7-5703-45EE-904B-4254BA4A4342}" type="slidenum">
              <a:rPr lang="ru-RU" altLang="ru-RU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492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50B8-4470-437B-BDAF-CAD12C07157A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9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5312-67C1-794B-8B3F-8618673C615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4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E5B6B-3FD8-4102-A994-5A49A8F6C02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4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ru-RU">
                <a:latin typeface="Arial" panose="020B0604020202020204" pitchFamily="34" charset="0"/>
                <a:ea typeface="msgothic" charset="0"/>
                <a:cs typeface="msgothic" charset="0"/>
              </a:rPr>
              <a:t>Association between whole-grain intake and fasting plasma insulin concentrations by BMI: BMI &lt; 30 (- - - -; n = 2123) and BMI ≥ 30 (</a:t>
            </a:r>
            <a:r>
              <a:rPr lang="en-GB" altLang="ru-RU" baseline="33000">
                <a:latin typeface="Arial" panose="020B0604020202020204" pitchFamily="34" charset="0"/>
                <a:ea typeface="msgothic" charset="0"/>
                <a:cs typeface="msgothic" charset="0"/>
              </a:rPr>
              <a:t>___</a:t>
            </a:r>
            <a:r>
              <a:rPr lang="en-GB" altLang="ru-RU">
                <a:latin typeface="Arial" panose="020B0604020202020204" pitchFamily="34" charset="0"/>
                <a:ea typeface="msgothic" charset="0"/>
                <a:cs typeface="msgothic" charset="0"/>
              </a:rPr>
              <a:t>; </a:t>
            </a:r>
            <a:r>
              <a:rPr lang="en-GB" altLang="ru-RU" i="1">
                <a:latin typeface="Arial" panose="020B0604020202020204" pitchFamily="34" charset="0"/>
                <a:ea typeface="msgothic" charset="0"/>
                <a:cs typeface="msgothic" charset="0"/>
              </a:rPr>
              <a:t>n</a:t>
            </a:r>
            <a:r>
              <a:rPr lang="en-GB" altLang="ru-RU">
                <a:latin typeface="Arial" panose="020B0604020202020204" pitchFamily="34" charset="0"/>
                <a:ea typeface="msgothic" charset="0"/>
                <a:cs typeface="msgothic" charset="0"/>
              </a:rPr>
              <a:t> = 624). Values were adjusted for age, sex, energy intake, treatment of hypertension, smoking, alcohol intake, multivitamin use, current estrogen replacement therapy, physical activity, and BMI. </a:t>
            </a:r>
            <a:r>
              <a:rPr lang="en-GB" altLang="ru-RU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ru-RU">
                <a:latin typeface="Arial" panose="020B0604020202020204" pitchFamily="34" charset="0"/>
                <a:ea typeface="msgothic" charset="0"/>
                <a:cs typeface="msgothic" charset="0"/>
              </a:rPr>
              <a:t> for trend = 0.10 for BMI &lt; 30 and 0.003 for BMI ≥ 30; </a:t>
            </a:r>
            <a:r>
              <a:rPr lang="en-GB" altLang="ru-RU" i="1">
                <a:latin typeface="Arial" panose="020B0604020202020204" pitchFamily="34" charset="0"/>
                <a:ea typeface="msgothic" charset="0"/>
                <a:cs typeface="msgothic" charset="0"/>
              </a:rPr>
              <a:t>P</a:t>
            </a:r>
            <a:r>
              <a:rPr lang="en-GB" altLang="ru-RU">
                <a:latin typeface="Arial" panose="020B0604020202020204" pitchFamily="34" charset="0"/>
                <a:ea typeface="msgothic" charset="0"/>
                <a:cs typeface="msgothic" charset="0"/>
              </a:rPr>
              <a:t> = 0.02 for the interaction between BMI and whole-grain intake.</a:t>
            </a:r>
          </a:p>
        </p:txBody>
      </p:sp>
    </p:spTree>
    <p:extLst>
      <p:ext uri="{BB962C8B-B14F-4D97-AF65-F5344CB8AC3E}">
        <p14:creationId xmlns:p14="http://schemas.microsoft.com/office/powerpoint/2010/main" val="51876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B7A8-9729-41A0-832E-80FDA78D1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A3B0-ECEF-49A2-A9ED-B41ED378A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CB9F-7449-495C-923B-FC263F452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8645-2CF4-4674-9F04-8FFBE964E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968F-897C-441B-94E4-86B22A55A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485C4-27D5-4CD8-AD53-5CA6A736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92725" y="1125538"/>
            <a:ext cx="4032250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BISansCond" pitchFamily="2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2303462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Tahom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6350" y="5770563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2390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073900" y="6392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00498B"/>
                </a:solidFill>
                <a:latin typeface="Tahoma"/>
                <a:cs typeface="Arial" pitchFamily="34" charset="0"/>
              </a:rPr>
              <a:t>September 2014</a:t>
            </a: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5775" y="1546225"/>
            <a:ext cx="7772400" cy="1204913"/>
          </a:xfrm>
        </p:spPr>
        <p:txBody>
          <a:bodyPr lIns="90000"/>
          <a:lstStyle>
            <a:lvl1pPr>
              <a:defRPr b="1" smtClean="0"/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775" y="3090863"/>
            <a:ext cx="6400800" cy="1752600"/>
          </a:xfrm>
        </p:spPr>
        <p:txBody>
          <a:bodyPr lIns="90000"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GB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86000" y="6526800"/>
            <a:ext cx="774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F5F4-5E31-466E-9C52-F31FBC2412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55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44E9-EC9D-4862-874A-91960E773A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fontAlgn="auto" hangingPunc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defRPr sz="1200" dirty="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22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6"/>
            <a:ext cx="4038600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6"/>
            <a:ext cx="4038600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20ED-0302-4DF4-BC15-147F1907C3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1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3856-8B41-43F3-BB33-9A83C9A6E1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1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7"/>
          </p:nvPr>
        </p:nvSpPr>
        <p:spPr>
          <a:xfrm>
            <a:off x="486000" y="6526800"/>
            <a:ext cx="774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7068-7A18-4CAB-8C95-BB0ED7B138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4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34C4A-9CB8-4E8A-A46D-69E2D1186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292725" y="1125538"/>
            <a:ext cx="4032250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BISansCond" pitchFamily="2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2303462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Tahoma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6350" y="5770563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2390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073900" y="6392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00498B"/>
                </a:solidFill>
                <a:latin typeface="Tahoma"/>
                <a:cs typeface="Arial" pitchFamily="34" charset="0"/>
              </a:rPr>
              <a:t>September 2014</a:t>
            </a: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5775" y="1546225"/>
            <a:ext cx="7772400" cy="1204913"/>
          </a:xfrm>
        </p:spPr>
        <p:txBody>
          <a:bodyPr lIns="90000"/>
          <a:lstStyle>
            <a:lvl1pPr>
              <a:defRPr b="1" smtClean="0"/>
            </a:lvl1pPr>
          </a:lstStyle>
          <a:p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775" y="3090863"/>
            <a:ext cx="6400800" cy="1752600"/>
          </a:xfrm>
        </p:spPr>
        <p:txBody>
          <a:bodyPr lIns="90000"/>
          <a:lstStyle>
            <a:lvl1pPr marL="0" indent="0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  <a:endParaRPr lang="en-GB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86000" y="6526800"/>
            <a:ext cx="774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F5F4-5E31-466E-9C52-F31FBC2412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12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44E9-EC9D-4862-874A-91960E773A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fontAlgn="auto" hangingPunc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defRPr sz="1200" dirty="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4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326"/>
            <a:ext cx="4038600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3326"/>
            <a:ext cx="4038600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20ED-0302-4DF4-BC15-147F1907C3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73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3856-8B41-43F3-BB33-9A83C9A6E1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5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7"/>
          </p:nvPr>
        </p:nvSpPr>
        <p:spPr>
          <a:xfrm>
            <a:off x="486000" y="6526800"/>
            <a:ext cx="7740000" cy="27305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3"/>
                </a:solidFill>
              </a:defRPr>
            </a:lvl1pPr>
            <a:lvl2pPr>
              <a:defRPr sz="800">
                <a:solidFill>
                  <a:schemeClr val="accent3"/>
                </a:solidFill>
              </a:defRPr>
            </a:lvl2pPr>
            <a:lvl3pPr>
              <a:defRPr sz="800">
                <a:solidFill>
                  <a:schemeClr val="accent3"/>
                </a:solidFill>
              </a:defRPr>
            </a:lvl3pPr>
            <a:lvl4pPr>
              <a:defRPr sz="800">
                <a:solidFill>
                  <a:schemeClr val="accent3"/>
                </a:solidFill>
              </a:defRPr>
            </a:lvl4pPr>
            <a:lvl5pPr>
              <a:defRPr sz="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7068-7A18-4CAB-8C95-BB0ED7B138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88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ECC1F5-DF71-48A5-B747-658C4AEC90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22528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2528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532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0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3A21-2896-4333-B1F0-71DEA9715A1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07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F952-9D5C-4ED0-9935-8DBF464E00A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00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9E5B-3947-4C42-8398-154BD5FB2A2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77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71D27-9076-4412-951F-C7FE562F48E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5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D0AC-4940-48A2-A1FC-46C98CFF6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A0E03-67A1-498D-8119-3411F1684F0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43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82A-5777-493D-9AD4-5EE187DA040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08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05648-A967-4299-9774-FE585018A45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80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B8D0-7767-4F4C-BFD2-C81A1231170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7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20BD3-4C47-47E9-A44A-4BD6DDD88D2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07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95BFF-E621-4829-8852-F9BD7CF7352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6953C8-18EC-43D2-8BF4-C20E2D3B444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78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518275"/>
            <a:ext cx="776287" cy="3397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8B1D97-BBEE-473E-B64D-1C82670347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02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09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5BD4B7A8-9729-41A0-832E-80FDA78D186F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5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E2934C4A-9CB8-4E8A-A46D-69E2D1186C3C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76DC-0234-4A2D-A675-DD6BD90A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F7D1D0AC-4940-48A2-A1FC-46C98CFF67CE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25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968276DC-0234-4A2D-A675-DD6BD90A3E61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26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2B5B5F0A-0F7A-4BED-8654-543CB699976B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3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91206425-7C93-4EBD-93B3-5CC82F55D62C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4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15F6996D-502D-44EB-A3BE-78654B2868AB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57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31DFA532-472D-4C9C-A1F5-316D4620DC71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37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98F97922-F506-4EDD-BAFD-E3D80E67EFBB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872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9BC4A3B0-ECEF-49A2-A9ED-B41ED378A1C1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39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C3BFCB9F-7449-495C-923B-FC263F452DD6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46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B0458645-2CF4-4674-9F04-8FFBE964EDF6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3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5F0A-0F7A-4BED-8654-543CB6999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9214968F-897C-441B-94E4-86B22A55A831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96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B9E485C4-27D5-4CD8-AD53-5CA6A7364FA9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72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E5E5FF"/>
              </a:buClr>
            </a:pPr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buClr>
                  <a:srgbClr val="E5E5FF"/>
                </a:buClr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buClr>
                <a:srgbClr val="E5E5FF"/>
              </a:buClr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8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</a:pPr>
            <a:fld id="{A6C26F2F-7BCC-488C-B69C-6D22A365C703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14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7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908D1A98-AB59-4807-A3BF-72D98306896D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9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E5E5FF"/>
              </a:buClr>
              <a:defRPr/>
            </a:pPr>
            <a:fld id="{AC47E7CD-203F-4E01-8F88-6D2498904986}" type="slidenum">
              <a:rPr lang="ru-RU">
                <a:solidFill>
                  <a:srgbClr val="FFFFFF"/>
                </a:solidFill>
              </a:rPr>
              <a:pPr>
                <a:buClr>
                  <a:srgbClr val="E5E5FF"/>
                </a:buCl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12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ECC1F5-DF71-48A5-B747-658C4AEC903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22528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2528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29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0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31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532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2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3A21-2896-4333-B1F0-71DEA9715A1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92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F952-9D5C-4ED0-9935-8DBF464E00A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4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6425-7C93-4EBD-93B3-5CC82F55D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9E5B-3947-4C42-8398-154BD5FB2A26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71D27-9076-4412-951F-C7FE562F48E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23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A0E03-67A1-498D-8119-3411F1684F0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4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82A-5777-493D-9AD4-5EE187DA0408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50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05648-A967-4299-9774-FE585018A45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32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B8D0-7767-4F4C-BFD2-C81A12311704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34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20BD3-4C47-47E9-A44A-4BD6DDD88D2E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22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95BFF-E621-4829-8852-F9BD7CF7352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84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6953C8-18EC-43D2-8BF4-C20E2D3B444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18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243888" y="6518275"/>
            <a:ext cx="776287" cy="3397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8B1D97-BBEE-473E-B64D-1C82670347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1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996D-502D-44EB-A3BE-78654B286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A532-472D-4C9C-A1F5-316D4620D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97922-F506-4EDD-BAFD-E3D80E67E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A10728-7113-414C-9846-5D30725E5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alphaModFix amt="75000"/>
            <a:lum/>
          </a:blip>
          <a:srcRect/>
          <a:stretch>
            <a:fillRect l="-5000" t="-5000" r="-5000" b="83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3250" y="6254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5C53FB5-1C8B-454A-B373-16BC01645B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60325"/>
            <a:ext cx="80248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96975"/>
            <a:ext cx="79898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775" y="6324600"/>
            <a:ext cx="7988300" cy="26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292725" y="1125538"/>
            <a:ext cx="4032250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BISansCond" pitchFamily="2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2303462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Tahoma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73900" y="6392863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072842" y="6392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00498B"/>
                </a:solidFill>
                <a:latin typeface="Tahoma"/>
                <a:cs typeface="Arial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9546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alphaModFix amt="75000"/>
            <a:lum/>
          </a:blip>
          <a:srcRect/>
          <a:stretch>
            <a:fillRect l="-5000" t="-5000" r="-5000" b="83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3250" y="6254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5C53FB5-1C8B-454A-B373-16BC01645B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60325"/>
            <a:ext cx="80248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196975"/>
            <a:ext cx="79898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5775" y="6324600"/>
            <a:ext cx="7988300" cy="26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292725" y="1125538"/>
            <a:ext cx="4032250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BISansCond" pitchFamily="2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2303462" cy="325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1414" tIns="45708" rIns="91414" bIns="45708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Tahoma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73900" y="6392863"/>
            <a:ext cx="21336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>
              <a:solidFill>
                <a:srgbClr val="00498B"/>
              </a:solidFill>
              <a:latin typeface="Tahom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072842" y="63928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rgbClr val="00498B"/>
                </a:solidFill>
                <a:latin typeface="Tahoma"/>
                <a:cs typeface="Arial" pitchFamily="34" charset="0"/>
              </a:rPr>
              <a:t>September 2014</a:t>
            </a:r>
          </a:p>
        </p:txBody>
      </p:sp>
    </p:spTree>
    <p:extLst>
      <p:ext uri="{BB962C8B-B14F-4D97-AF65-F5344CB8AC3E}">
        <p14:creationId xmlns:p14="http://schemas.microsoft.com/office/powerpoint/2010/main" val="82673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ahoma" pitchFamily="34" charset="0"/>
          <a:ea typeface="ＭＳ Ｐゴシック" pitchFamily="34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B0932"/>
        </a:buClr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ru-RU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ru-RU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66BF16F3-E62F-4436-A7D9-89FFB7F532CA}" type="slidenum">
              <a:rPr lang="ru-RU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ru-RU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426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42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12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A10728-7113-414C-9846-5D30725E5A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99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99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50349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ru-RU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ru-RU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66BF16F3-E62F-4436-A7D9-89FFB7F532CA}" type="slidenum">
              <a:rPr lang="ru-RU" alt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ru-RU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426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426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6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7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8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29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0066"/>
                </a:buClr>
                <a:buSzPct val="70000"/>
                <a:buFont typeface="Wingdings" pitchFamily="2" charset="2"/>
                <a:buChar char="l"/>
              </a:pPr>
              <a:endParaRPr lang="ru-RU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23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zhizni.ru/img/content/i56/56937_or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comments" Target="../comments/comment1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://www.euro.who.int/en/health-topics/disease-prevention/nutrition/publication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hyperlink" Target="http://www.euro.who.int/en/health-topics/disease-prevention/nutrition/publication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hyperlink" Target="http://www.euro.who.int/en/health-topics/disease-prevention/nutrition/publica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hyperlink" Target="http://www.euro.who.int/en/health-topics/disease-prevention/nutrition/publication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hyperlink" Target="http://www.euro.who.int/en/health-topics/disease-prevention/nutrition/publication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50.jpeg"/><Relationship Id="rId10" Type="http://schemas.microsoft.com/office/2007/relationships/diagramDrawing" Target="../diagrams/drawing1.xml"/><Relationship Id="rId4" Type="http://schemas.openxmlformats.org/officeDocument/2006/relationships/image" Target="../media/image49.jpeg"/><Relationship Id="rId9" Type="http://schemas.openxmlformats.org/officeDocument/2006/relationships/diagramColors" Target="../diagrams/colors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uro.who.int/__data/assets/pdf_file/0003/150159/E73401R.pdf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sz="quarter"/>
          </p:nvPr>
        </p:nvSpPr>
        <p:spPr>
          <a:xfrm>
            <a:off x="471488" y="2070757"/>
            <a:ext cx="8229600" cy="2243294"/>
          </a:xfrm>
        </p:spPr>
        <p:txBody>
          <a:bodyPr>
            <a:noAutofit/>
          </a:bodyPr>
          <a:lstStyle/>
          <a:p>
            <a:r>
              <a:rPr lang="ru-RU" sz="4000" dirty="0" smtClean="0">
                <a:effectLst/>
              </a:rPr>
              <a:t>Понятие здорового питания и</a:t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 достаточной физической активности</a:t>
            </a:r>
            <a:endParaRPr lang="ru-RU" sz="4000" dirty="0">
              <a:effectLst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6508" y="5445224"/>
            <a:ext cx="9172574" cy="12528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д.м.н., зам</a:t>
            </a:r>
            <a:r>
              <a:rPr lang="en-US" sz="2400" dirty="0" smtClean="0"/>
              <a:t>.</a:t>
            </a:r>
            <a:r>
              <a:rPr lang="ru-RU" sz="2400" dirty="0" smtClean="0"/>
              <a:t> директора</a:t>
            </a:r>
            <a:endParaRPr lang="es-ES" sz="2400" dirty="0"/>
          </a:p>
        </p:txBody>
      </p:sp>
      <p:sp>
        <p:nvSpPr>
          <p:cNvPr id="58372" name="Прямоугольник 3"/>
          <p:cNvSpPr>
            <a:spLocks noChangeArrowheads="1"/>
          </p:cNvSpPr>
          <p:nvPr/>
        </p:nvSpPr>
        <p:spPr bwMode="auto">
          <a:xfrm>
            <a:off x="28575" y="474334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+mn-lt"/>
              </a:rPr>
              <a:t>Стародубова Антонина Владимировна</a:t>
            </a:r>
          </a:p>
        </p:txBody>
      </p:sp>
      <p:sp>
        <p:nvSpPr>
          <p:cNvPr id="58373" name="Прямоугольник 4"/>
          <p:cNvSpPr>
            <a:spLocks noChangeArrowheads="1"/>
          </p:cNvSpPr>
          <p:nvPr/>
        </p:nvSpPr>
        <p:spPr bwMode="auto">
          <a:xfrm>
            <a:off x="28575" y="188913"/>
            <a:ext cx="72077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ru-RU" altLang="ru-RU" sz="1600" b="1" dirty="0" smtClean="0">
                <a:latin typeface="+mj-lt"/>
              </a:rPr>
              <a:t>Федеральное </a:t>
            </a:r>
            <a:r>
              <a:rPr lang="ru-RU" altLang="ru-RU" sz="1600" b="1" dirty="0">
                <a:latin typeface="+mj-lt"/>
              </a:rPr>
              <a:t>государственное бюджетное учреждение науки </a:t>
            </a:r>
          </a:p>
          <a:p>
            <a:pPr algn="ctr" eaLnBrk="1" hangingPunct="1">
              <a:lnSpc>
                <a:spcPts val="2400"/>
              </a:lnSpc>
            </a:pPr>
            <a:r>
              <a:rPr lang="ru-RU" altLang="ru-RU" sz="2400" b="1" dirty="0">
                <a:latin typeface="+mj-lt"/>
              </a:rPr>
              <a:t>«Федеральный исследовательский </a:t>
            </a:r>
            <a:r>
              <a:rPr lang="ru-RU" altLang="ru-RU" sz="2400" b="1" dirty="0" smtClean="0">
                <a:latin typeface="+mj-lt"/>
              </a:rPr>
              <a:t>центр питания</a:t>
            </a:r>
            <a:r>
              <a:rPr lang="ru-RU" altLang="ru-RU" sz="2400" b="1" dirty="0">
                <a:latin typeface="+mj-lt"/>
              </a:rPr>
              <a:t>, биотехнологии и безопасности пищи» </a:t>
            </a:r>
            <a:endParaRPr lang="ru-RU" altLang="ru-RU" sz="2400" b="1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03 июня 2017</a:t>
            </a:r>
          </a:p>
          <a:p>
            <a:pPr algn="ctr"/>
            <a:r>
              <a:rPr lang="ru-RU" dirty="0" smtClean="0"/>
              <a:t>Суздаль</a:t>
            </a:r>
            <a:endParaRPr lang="ru-RU" dirty="0"/>
          </a:p>
        </p:txBody>
      </p:sp>
      <p:pic>
        <p:nvPicPr>
          <p:cNvPr id="7" name="Picture 4" descr="Картинки по запросу клиника питания фгбун ф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2241"/>
            <a:ext cx="17526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2239"/>
            <a:ext cx="8640960" cy="633109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915816" y="2276872"/>
            <a:ext cx="5770984" cy="73779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915816" y="4149080"/>
            <a:ext cx="4248472" cy="30929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898952" y="3014662"/>
            <a:ext cx="4248472" cy="55760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-1"/>
            <a:ext cx="9144000" cy="123305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Calibri" charset="0"/>
                <a:cs typeface="Times New Roman" charset="0"/>
              </a:rPr>
              <a:t>Распространенность </a:t>
            </a:r>
            <a:r>
              <a:rPr lang="ru-RU" sz="2400" b="1" dirty="0" smtClean="0">
                <a:solidFill>
                  <a:srgbClr val="003399"/>
                </a:solidFill>
                <a:latin typeface="Calibri" charset="0"/>
                <a:cs typeface="Times New Roman" charset="0"/>
              </a:rPr>
              <a:t>факторов риска неинфекционных заболеваний в российской популяции в 2012-2013 гг.</a:t>
            </a:r>
            <a:endParaRPr lang="ru-RU" sz="2400" b="1" dirty="0">
              <a:solidFill>
                <a:srgbClr val="003399"/>
              </a:solidFill>
              <a:latin typeface="Calibri" charset="0"/>
              <a:cs typeface="Times New Roman" charset="0"/>
            </a:endParaRP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Calibri" charset="0"/>
                <a:cs typeface="Times New Roman" charset="0"/>
              </a:rPr>
              <a:t>Исследование </a:t>
            </a:r>
            <a:r>
              <a:rPr lang="ru-RU" sz="2400" b="1" dirty="0">
                <a:solidFill>
                  <a:srgbClr val="003399"/>
                </a:solidFill>
                <a:latin typeface="Calibri" charset="0"/>
                <a:cs typeface="Times New Roman" charset="0"/>
              </a:rPr>
              <a:t>ЭССЕ-РФ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21469" y="1136073"/>
            <a:ext cx="357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FFFFFF"/>
                </a:solidFill>
                <a:latin typeface="Calibri" charset="0"/>
              </a:rPr>
              <a:t>%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3659" y="6539068"/>
            <a:ext cx="5460341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 b="1" i="1" dirty="0" smtClean="0">
                <a:solidFill>
                  <a:srgbClr val="FFFFFF"/>
                </a:solidFill>
              </a:rPr>
              <a:t>Муромцева Г.А., Концевая А.В., Константинов В.В. </a:t>
            </a:r>
            <a:r>
              <a:rPr lang="ru-RU" sz="1400" b="1" i="1" dirty="0">
                <a:solidFill>
                  <a:srgbClr val="FFFFFF"/>
                </a:solidFill>
              </a:rPr>
              <a:t>С.А</a:t>
            </a:r>
            <a:r>
              <a:rPr lang="ru-RU" sz="1400" b="1" i="1" dirty="0" smtClean="0">
                <a:solidFill>
                  <a:srgbClr val="FFFFFF"/>
                </a:solidFill>
              </a:rPr>
              <a:t>., и др. 2014</a:t>
            </a:r>
            <a:endParaRPr lang="ru-RU" sz="14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263235" y="1136073"/>
          <a:ext cx="8562109" cy="523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/>
          <p:cNvSpPr/>
          <p:nvPr/>
        </p:nvSpPr>
        <p:spPr>
          <a:xfrm>
            <a:off x="3498272" y="1564698"/>
            <a:ext cx="1385306" cy="453102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75657" y="1572056"/>
            <a:ext cx="1309106" cy="45236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237"/>
            <a:ext cx="8363272" cy="642392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3846748" y="3277022"/>
            <a:ext cx="1584176" cy="129614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2238"/>
            <a:ext cx="7821488" cy="1295400"/>
          </a:xfrm>
        </p:spPr>
        <p:txBody>
          <a:bodyPr/>
          <a:lstStyle/>
          <a:p>
            <a:pPr algn="ctr"/>
            <a:r>
              <a:rPr lang="ru-RU" b="1" dirty="0"/>
              <a:t>Дети грудного и раннего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4588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 первые два года жизни ребенка </a:t>
            </a:r>
            <a:r>
              <a:rPr lang="ru-RU" sz="2000" b="1" dirty="0">
                <a:solidFill>
                  <a:schemeClr val="tx2"/>
                </a:solidFill>
              </a:rPr>
              <a:t>оптимальное питание способствует здоровому росту и улучшает когнитивное развитие.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Оно </a:t>
            </a:r>
            <a:r>
              <a:rPr lang="ru-RU" sz="2000" dirty="0"/>
              <a:t>также </a:t>
            </a:r>
            <a:r>
              <a:rPr lang="ru-RU" sz="2000" b="1" dirty="0">
                <a:solidFill>
                  <a:schemeClr val="tx2"/>
                </a:solidFill>
              </a:rPr>
              <a:t>снижает риск появления излишнего веса и ожирения и развития НИЗ позднее в жизни.</a:t>
            </a:r>
          </a:p>
          <a:p>
            <a:pPr marL="0" indent="0">
              <a:buNone/>
            </a:pPr>
            <a:r>
              <a:rPr lang="ru-RU" sz="1600" dirty="0"/>
              <a:t>Рекомендации относительно здорового рациона для детей грудного и раннего возраста аналогичны рекомендациям для взрослых, однако указанные элементы также важны.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грудного возраста должны находиться исключительно на грудном вскармливании в первые 6 месяцев жизни.</a:t>
            </a:r>
          </a:p>
          <a:p>
            <a:r>
              <a:rPr lang="ru-RU" sz="2000" dirty="0" smtClean="0"/>
              <a:t>Дети </a:t>
            </a:r>
            <a:r>
              <a:rPr lang="ru-RU" sz="2000" dirty="0"/>
              <a:t>грудного возраста должны постоянно получать грудное вскармливание до 2 лет и старше.</a:t>
            </a:r>
          </a:p>
          <a:p>
            <a:r>
              <a:rPr lang="ru-RU" sz="2000" dirty="0" smtClean="0"/>
              <a:t>Начиная </a:t>
            </a:r>
            <a:r>
              <a:rPr lang="ru-RU" sz="2000" dirty="0"/>
              <a:t>с 6-месячного возраста грудное молоко следует дополнять различным подходящим безопасным и богатым питательными веществами дополнительным питанием. </a:t>
            </a:r>
            <a:endParaRPr lang="ru-RU" sz="2000" dirty="0" smtClean="0"/>
          </a:p>
          <a:p>
            <a:r>
              <a:rPr lang="ru-RU" sz="2000" dirty="0" smtClean="0"/>
              <a:t>Соль </a:t>
            </a:r>
            <a:r>
              <a:rPr lang="ru-RU" sz="2000" dirty="0"/>
              <a:t>и сахар не следует добавлять </a:t>
            </a:r>
            <a:r>
              <a:rPr lang="ru-RU" sz="2000" dirty="0" smtClean="0"/>
              <a:t>в </a:t>
            </a:r>
            <a:r>
              <a:rPr lang="ru-RU" sz="2000" dirty="0"/>
              <a:t>дополнительные пищевые продукты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1" descr="C:\Users\Компьютер\Pictures\who-logo-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1391"/>
            <a:ext cx="2952328" cy="4800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422897"/>
            <a:ext cx="5940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ВОЗ</a:t>
            </a:r>
            <a:r>
              <a:rPr lang="ru-RU" sz="1600" dirty="0">
                <a:solidFill>
                  <a:srgbClr val="000000"/>
                </a:solidFill>
                <a:latin typeface="Arial" charset="0"/>
              </a:rPr>
              <a:t>, Информационный бюллетень N°394 Сентябрь 2015 г. 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69524" y="5561856"/>
            <a:ext cx="8722956" cy="71953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74638"/>
            <a:ext cx="869334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Характеристика питания современных детей и подростков</a:t>
            </a:r>
            <a:endParaRPr lang="ru-RU" sz="3600" b="1" dirty="0">
              <a:solidFill>
                <a:schemeClr val="tx2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2060848"/>
            <a:ext cx="4710485" cy="504596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Поведение детей школьного возраста в отношении здоровья (HBSC) за 2013/2014 гг. </a:t>
            </a:r>
          </a:p>
          <a:p>
            <a:pPr marL="0" indent="0">
              <a:buNone/>
            </a:pPr>
            <a:endParaRPr lang="ru-RU" sz="2400" b="1" i="1" dirty="0"/>
          </a:p>
          <a:p>
            <a:pPr marL="0" indent="0">
              <a:buNone/>
            </a:pPr>
            <a:r>
              <a:rPr lang="ru-RU" sz="2400" b="1" i="1" dirty="0" smtClean="0"/>
              <a:t>(заключительный отчет ВОЗ </a:t>
            </a:r>
          </a:p>
          <a:p>
            <a:pPr marL="0" indent="0">
              <a:buNone/>
            </a:pPr>
            <a:r>
              <a:rPr lang="ru-RU" sz="2400" b="1" i="1" dirty="0" smtClean="0"/>
              <a:t>15 марта 2016 г.)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4444"/>
            <a:ext cx="3868811" cy="50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Потребление сладких напитков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79" y="1434607"/>
            <a:ext cx="5301910" cy="36505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4608"/>
            <a:ext cx="5360022" cy="3650575"/>
          </a:xfrm>
        </p:spPr>
      </p:pic>
      <p:sp>
        <p:nvSpPr>
          <p:cNvPr id="8" name="TextBox 7"/>
          <p:cNvSpPr txBox="1"/>
          <p:nvPr/>
        </p:nvSpPr>
        <p:spPr>
          <a:xfrm>
            <a:off x="20555" y="4955112"/>
            <a:ext cx="9123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Употребление безалкогольных сахаросодержащих напитков ассоциируется с повышенным риском избыточной массы тела, ожирением и СД 2 типа. </a:t>
            </a: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Сладкие напитки являются основным источником сахара в питании подростков.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73" y="642755"/>
            <a:ext cx="8224135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Ежедневное употребление фруктов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5" y="1196752"/>
            <a:ext cx="5328592" cy="4360308"/>
          </a:xfrm>
        </p:spPr>
      </p:pic>
      <p:sp>
        <p:nvSpPr>
          <p:cNvPr id="6" name="TextBox 5"/>
          <p:cNvSpPr txBox="1"/>
          <p:nvPr/>
        </p:nvSpPr>
        <p:spPr>
          <a:xfrm>
            <a:off x="132375" y="5587486"/>
            <a:ext cx="901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Употребление фруктов и овощей в детстве оказывает положительное влияние на здоровье как в краткосрочной, так и в отдаленной перспективе, устойчиво снижая риск НИЗ.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/>
          </p:nvPr>
        </p:nvGraphicFramePr>
        <p:xfrm>
          <a:off x="5713786" y="2348879"/>
          <a:ext cx="3322710" cy="16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657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7689"/>
            <a:ext cx="7992888" cy="836712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Ежедневное употребление овощей</a:t>
            </a:r>
            <a:endParaRPr lang="ru-RU" sz="33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4401"/>
            <a:ext cx="4723281" cy="5866967"/>
          </a:xfr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4077072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3645024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75856" y="4005064"/>
            <a:ext cx="1626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3"/>
          <p:cNvGraphicFramePr>
            <a:graphicFrameLocks/>
          </p:cNvGraphicFramePr>
          <p:nvPr>
            <p:extLst/>
          </p:nvPr>
        </p:nvGraphicFramePr>
        <p:xfrm>
          <a:off x="5242723" y="2314561"/>
          <a:ext cx="3322710" cy="16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522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4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-36715"/>
            <a:ext cx="8229600" cy="80141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Ежедневный завтрак</a:t>
            </a:r>
            <a:endParaRPr lang="ru-RU" sz="4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1" y="881231"/>
            <a:ext cx="4200525" cy="3600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86" y="881231"/>
            <a:ext cx="4632649" cy="4821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02968"/>
            <a:ext cx="9115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Ежедневный завтрак позволяет избежать «перекусов» и потребления пищи с высоким содержанием энергии, повышает поступление микроэлементов и пищевых волокон.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551"/>
            <a:ext cx="8229600" cy="82018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Ежедневный завтрак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9" y="980728"/>
            <a:ext cx="2074850" cy="56373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9" y="980728"/>
            <a:ext cx="4045830" cy="564821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7584" y="5229200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15816" y="4509120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4048" y="3356992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3"/>
          <p:cNvGraphicFramePr>
            <a:graphicFrameLocks/>
          </p:cNvGraphicFramePr>
          <p:nvPr>
            <p:extLst/>
          </p:nvPr>
        </p:nvGraphicFramePr>
        <p:xfrm>
          <a:off x="6084167" y="4725144"/>
          <a:ext cx="2952329" cy="180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575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7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5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7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6187" y="871706"/>
            <a:ext cx="5832648" cy="1295400"/>
          </a:xfrm>
        </p:spPr>
        <p:txBody>
          <a:bodyPr/>
          <a:lstStyle/>
          <a:p>
            <a:pPr algn="ctr"/>
            <a:r>
              <a:rPr lang="ru-RU" sz="3200" dirty="0" smtClean="0"/>
              <a:t>«Неинфекционные </a:t>
            </a:r>
            <a:r>
              <a:rPr lang="ru-RU" sz="3200" dirty="0"/>
              <a:t>заболевания преждевременно </a:t>
            </a:r>
            <a:r>
              <a:rPr lang="ru-RU" sz="3200" dirty="0" smtClean="0"/>
              <a:t>уносят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16 миллионов </a:t>
            </a:r>
            <a:r>
              <a:rPr lang="ru-RU" sz="3200" dirty="0" smtClean="0"/>
              <a:t>жизней»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941" y="2492896"/>
            <a:ext cx="8813676" cy="3303497"/>
          </a:xfrm>
        </p:spPr>
        <p:txBody>
          <a:bodyPr/>
          <a:lstStyle/>
          <a:p>
            <a:pPr algn="ctr"/>
            <a:r>
              <a:rPr lang="ru-RU" sz="2800" dirty="0"/>
              <a:t>«Мировое сообщество имеет возможность изменить ход эпидемии </a:t>
            </a:r>
            <a:r>
              <a:rPr lang="ru-RU" sz="2800" dirty="0" smtClean="0"/>
              <a:t>НИЗ»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algn="just"/>
            <a:r>
              <a:rPr lang="ru-RU" sz="2000" dirty="0" smtClean="0"/>
              <a:t>Инвестируя </a:t>
            </a:r>
            <a:r>
              <a:rPr lang="ru-RU" sz="2000" dirty="0"/>
              <a:t>всего 1-3 доллара США на одного человека в год, страны могут резко сократить случаи заболевания и преждевременной смерти в возрасте до 70 лет </a:t>
            </a:r>
            <a:r>
              <a:rPr lang="ru-RU" sz="2000" dirty="0" smtClean="0"/>
              <a:t>от НИЗ (болезней </a:t>
            </a:r>
            <a:r>
              <a:rPr lang="ru-RU" sz="2000" dirty="0"/>
              <a:t>сердца и легких, инсульта, рака и </a:t>
            </a:r>
            <a:r>
              <a:rPr lang="ru-RU" sz="2000" dirty="0" smtClean="0"/>
              <a:t>диабета).</a:t>
            </a:r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2015 году каждой стране следует установить национальные цели и осуществить </a:t>
            </a:r>
            <a:r>
              <a:rPr lang="ru-RU" sz="2000" dirty="0" err="1"/>
              <a:t>затратоэффективные</a:t>
            </a:r>
            <a:r>
              <a:rPr lang="ru-RU" sz="2000" dirty="0"/>
              <a:t> мероприятия. Если они этого не сделают, то миллионы людей будут по-прежнему уходить из жизни слишком </a:t>
            </a:r>
            <a:r>
              <a:rPr lang="ru-RU" sz="2000" dirty="0" smtClean="0"/>
              <a:t>рано.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6275620"/>
            <a:ext cx="6444208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Генеральный директор ВОЗ д-р Маргарет 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</a:rPr>
              <a:t>Чен</a:t>
            </a: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Презентация </a:t>
            </a:r>
            <a:r>
              <a:rPr lang="ru-RU" sz="1100" dirty="0">
                <a:solidFill>
                  <a:srgbClr val="000000"/>
                </a:solidFill>
                <a:latin typeface="Arial" charset="0"/>
              </a:rPr>
              <a:t>«Доклада о ситуации в области неинфекционных заболеваний в мире, 2014 г</a:t>
            </a:r>
            <a:r>
              <a:rPr lang="ru-RU" sz="1100" dirty="0" smtClean="0">
                <a:solidFill>
                  <a:srgbClr val="000000"/>
                </a:solidFill>
                <a:latin typeface="Arial" charset="0"/>
              </a:rPr>
              <a:t>.»</a:t>
            </a:r>
            <a:endParaRPr lang="ru-RU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26" y="116632"/>
            <a:ext cx="25717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28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Ежедневный ужин с родителями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77" y="1340768"/>
            <a:ext cx="5725109" cy="4471677"/>
          </a:xfrm>
        </p:spPr>
      </p:pic>
      <p:sp>
        <p:nvSpPr>
          <p:cNvPr id="5" name="TextBox 4"/>
          <p:cNvSpPr txBox="1"/>
          <p:nvPr/>
        </p:nvSpPr>
        <p:spPr>
          <a:xfrm>
            <a:off x="28465" y="5812445"/>
            <a:ext cx="911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</a:rPr>
              <a:t>Выявлена связь между регулярными семейными приемами пищи и более здоровым питанием подростков.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Ежедневный ужин с родителями</a:t>
            </a:r>
            <a:endParaRPr lang="ru-RU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4257"/>
            <a:ext cx="2048410" cy="53339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4115941" cy="53694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83568" y="5013176"/>
            <a:ext cx="64807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71800" y="4581128"/>
            <a:ext cx="64807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0032" y="4797152"/>
            <a:ext cx="648072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Объект 3"/>
          <p:cNvGraphicFramePr>
            <a:graphicFrameLocks/>
          </p:cNvGraphicFramePr>
          <p:nvPr>
            <p:extLst/>
          </p:nvPr>
        </p:nvGraphicFramePr>
        <p:xfrm>
          <a:off x="5821290" y="4822912"/>
          <a:ext cx="3215207" cy="169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36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1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0867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рациона питания</a:t>
            </a:r>
            <a:r>
              <a:rPr lang="en-US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детей с ожирением</a:t>
            </a:r>
            <a:endParaRPr 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443135"/>
            <a:ext cx="5328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</a:rPr>
              <a:t>Павловская Е.В., Строкова Т.В.,  2015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Картинки по запросу клиника питания фгбун фи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03" y="92663"/>
            <a:ext cx="1581052" cy="13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Характеристика питания</a:t>
            </a:r>
            <a:br>
              <a:rPr lang="ru-RU" sz="3600" b="1" dirty="0" smtClean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современных детей и подростков</a:t>
            </a:r>
            <a:endParaRPr lang="ru-RU" sz="3600" b="1" dirty="0">
              <a:solidFill>
                <a:schemeClr val="tx2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628775"/>
            <a:ext cx="5611812" cy="5229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/>
              <a:t>Избыточная энергетическая ценность рациона</a:t>
            </a:r>
          </a:p>
          <a:p>
            <a:pPr>
              <a:defRPr/>
            </a:pPr>
            <a:r>
              <a:rPr lang="ru-RU" sz="2400" dirty="0"/>
              <a:t>Избыточное потребление сладких напитков</a:t>
            </a:r>
          </a:p>
          <a:p>
            <a:pPr>
              <a:defRPr/>
            </a:pPr>
            <a:r>
              <a:rPr lang="ru-RU" sz="2400" dirty="0"/>
              <a:t>Недостаточное потребление фруктов и овощей</a:t>
            </a:r>
          </a:p>
          <a:p>
            <a:pPr>
              <a:defRPr/>
            </a:pPr>
            <a:r>
              <a:rPr lang="ru-RU" sz="2400" dirty="0"/>
              <a:t>Нерегулярный прием пищи, отсутствие завтрака</a:t>
            </a:r>
          </a:p>
          <a:p>
            <a:pPr>
              <a:defRPr/>
            </a:pPr>
            <a:r>
              <a:rPr lang="ru-RU" sz="2400" dirty="0"/>
              <a:t>Отсутствие семейных приемов пищи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+ Неадекватное потребление соли</a:t>
            </a:r>
            <a:endParaRPr lang="ru-RU" sz="2400" i="1" dirty="0" smtClean="0"/>
          </a:p>
        </p:txBody>
      </p:sp>
      <p:pic>
        <p:nvPicPr>
          <p:cNvPr id="7475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35125"/>
            <a:ext cx="333057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4398963"/>
            <a:ext cx="31210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87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" y="0"/>
            <a:ext cx="7861301" cy="255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4464" y="2653673"/>
            <a:ext cx="903649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ФАКТОРЫ 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РИСКА </a:t>
            </a:r>
          </a:p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charset="0"/>
              </a:rPr>
              <a:t>Цели 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и целевые уровни для важнейших ФР ССЗ</a:t>
            </a: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39699" y="3558536"/>
          <a:ext cx="8894763" cy="272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5510">
                <a:tc>
                  <a:txBody>
                    <a:bodyPr/>
                    <a:lstStyle/>
                    <a:p>
                      <a:r>
                        <a:rPr lang="ru-RU" sz="2800" b="1" u="sng" dirty="0" smtClean="0"/>
                        <a:t>Питание</a:t>
                      </a:r>
                      <a:endParaRPr lang="ru-RU" sz="2800" b="1" u="sng" dirty="0"/>
                    </a:p>
                  </a:txBody>
                  <a:tcPr marL="91434" marR="91434" marT="45708" marB="45708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ru-RU" sz="2800" baseline="0" dirty="0" smtClean="0"/>
                        <a:t>с низким содержанием насыщенных жиров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800" baseline="0" dirty="0" smtClean="0"/>
                        <a:t>с акцентом на потребление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ü"/>
                      </a:pP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цельнозерновых</a:t>
                      </a:r>
                      <a:r>
                        <a:rPr lang="ru-RU" sz="2800" baseline="0" dirty="0" smtClean="0"/>
                        <a:t> продуктов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ü"/>
                      </a:pPr>
                      <a:r>
                        <a:rPr lang="ru-RU" sz="2800" baseline="0" dirty="0" smtClean="0"/>
                        <a:t>овощей, фруктов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ü"/>
                      </a:pPr>
                      <a:r>
                        <a:rPr lang="ru-RU" sz="2800" baseline="0" dirty="0" smtClean="0"/>
                        <a:t>и рыбы</a:t>
                      </a:r>
                      <a:endParaRPr lang="en-US" sz="2800" dirty="0" smtClean="0"/>
                    </a:p>
                  </a:txBody>
                  <a:tcPr marL="91434" marR="91434" marT="45708" marB="45708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9699" y="6580417"/>
            <a:ext cx="9004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en-US" altLang="ru-RU" sz="1200" dirty="0">
                <a:solidFill>
                  <a:srgbClr val="000000"/>
                </a:solidFill>
                <a:latin typeface="Arial" charset="0"/>
              </a:rPr>
              <a:t>2016 European Guidelines on cardiovascular</a:t>
            </a:r>
            <a:r>
              <a:rPr lang="ru-RU" altLang="ru-RU" sz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ru-RU" sz="1200" dirty="0">
                <a:solidFill>
                  <a:srgbClr val="000000"/>
                </a:solidFill>
                <a:latin typeface="Arial" charset="0"/>
              </a:rPr>
              <a:t>disease prevention in clinical practice</a:t>
            </a:r>
            <a:r>
              <a:rPr lang="ru-RU" altLang="ru-RU" sz="1200" dirty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altLang="ru-RU" sz="1200" dirty="0">
                <a:solidFill>
                  <a:srgbClr val="000000"/>
                </a:solidFill>
                <a:latin typeface="Arial" charset="0"/>
              </a:rPr>
              <a:t> European Heart Journal (2016) 37, 2315–2381</a:t>
            </a:r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0" y="4357688"/>
            <a:ext cx="267840" cy="21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72" y="1835641"/>
            <a:ext cx="5942856" cy="440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28480" y="66128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GB" altLang="ru-RU" sz="1089" b="1" dirty="0">
                <a:latin typeface="Arial" panose="020B0604020202020204" pitchFamily="34" charset="0"/>
              </a:rPr>
              <a:t>Nicola M McKeown et al. Am J </a:t>
            </a:r>
            <a:r>
              <a:rPr lang="en-GB" altLang="ru-RU" sz="1089" b="1" dirty="0" err="1">
                <a:latin typeface="Arial" panose="020B0604020202020204" pitchFamily="34" charset="0"/>
              </a:rPr>
              <a:t>Clin</a:t>
            </a:r>
            <a:r>
              <a:rPr lang="en-GB" altLang="ru-RU" sz="1089" b="1" dirty="0">
                <a:latin typeface="Arial" panose="020B0604020202020204" pitchFamily="34" charset="0"/>
              </a:rPr>
              <a:t> </a:t>
            </a:r>
            <a:r>
              <a:rPr lang="en-GB" altLang="ru-RU" sz="1089" b="1" dirty="0" err="1">
                <a:latin typeface="Arial" panose="020B0604020202020204" pitchFamily="34" charset="0"/>
              </a:rPr>
              <a:t>Nutr</a:t>
            </a:r>
            <a:r>
              <a:rPr lang="en-GB" altLang="ru-RU" sz="1089" b="1" dirty="0">
                <a:latin typeface="Arial" panose="020B0604020202020204" pitchFamily="34" charset="0"/>
              </a:rPr>
              <a:t> 2002;76:390-398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GB" altLang="ru-RU" sz="907">
                <a:latin typeface="Arial" panose="020B0604020202020204" pitchFamily="34" charset="0"/>
              </a:rPr>
              <a:t>©2002 by American Society for Nutrition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22238"/>
            <a:ext cx="7543800" cy="71447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4000" kern="0" dirty="0" smtClean="0">
                <a:solidFill>
                  <a:srgbClr val="330066"/>
                </a:solidFill>
              </a:rPr>
              <a:t> </a:t>
            </a:r>
            <a:r>
              <a:rPr lang="ru-RU" sz="2800" kern="0" dirty="0" smtClean="0">
                <a:solidFill>
                  <a:srgbClr val="330066"/>
                </a:solidFill>
              </a:rPr>
              <a:t>Зависимость между потреблением </a:t>
            </a:r>
            <a:r>
              <a:rPr lang="ru-RU" sz="2800" kern="0" dirty="0" err="1" smtClean="0">
                <a:solidFill>
                  <a:srgbClr val="330066"/>
                </a:solidFill>
              </a:rPr>
              <a:t>цельнозерновых</a:t>
            </a:r>
            <a:r>
              <a:rPr lang="ru-RU" sz="2800" kern="0" dirty="0" smtClean="0">
                <a:solidFill>
                  <a:srgbClr val="330066"/>
                </a:solidFill>
              </a:rPr>
              <a:t> продуктов и уровнем инсулина в плазме крови</a:t>
            </a:r>
            <a:endParaRPr lang="ru-RU" sz="2800" kern="0" dirty="0">
              <a:solidFill>
                <a:srgbClr val="33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5718338"/>
            <a:ext cx="5926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2000" b="1" kern="0" dirty="0">
                <a:solidFill>
                  <a:srgbClr val="000000"/>
                </a:solidFill>
                <a:latin typeface="Arial" charset="0"/>
              </a:rPr>
              <a:t>П</a:t>
            </a:r>
            <a:r>
              <a:rPr lang="ru-RU" sz="2000" b="1" kern="0" dirty="0" smtClean="0">
                <a:solidFill>
                  <a:srgbClr val="000000"/>
                </a:solidFill>
                <a:latin typeface="Arial" charset="0"/>
              </a:rPr>
              <a:t>отреблением </a:t>
            </a:r>
            <a:r>
              <a:rPr lang="ru-RU" sz="2000" b="1" kern="0" dirty="0" err="1">
                <a:solidFill>
                  <a:srgbClr val="000000"/>
                </a:solidFill>
                <a:latin typeface="Arial" charset="0"/>
              </a:rPr>
              <a:t>цельнозерновых</a:t>
            </a:r>
            <a:r>
              <a:rPr lang="ru-RU" sz="2000" b="1" kern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kern="0" dirty="0" smtClean="0">
                <a:solidFill>
                  <a:srgbClr val="000000"/>
                </a:solidFill>
                <a:latin typeface="Arial" charset="0"/>
              </a:rPr>
              <a:t>продуктов </a:t>
            </a:r>
            <a:r>
              <a:rPr lang="ru-RU" sz="2000" kern="0" dirty="0" smtClean="0">
                <a:solidFill>
                  <a:srgbClr val="000000"/>
                </a:solidFill>
                <a:latin typeface="Arial" charset="0"/>
              </a:rPr>
              <a:t>(среднее число порций в неделю) 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99592" y="5661248"/>
            <a:ext cx="914400" cy="914400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-1254746" y="3264941"/>
            <a:ext cx="5926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2000" b="1" kern="0" dirty="0" smtClean="0">
                <a:solidFill>
                  <a:srgbClr val="000000"/>
                </a:solidFill>
                <a:latin typeface="Arial" charset="0"/>
              </a:rPr>
              <a:t>Уровень инсулина в плазме крови</a:t>
            </a:r>
          </a:p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2000" b="1" kern="0" dirty="0" smtClean="0">
                <a:solidFill>
                  <a:srgbClr val="000000"/>
                </a:solidFill>
                <a:latin typeface="Arial" charset="0"/>
              </a:rPr>
              <a:t>(пмоль/л)</a:t>
            </a:r>
          </a:p>
        </p:txBody>
      </p:sp>
    </p:spTree>
    <p:extLst>
      <p:ext uri="{BB962C8B-B14F-4D97-AF65-F5344CB8AC3E}">
        <p14:creationId xmlns:p14="http://schemas.microsoft.com/office/powerpoint/2010/main" val="1388356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Повысить потребление: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Цельно-зерновых продуктов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rgbClr val="FF0000"/>
                </a:solidFill>
              </a:rPr>
              <a:t>Фруктов, овощей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обовых и орехов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Понизить потребление: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Красного мяса и мясных продуктов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Сладких прохладительных напитков и фруктовых соков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Очищенных зерновых продуктов, </a:t>
            </a:r>
            <a:r>
              <a:rPr lang="ru-RU" dirty="0" err="1" smtClean="0"/>
              <a:t>моносахаров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??? Умеренное </a:t>
            </a:r>
            <a:r>
              <a:rPr lang="ru-RU" dirty="0"/>
              <a:t>потребление алкоголя ????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8" descr="Картинка 36 из 839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9541" y="620688"/>
            <a:ext cx="2129414" cy="227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5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300" y="0"/>
            <a:ext cx="3396900" cy="1295400"/>
          </a:xfrm>
        </p:spPr>
        <p:txBody>
          <a:bodyPr/>
          <a:lstStyle/>
          <a:p>
            <a:r>
              <a:rPr lang="ru-RU" dirty="0" smtClean="0"/>
              <a:t>СОЛЬ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874" y="2108253"/>
            <a:ext cx="6536381" cy="44116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Повышенное </a:t>
            </a:r>
            <a:r>
              <a:rPr lang="ru-RU" sz="2400" dirty="0"/>
              <a:t>потребление натрия ассоциируется с </a:t>
            </a:r>
            <a:r>
              <a:rPr lang="ru-RU" sz="2400" dirty="0" smtClean="0"/>
              <a:t>некоторыми НИЗ </a:t>
            </a:r>
          </a:p>
          <a:p>
            <a:r>
              <a:rPr lang="ru-RU" sz="2400" dirty="0" smtClean="0"/>
              <a:t>Артериальной гипертензией</a:t>
            </a:r>
          </a:p>
          <a:p>
            <a:r>
              <a:rPr lang="ru-RU" sz="2400" dirty="0" smtClean="0"/>
              <a:t>Сердечно-сосудистыми заболеваниями</a:t>
            </a:r>
          </a:p>
          <a:p>
            <a:r>
              <a:rPr lang="ru-RU" sz="2400" dirty="0" smtClean="0"/>
              <a:t>Инсультом и др.</a:t>
            </a:r>
          </a:p>
          <a:p>
            <a:pPr marL="0" indent="0">
              <a:buNone/>
            </a:pPr>
            <a:r>
              <a:rPr lang="ru-RU" sz="2400" dirty="0" smtClean="0"/>
              <a:t>Сокращение </a:t>
            </a:r>
            <a:r>
              <a:rPr lang="ru-RU" sz="2400" dirty="0"/>
              <a:t>потребления натрия может </a:t>
            </a:r>
            <a:r>
              <a:rPr lang="ru-RU" sz="2400" dirty="0" smtClean="0"/>
              <a:t>способствовать </a:t>
            </a:r>
            <a:r>
              <a:rPr lang="ru-RU" sz="2400" dirty="0"/>
              <a:t>снижению</a:t>
            </a:r>
            <a:endParaRPr lang="ru-RU" sz="2400" dirty="0" smtClean="0"/>
          </a:p>
          <a:p>
            <a:r>
              <a:rPr lang="ru-RU" sz="2400" dirty="0" smtClean="0"/>
              <a:t>артериального давления</a:t>
            </a:r>
          </a:p>
          <a:p>
            <a:r>
              <a:rPr lang="ru-RU" sz="2400" dirty="0" smtClean="0"/>
              <a:t>риска </a:t>
            </a:r>
            <a:r>
              <a:rPr lang="ru-RU" sz="2400" dirty="0"/>
              <a:t>связанных </a:t>
            </a:r>
            <a:r>
              <a:rPr lang="ru-RU" sz="2400" dirty="0" smtClean="0"/>
              <a:t>с потреблением натрия  НИЗ</a:t>
            </a:r>
            <a:endParaRPr lang="ru-RU" sz="2400" dirty="0"/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88E351-EE56-4EB2-ADD4-4E22C264DF4F}" type="slidenum">
              <a:rPr lang="ru-RU" altLang="ru-RU" sz="1000">
                <a:solidFill>
                  <a:srgbClr val="FFFFFF"/>
                </a:solidFill>
                <a:latin typeface="Calibri" panose="020F0502020204030204" pitchFamily="34" charset="0"/>
              </a:rPr>
              <a:pPr/>
              <a:t>27</a:t>
            </a:fld>
            <a:endParaRPr lang="ru-RU" altLang="ru-RU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2" descr="http://ecologysafety.com.ua/wp-content/uploads/2016/03/9-%D0%B3%D0%BB%D0%BE%D0%B1%D0%B0%D0%BB%D1%8C%D0%BD%D1%8B%D1%85-%D1%86%D0%B5%D0%BB%D0%B5%D0%B91-300x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67" y="-73266"/>
            <a:ext cx="3203848" cy="216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188956" y="6102779"/>
            <a:ext cx="889248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  <a:hlinkClick r:id="rId4"/>
              </a:rPr>
              <a:t>http://www.euro.who.int/en/health-topics/disease-prevention/nutrition/publications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</a:rPr>
              <a:t>http://www.who.int/dietphysicalactivity/publications/ru/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17421" name="Picture 26" descr="http://www.who.int/entity/nutrition/publications/guidelines/sodium_intake_cov_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8138"/>
            <a:ext cx="1871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6" descr="http://www.euro.who.int/__data/assets/image/0008/288449/eliminating-transfats-in-europe-st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36629"/>
            <a:ext cx="1871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2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2689"/>
            <a:ext cx="6313011" cy="1295400"/>
          </a:xfrm>
        </p:spPr>
        <p:txBody>
          <a:bodyPr/>
          <a:lstStyle/>
          <a:p>
            <a:r>
              <a:rPr lang="ru-RU" sz="2800" dirty="0" smtClean="0"/>
              <a:t>Рекомендованный </a:t>
            </a:r>
            <a:r>
              <a:rPr lang="ru-RU" sz="2800" dirty="0"/>
              <a:t>ВОЗ уровень потребления натрия </a:t>
            </a:r>
            <a:r>
              <a:rPr lang="ru-RU" sz="2800" dirty="0" smtClean="0"/>
              <a:t>и соли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9263"/>
            <a:ext cx="6517586" cy="44116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ДЛЯ ВЗРОСЛЫХ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Соли - 5 граммов </a:t>
            </a:r>
            <a:r>
              <a:rPr lang="ru-RU" dirty="0"/>
              <a:t>в </a:t>
            </a:r>
            <a:r>
              <a:rPr lang="ru-RU" dirty="0" smtClean="0"/>
              <a:t>сутки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эквивалентно</a:t>
            </a:r>
          </a:p>
          <a:p>
            <a:pPr marL="0" indent="0" algn="ctr">
              <a:buNone/>
            </a:pPr>
            <a:r>
              <a:rPr lang="ru-RU" dirty="0" smtClean="0"/>
              <a:t>Натрия - 2 грамма в сутки</a:t>
            </a:r>
            <a:endParaRPr lang="ru-RU" dirty="0"/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88E351-EE56-4EB2-ADD4-4E22C264DF4F}" type="slidenum">
              <a:rPr lang="ru-RU" altLang="ru-RU" sz="1000">
                <a:solidFill>
                  <a:srgbClr val="FFFFFF"/>
                </a:solidFill>
                <a:latin typeface="Calibri" panose="020F0502020204030204" pitchFamily="34" charset="0"/>
              </a:rPr>
              <a:pPr/>
              <a:t>28</a:t>
            </a:fld>
            <a:endParaRPr lang="ru-RU" altLang="ru-RU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2" descr="http://ecologysafety.com.ua/wp-content/uploads/2016/03/9-%D0%B3%D0%BB%D0%BE%D0%B1%D0%B0%D0%BB%D1%8C%D0%BD%D1%8B%D1%85-%D1%86%D0%B5%D0%BB%D0%B5%D0%B91-300x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105735"/>
            <a:ext cx="2393666" cy="16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188956" y="6102779"/>
            <a:ext cx="889248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  <a:hlinkClick r:id="rId4"/>
              </a:rPr>
              <a:t>http://www.euro.who.int/en/health-topics/disease-prevention/nutrition/publications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</a:rPr>
              <a:t>http://www.who.int/dietphysicalactivity/publications/ru/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17421" name="Picture 26" descr="http://www.who.int/entity/nutrition/publications/guidelines/sodium_intake_cov_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8138"/>
            <a:ext cx="18716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6" descr="http://www.euro.who.int/__data/assets/image/0008/288449/eliminating-transfats-in-europe-st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36629"/>
            <a:ext cx="1871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23"/>
            <a:ext cx="6912768" cy="1295400"/>
          </a:xfrm>
        </p:spPr>
        <p:txBody>
          <a:bodyPr/>
          <a:lstStyle/>
          <a:p>
            <a:pPr algn="ctr"/>
            <a:r>
              <a:rPr lang="ru-RU" dirty="0" smtClean="0"/>
              <a:t>САХАР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59" y="1443844"/>
            <a:ext cx="6536381" cy="44116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Высокие уровни потребления сахара 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Маркер «неправильного» питания или «питания плохого качества»</a:t>
            </a:r>
          </a:p>
          <a:p>
            <a:endParaRPr lang="ru-RU" sz="2400" dirty="0" smtClean="0"/>
          </a:p>
          <a:p>
            <a:r>
              <a:rPr lang="ru-RU" sz="2400" dirty="0" smtClean="0"/>
              <a:t>Связаны с риском ожирения</a:t>
            </a:r>
          </a:p>
          <a:p>
            <a:endParaRPr lang="ru-RU" sz="2400" dirty="0" smtClean="0"/>
          </a:p>
          <a:p>
            <a:r>
              <a:rPr lang="ru-RU" sz="2400" dirty="0" smtClean="0"/>
              <a:t>Связаны с риском НИЗ и зубного кариеса</a:t>
            </a:r>
          </a:p>
          <a:p>
            <a:endParaRPr lang="ru-RU" sz="2400" dirty="0" smtClean="0"/>
          </a:p>
          <a:p>
            <a:r>
              <a:rPr lang="ru-RU" sz="2400" dirty="0" smtClean="0"/>
              <a:t>Вносят вклад в общую калорийность рационов</a:t>
            </a:r>
            <a:endParaRPr lang="ru-RU" sz="2400" dirty="0"/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88E351-EE56-4EB2-ADD4-4E22C264DF4F}" type="slidenum">
              <a:rPr lang="ru-RU" altLang="ru-RU" sz="1000">
                <a:solidFill>
                  <a:srgbClr val="FFFFFF"/>
                </a:solidFill>
                <a:latin typeface="Calibri" panose="020F0502020204030204" pitchFamily="34" charset="0"/>
              </a:rPr>
              <a:pPr/>
              <a:t>29</a:t>
            </a:fld>
            <a:endParaRPr lang="ru-RU" altLang="ru-RU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2" descr="http://ecologysafety.com.ua/wp-content/uploads/2016/03/9-%D0%B3%D0%BB%D0%BE%D0%B1%D0%B0%D0%BB%D1%8C%D0%BD%D1%8B%D1%85-%D1%86%D0%B5%D0%BB%D0%B5%D0%B91-300x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823"/>
            <a:ext cx="2267744" cy="15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251519" y="6248400"/>
            <a:ext cx="889248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  <a:hlinkClick r:id="rId4"/>
              </a:rPr>
              <a:t>http://www.euro.who.int/en/health-topics/disease-prevention/nutrition/publications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</a:rPr>
              <a:t>http://www.who.int/dietphysicalactivity/publications/ru/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21" name="Picture 46" descr="http://www.euro.who.int/__data/assets/image/0008/288449/eliminating-transfats-in-europe-st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36629"/>
            <a:ext cx="1871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8600"/>
            <a:ext cx="1865942" cy="24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814137" cy="615399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4008" y="2708920"/>
            <a:ext cx="2160240" cy="33452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endParaRPr lang="ru-RU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823"/>
            <a:ext cx="6912768" cy="1295400"/>
          </a:xfrm>
        </p:spPr>
        <p:txBody>
          <a:bodyPr/>
          <a:lstStyle/>
          <a:p>
            <a:pPr algn="ctr"/>
            <a:r>
              <a:rPr lang="ru-RU" dirty="0" smtClean="0"/>
              <a:t>САХАР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59" y="1443844"/>
            <a:ext cx="6536381" cy="4411662"/>
          </a:xfrm>
        </p:spPr>
        <p:txBody>
          <a:bodyPr/>
          <a:lstStyle/>
          <a:p>
            <a:r>
              <a:rPr lang="ru-RU" sz="2400" dirty="0"/>
              <a:t>Р</a:t>
            </a:r>
            <a:r>
              <a:rPr lang="ru-RU" sz="2400" dirty="0" smtClean="0"/>
              <a:t>екомендуется </a:t>
            </a:r>
            <a:r>
              <a:rPr lang="ru-RU" sz="2400" dirty="0"/>
              <a:t>поддерживать сниженные уровни потребления свободных сахаров на протяжении всей </a:t>
            </a:r>
            <a:r>
              <a:rPr lang="ru-RU" sz="2400" dirty="0" smtClean="0"/>
              <a:t>жизни</a:t>
            </a:r>
          </a:p>
          <a:p>
            <a:r>
              <a:rPr lang="ru-RU" sz="2400" dirty="0" smtClean="0"/>
              <a:t>Уровни </a:t>
            </a:r>
            <a:r>
              <a:rPr lang="ru-RU" sz="2400" dirty="0"/>
              <a:t>потребления свободных сахаров взрослыми и детьми следует снизить до менее 10% от общей калорийности потребляемых </a:t>
            </a:r>
            <a:r>
              <a:rPr lang="ru-RU" sz="2400" dirty="0" smtClean="0"/>
              <a:t>продуктов</a:t>
            </a:r>
          </a:p>
          <a:p>
            <a:r>
              <a:rPr lang="ru-RU" sz="2400" dirty="0" smtClean="0"/>
              <a:t>А </a:t>
            </a:r>
            <a:r>
              <a:rPr lang="ru-RU" sz="2400" dirty="0"/>
              <a:t>снижение до </a:t>
            </a:r>
            <a:r>
              <a:rPr lang="ru-RU" sz="2400" dirty="0" smtClean="0"/>
              <a:t>уровней менее </a:t>
            </a:r>
            <a:r>
              <a:rPr lang="ru-RU" sz="2400" dirty="0"/>
              <a:t>5% от общей калорийности потребляемых продуктов обеспечит дальнейшие преимущества для </a:t>
            </a:r>
            <a:r>
              <a:rPr lang="ru-RU" sz="2400" dirty="0" smtClean="0"/>
              <a:t>здоровья</a:t>
            </a:r>
            <a:endParaRPr lang="ru-RU" sz="2400" dirty="0"/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88E351-EE56-4EB2-ADD4-4E22C264DF4F}" type="slidenum">
              <a:rPr lang="ru-RU" altLang="ru-RU" sz="1000">
                <a:solidFill>
                  <a:srgbClr val="FFFFFF"/>
                </a:solidFill>
                <a:latin typeface="Calibri" panose="020F0502020204030204" pitchFamily="34" charset="0"/>
              </a:rPr>
              <a:pPr/>
              <a:t>30</a:t>
            </a:fld>
            <a:endParaRPr lang="ru-RU" altLang="ru-RU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2" descr="http://ecologysafety.com.ua/wp-content/uploads/2016/03/9-%D0%B3%D0%BB%D0%BE%D0%B1%D0%B0%D0%BB%D1%8C%D0%BD%D1%8B%D1%85-%D1%86%D0%B5%D0%BB%D0%B5%D0%B91-300x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823"/>
            <a:ext cx="2267744" cy="15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188956" y="6102779"/>
            <a:ext cx="889248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  <a:hlinkClick r:id="rId4"/>
              </a:rPr>
              <a:t>http://www.euro.who.int/en/health-topics/disease-prevention/nutrition/publications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</a:rPr>
              <a:t>http://www.who.int/dietphysicalactivity/publications/ru/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21" name="Picture 46" descr="http://www.euro.who.int/__data/assets/image/0008/288449/eliminating-transfats-in-europe-st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36629"/>
            <a:ext cx="1871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8600"/>
            <a:ext cx="1865942" cy="24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7" y="-93228"/>
            <a:ext cx="6912768" cy="905897"/>
          </a:xfrm>
        </p:spPr>
        <p:txBody>
          <a:bodyPr/>
          <a:lstStyle/>
          <a:p>
            <a:pPr algn="ctr"/>
            <a:r>
              <a:rPr lang="ru-RU" dirty="0" smtClean="0"/>
              <a:t>САХАР 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56" y="1006173"/>
            <a:ext cx="6775466" cy="4411662"/>
          </a:xfrm>
        </p:spPr>
        <p:txBody>
          <a:bodyPr/>
          <a:lstStyle/>
          <a:p>
            <a:pPr algn="just"/>
            <a:r>
              <a:rPr lang="ru-RU" sz="2400" dirty="0"/>
              <a:t>Рекомендации данного руководства основаны на документально зарегистрированных последствиях потребления «свободных сахаров» для </a:t>
            </a:r>
            <a:r>
              <a:rPr lang="ru-RU" sz="2400" dirty="0" smtClean="0"/>
              <a:t>здоровья</a:t>
            </a:r>
          </a:p>
          <a:p>
            <a:pPr marL="0" indent="0">
              <a:buNone/>
            </a:pPr>
            <a:r>
              <a:rPr lang="ru-RU" sz="2400" dirty="0" smtClean="0"/>
              <a:t>Эти </a:t>
            </a:r>
            <a:r>
              <a:rPr lang="ru-RU" sz="2400" dirty="0"/>
              <a:t>сахара включают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моносахариды </a:t>
            </a:r>
            <a:r>
              <a:rPr lang="ru-RU" sz="2400" dirty="0"/>
              <a:t>и дисахариды, добавляемые в пищевые продукты производителями, поварами или </a:t>
            </a:r>
            <a:r>
              <a:rPr lang="ru-RU" sz="2400" dirty="0" smtClean="0"/>
              <a:t>потребителями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сахара, естественным образом содержащиеся в меде, сиропах, фруктовых соках и концентратах фруктовых соков. </a:t>
            </a: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88E351-EE56-4EB2-ADD4-4E22C264DF4F}" type="slidenum">
              <a:rPr lang="ru-RU" altLang="ru-RU" sz="1000">
                <a:solidFill>
                  <a:srgbClr val="FFFFFF"/>
                </a:solidFill>
                <a:latin typeface="Calibri" panose="020F0502020204030204" pitchFamily="34" charset="0"/>
              </a:rPr>
              <a:pPr/>
              <a:t>31</a:t>
            </a:fld>
            <a:endParaRPr lang="ru-RU" altLang="ru-RU" sz="10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411" name="Picture 2" descr="http://ecologysafety.com.ua/wp-content/uploads/2016/03/9-%D0%B3%D0%BB%D0%BE%D0%B1%D0%B0%D0%BB%D1%8C%D0%BD%D1%8B%D1%85-%D1%86%D0%B5%D0%BB%D0%B5%D0%B91-300x2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823"/>
            <a:ext cx="2267744" cy="15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214200" y="6291691"/>
            <a:ext cx="889248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  <a:hlinkClick r:id="rId4"/>
              </a:rPr>
              <a:t>http://www.euro.who.int/en/health-topics/disease-prevention/nutrition/publications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Char char="l"/>
            </a:pPr>
            <a:r>
              <a:rPr lang="en-US" altLang="ru-RU" sz="1400" dirty="0">
                <a:solidFill>
                  <a:srgbClr val="000000"/>
                </a:solidFill>
              </a:rPr>
              <a:t>http://www.who.int/dietphysicalactivity/publications/ru/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21" name="Picture 46" descr="http://www.euro.who.int/__data/assets/image/0008/288449/eliminating-transfats-in-europe-st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36629"/>
            <a:ext cx="187166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8600"/>
            <a:ext cx="1865942" cy="24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Рекомендации по здоровому питанию детей</a:t>
            </a:r>
            <a:endParaRPr lang="ru-RU" b="1" dirty="0">
              <a:solidFill>
                <a:schemeClr val="tx2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Питание должно быть максимально разнообразным и включать все основные группы пищевых продуктов.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Энергетическая ценность рациона должно соответствовать фактическим </a:t>
            </a:r>
            <a:r>
              <a:rPr lang="ru-RU" dirty="0" err="1" smtClean="0"/>
              <a:t>энерготратам</a:t>
            </a:r>
            <a:r>
              <a:rPr lang="ru-RU" dirty="0" smtClean="0"/>
              <a:t> ребенка.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Оптимизация липидного компонента рациона: ограничение общего жира, снижение квоты НЖК и повышение квоты ПНЖК при правильном соотношении </a:t>
            </a:r>
            <a:r>
              <a:rPr lang="el-GR" dirty="0" smtClean="0"/>
              <a:t>ώ</a:t>
            </a:r>
            <a:r>
              <a:rPr lang="ru-RU" dirty="0" smtClean="0"/>
              <a:t>3/</a:t>
            </a:r>
            <a:r>
              <a:rPr lang="el-GR" dirty="0" smtClean="0"/>
              <a:t>ώ</a:t>
            </a:r>
            <a:r>
              <a:rPr lang="ru-RU" dirty="0" smtClean="0"/>
              <a:t>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Рекомендации по здоровому питанию детей</a:t>
            </a:r>
            <a:endParaRPr lang="ru-RU" b="1" dirty="0">
              <a:solidFill>
                <a:schemeClr val="tx2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Пищевые жиры должны включать не менее 30% растительных масел; в рационе должна регулярно присутствовать рыба.</a:t>
            </a:r>
          </a:p>
          <a:p>
            <a:pPr marL="0" indent="0">
              <a:buNone/>
            </a:pPr>
            <a:r>
              <a:rPr lang="ru-RU" dirty="0" smtClean="0"/>
              <a:t>5. Ограничение соли (не более 5 г/сутки).</a:t>
            </a:r>
          </a:p>
          <a:p>
            <a:pPr marL="0" indent="0">
              <a:buNone/>
            </a:pPr>
            <a:r>
              <a:rPr lang="ru-RU" dirty="0" smtClean="0"/>
              <a:t>6. Сбалансированное содержание углеводов; содержание сахара не более 40-50 г/сутки.</a:t>
            </a:r>
          </a:p>
          <a:p>
            <a:pPr marL="0" indent="0">
              <a:buNone/>
            </a:pPr>
            <a:r>
              <a:rPr lang="ru-RU" dirty="0" smtClean="0"/>
              <a:t>7. Достаточное употребление овощей и фруктов.</a:t>
            </a:r>
          </a:p>
          <a:p>
            <a:pPr marL="0" indent="0">
              <a:buNone/>
            </a:pPr>
            <a:r>
              <a:rPr lang="ru-RU" dirty="0" smtClean="0"/>
              <a:t>8. Правильные способы приготовления пищи (избегать обжаривания).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6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Физическая активность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48129" name="Picture 1" descr="C:\Users\Lena\Desktop\Лекции по питанию\imagesCAL49C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05064"/>
            <a:ext cx="4943907" cy="2441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6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Гиподинамия современных детей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В детском и подростковом возрасте формируются модели поведения, влияющие на здоровье в дальнейшем.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Уровень привычной физической активности сокращается, а участие в малоподвижных занятиях увеличивается. 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Недостаточно активные дети и подростки подвержены повышенному риску развития ожирения, </a:t>
            </a:r>
            <a:r>
              <a:rPr lang="ru-RU" dirty="0" err="1" smtClean="0"/>
              <a:t>резистентности</a:t>
            </a:r>
            <a:r>
              <a:rPr lang="ru-RU" dirty="0" smtClean="0"/>
              <a:t> к инсулину, сниженной толерантности к глюкозе и сахарному диабету,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гиперлипидемии</a:t>
            </a:r>
            <a:r>
              <a:rPr lang="ru-RU" dirty="0" smtClean="0"/>
              <a:t>, артериальной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   гипертензии.</a:t>
            </a:r>
          </a:p>
        </p:txBody>
      </p:sp>
    </p:spTree>
    <p:extLst>
      <p:ext uri="{BB962C8B-B14F-4D97-AF65-F5344CB8AC3E}">
        <p14:creationId xmlns:p14="http://schemas.microsoft.com/office/powerpoint/2010/main" val="3511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Роль физической активности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20472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Регулярная физическая активность связана с повышением самооценки, уменьшением уровня тревожности и депрессии.</a:t>
            </a:r>
          </a:p>
          <a:p>
            <a:r>
              <a:rPr lang="ru-RU" dirty="0" smtClean="0"/>
              <a:t>Хорошая физическая подготовленность детей и подростков  ассоциируется с более низким уровнем факторов риска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 в зрелом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38859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Физическая активность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5500" b="1" smtClean="0"/>
          </a:p>
          <a:p>
            <a:endParaRPr lang="ru-RU" sz="5500" b="1" smtClean="0"/>
          </a:p>
          <a:p>
            <a:pPr>
              <a:buFont typeface="Wingdings" pitchFamily="2" charset="2"/>
              <a:buNone/>
            </a:pPr>
            <a:endParaRPr lang="ru-RU" sz="5500" b="1" smtClean="0"/>
          </a:p>
          <a:p>
            <a:pPr>
              <a:buFont typeface="Wingdings" pitchFamily="2" charset="2"/>
              <a:buNone/>
            </a:pPr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mtClean="0"/>
          </a:p>
        </p:txBody>
      </p:sp>
      <p:pic>
        <p:nvPicPr>
          <p:cNvPr id="36868" name="Рисунок 5" descr="http://www.who.int/entity/moveforhealth/advocacy/logo/en/mfh_logo_thumb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142875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5" y="1357313"/>
            <a:ext cx="8429625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cap="all" dirty="0">
                <a:latin typeface="+mn-lt"/>
                <a:cs typeface="+mn-cs"/>
              </a:rPr>
              <a:t>Взрослые (18-65 лет)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cap="al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Физические нагрузки умеренной интенсивности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+mn-lt"/>
                <a:cs typeface="+mn-cs"/>
              </a:rPr>
              <a:t>   по </a:t>
            </a:r>
            <a:r>
              <a:rPr lang="ru-RU" sz="2400" dirty="0">
                <a:latin typeface="+mn-lt"/>
              </a:rPr>
              <a:t>4</a:t>
            </a:r>
            <a:r>
              <a:rPr lang="en-US" sz="2400" dirty="0" smtClean="0">
                <a:latin typeface="+mn-lt"/>
                <a:cs typeface="+mn-cs"/>
              </a:rPr>
              <a:t>0 </a:t>
            </a:r>
            <a:r>
              <a:rPr lang="ru-RU" sz="2400" dirty="0">
                <a:latin typeface="+mn-lt"/>
                <a:cs typeface="+mn-cs"/>
              </a:rPr>
              <a:t>минут 5 дней в неделю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+mn-lt"/>
                <a:cs typeface="+mn-cs"/>
              </a:rPr>
              <a:t>или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Физические нагрузки высокой интенсивности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+mn-lt"/>
                <a:cs typeface="+mn-cs"/>
              </a:rPr>
              <a:t>   по </a:t>
            </a:r>
            <a:r>
              <a:rPr lang="ru-RU" sz="2400" dirty="0">
                <a:latin typeface="+mn-lt"/>
                <a:cs typeface="+mn-cs"/>
              </a:rPr>
              <a:t>2</a:t>
            </a:r>
            <a:r>
              <a:rPr lang="en-US" sz="2400" dirty="0">
                <a:latin typeface="+mn-lt"/>
                <a:cs typeface="+mn-cs"/>
              </a:rPr>
              <a:t>0 </a:t>
            </a:r>
            <a:r>
              <a:rPr lang="ru-RU" sz="2400" dirty="0">
                <a:latin typeface="+mn-lt"/>
                <a:cs typeface="+mn-cs"/>
              </a:rPr>
              <a:t>минут 3 раза в неделю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latin typeface="+mn-lt"/>
                <a:cs typeface="+mn-cs"/>
              </a:rPr>
              <a:t>или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Эквивалентные комбинации  ФН умеренной и высокой интенсивности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latin typeface="+mn-lt"/>
                <a:cs typeface="+mn-cs"/>
              </a:rPr>
              <a:t>и</a:t>
            </a: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8-10 </a:t>
            </a:r>
            <a:r>
              <a:rPr lang="ru-RU" sz="2400" dirty="0">
                <a:latin typeface="+mn-lt"/>
                <a:cs typeface="+mn-cs"/>
              </a:rPr>
              <a:t> силовых упражнений (по 8-12 повторений), по меньшей мере 2 раза в неделю</a:t>
            </a:r>
            <a:r>
              <a:rPr lang="en-US" dirty="0">
                <a:latin typeface="+mn-lt"/>
                <a:cs typeface="+mn-cs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Аэробные нагрузки</a:t>
            </a:r>
          </a:p>
          <a:p>
            <a:pPr marL="0" indent="0">
              <a:buNone/>
            </a:pPr>
            <a:r>
              <a:rPr lang="ru-RU" dirty="0" smtClean="0"/>
              <a:t>не менее 150 минут/неделю упражнений,  расход энергии 1200-1800 ккал/неделю</a:t>
            </a:r>
          </a:p>
          <a:p>
            <a:pPr marL="0" indent="0">
              <a:buNone/>
            </a:pPr>
            <a:r>
              <a:rPr lang="ru-RU" dirty="0" smtClean="0"/>
              <a:t>Рекомендации ВОЗ: не менее 40 мин 5 раз в неделю</a:t>
            </a:r>
          </a:p>
          <a:p>
            <a:r>
              <a:rPr lang="ru-RU" dirty="0" smtClean="0"/>
              <a:t>Анаэробные нагрузки (СД)</a:t>
            </a:r>
          </a:p>
          <a:p>
            <a:pPr marL="0" indent="0">
              <a:buNone/>
            </a:pPr>
            <a:r>
              <a:rPr lang="ru-RU" dirty="0" smtClean="0"/>
              <a:t>2-3 раза в неделю (60 мин/неделю)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32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Физическая активность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1148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cap="all" dirty="0" smtClean="0"/>
              <a:t>            </a:t>
            </a:r>
            <a:r>
              <a:rPr lang="ru-RU" b="1" u="sng" cap="all" dirty="0" smtClean="0"/>
              <a:t> Пожилые  (65+ лет)</a:t>
            </a:r>
          </a:p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endParaRPr lang="ru-RU" b="1" u="sng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Те же рекомендации что и для взрослых 18-65 лет,     но вид и интенсивность физической деятельности должны подбираться с учетом индивидуальных и возрастных особенностей</a:t>
            </a:r>
          </a:p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 и</a:t>
            </a:r>
            <a:endParaRPr lang="ru-RU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Упражнения для поддержания гибкости;</a:t>
            </a:r>
          </a:p>
          <a:p>
            <a:pPr marL="41148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и</a:t>
            </a:r>
            <a:endParaRPr lang="ru-RU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ru-RU" dirty="0" smtClean="0"/>
              <a:t>Упражнения на равновесие и координацию движений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37892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6012160" y="6237312"/>
            <a:ext cx="2895600" cy="457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 Рекомендации ВОЗ</a:t>
            </a:r>
          </a:p>
        </p:txBody>
      </p:sp>
      <p:pic>
        <p:nvPicPr>
          <p:cNvPr id="37893" name="Рисунок 4" descr="http://www.who.int/entity/moveforhealth/advocacy/information_sheets/en/mfh_gym_fin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5750"/>
            <a:ext cx="3262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00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80" y="476672"/>
            <a:ext cx="8352928" cy="1440160"/>
          </a:xfrm>
        </p:spPr>
        <p:txBody>
          <a:bodyPr/>
          <a:lstStyle/>
          <a:p>
            <a:r>
              <a:rPr lang="ru-RU" sz="2800" dirty="0"/>
              <a:t>Динамика общей и впервые выявленной заболеваемости ожирением </a:t>
            </a:r>
            <a:r>
              <a:rPr lang="ru-RU" sz="2800" dirty="0" smtClean="0"/>
              <a:t>детей</a:t>
            </a:r>
            <a:r>
              <a:rPr lang="ru-RU" sz="2800" dirty="0"/>
              <a:t>, подростков и взрослого населения </a:t>
            </a:r>
            <a:r>
              <a:rPr lang="ru-RU" sz="2800" dirty="0" smtClean="0"/>
              <a:t>РФ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 обращаемости в ЛПУ </a:t>
            </a:r>
            <a:r>
              <a:rPr lang="ru-RU" sz="2800" dirty="0" smtClean="0"/>
              <a:t>РФ </a:t>
            </a:r>
            <a:r>
              <a:rPr lang="ru-RU" sz="2000" dirty="0" smtClean="0"/>
              <a:t> </a:t>
            </a:r>
            <a:r>
              <a:rPr lang="ru-RU" sz="2000" dirty="0"/>
              <a:t>(на 100000 населения</a:t>
            </a:r>
            <a:r>
              <a:rPr lang="ru-RU" sz="2000" dirty="0" smtClean="0"/>
              <a:t>)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84584" y="2060848"/>
          <a:ext cx="41002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816011" y="2060848"/>
          <a:ext cx="402233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72200" y="6381328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Стародубова А.В., 2015</a:t>
            </a:r>
          </a:p>
        </p:txBody>
      </p:sp>
    </p:spTree>
    <p:extLst>
      <p:ext uri="{BB962C8B-B14F-4D97-AF65-F5344CB8AC3E}">
        <p14:creationId xmlns:p14="http://schemas.microsoft.com/office/powerpoint/2010/main" val="37484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8683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Физическая активность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z="5500" b="1" smtClean="0"/>
          </a:p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1268760"/>
            <a:ext cx="82153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u="sng" cap="all" dirty="0">
                <a:latin typeface="+mn-lt"/>
                <a:cs typeface="+mn-cs"/>
              </a:rPr>
              <a:t>ДЕТИ и Подростки </a:t>
            </a:r>
            <a:r>
              <a:rPr lang="ru-RU" sz="3200" b="1" u="sng" cap="all" dirty="0" smtClean="0">
                <a:latin typeface="+mn-lt"/>
                <a:cs typeface="+mn-cs"/>
              </a:rPr>
              <a:t>(5-18 </a:t>
            </a:r>
            <a:r>
              <a:rPr lang="ru-RU" sz="3200" b="1" u="sng" cap="all" dirty="0">
                <a:latin typeface="+mn-lt"/>
                <a:cs typeface="+mn-cs"/>
              </a:rPr>
              <a:t>лет)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cap="al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cap="all" dirty="0">
                <a:latin typeface="+mn-lt"/>
                <a:cs typeface="+mn-cs"/>
              </a:rPr>
              <a:t> 60 минут каждый день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cap="al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cap="all" dirty="0">
                <a:latin typeface="+mn-lt"/>
                <a:cs typeface="+mn-cs"/>
              </a:rPr>
              <a:t> Физические нагрузки умеренной или высокой интенсивности  в соответствии с возрастом и уровнем</a:t>
            </a:r>
            <a:r>
              <a:rPr lang="en-US" sz="2400" cap="all" dirty="0">
                <a:latin typeface="+mn-lt"/>
                <a:cs typeface="+mn-cs"/>
              </a:rPr>
              <a:t> </a:t>
            </a:r>
            <a:r>
              <a:rPr lang="ru-RU" sz="2400" cap="all" dirty="0">
                <a:latin typeface="+mn-lt"/>
                <a:cs typeface="+mn-cs"/>
              </a:rPr>
              <a:t> подготовки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cap="all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cap="all" dirty="0">
                <a:latin typeface="+mn-lt"/>
                <a:cs typeface="+mn-cs"/>
              </a:rPr>
              <a:t> Упражнения и игры должны быть  </a:t>
            </a:r>
            <a:r>
              <a:rPr lang="ru-RU" sz="2400" cap="all" dirty="0" smtClean="0">
                <a:latin typeface="+mn-lt"/>
                <a:cs typeface="+mn-cs"/>
              </a:rPr>
              <a:t>разнообразными</a:t>
            </a:r>
            <a:endParaRPr lang="ru-RU" sz="2400" cap="all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5846" name="Рисунок 7" descr="http://www.who.int/entity/dietphysicalactivity/tug_of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784" y="4929188"/>
            <a:ext cx="3908216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1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Рекомендуемая физическая активность</a:t>
            </a:r>
            <a:br>
              <a:rPr lang="ru-RU" sz="2800" dirty="0" smtClean="0"/>
            </a:br>
            <a:r>
              <a:rPr lang="ru-RU" sz="2800" dirty="0" smtClean="0"/>
              <a:t> для детей в возрасте 5–17 лет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29346"/>
            <a:ext cx="8568952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</a:t>
            </a:r>
            <a:r>
              <a:rPr lang="ru-RU" sz="2800" dirty="0" smtClean="0"/>
              <a:t>Необходима для </a:t>
            </a:r>
            <a:r>
              <a:rPr lang="ru-RU" sz="2800" dirty="0"/>
              <a:t>укрепления сердечно-</a:t>
            </a:r>
            <a:r>
              <a:rPr lang="ru-RU" sz="2800" dirty="0" err="1"/>
              <a:t>сосудистои</a:t>
            </a:r>
            <a:r>
              <a:rPr lang="ru-RU" sz="2800" dirty="0"/>
              <a:t>̆ системы, скелетно-мышечных </a:t>
            </a:r>
            <a:r>
              <a:rPr lang="ru-RU" sz="2800" dirty="0" err="1"/>
              <a:t>тканеи</a:t>
            </a:r>
            <a:r>
              <a:rPr lang="ru-RU" sz="2800" dirty="0"/>
              <a:t>̆ и снижения риска неинфекционных заболеваний рекомендуется следующая практика </a:t>
            </a:r>
            <a:r>
              <a:rPr lang="ru-RU" sz="2800" dirty="0" smtClean="0"/>
              <a:t>физической активности </a:t>
            </a:r>
          </a:p>
          <a:p>
            <a:r>
              <a:rPr lang="ru-RU" sz="2800" dirty="0" smtClean="0"/>
              <a:t>Физическая </a:t>
            </a:r>
            <a:r>
              <a:rPr lang="ru-RU" sz="2800" dirty="0"/>
              <a:t>активность продолжительностью более 60 минут в день принесет дополнительную пользу для их здоровья. </a:t>
            </a:r>
          </a:p>
          <a:p>
            <a:r>
              <a:rPr lang="ru-RU" sz="2800" dirty="0" smtClean="0"/>
              <a:t>Большая </a:t>
            </a:r>
            <a:r>
              <a:rPr lang="ru-RU" sz="2800" dirty="0"/>
              <a:t>часть </a:t>
            </a:r>
            <a:r>
              <a:rPr lang="ru-RU" sz="2800" dirty="0" smtClean="0"/>
              <a:t>ежедневной̆ физической </a:t>
            </a:r>
            <a:r>
              <a:rPr lang="ru-RU" sz="2800" dirty="0"/>
              <a:t>активности должна приходиться на </a:t>
            </a:r>
            <a:r>
              <a:rPr lang="ru-RU" sz="2800" dirty="0" smtClean="0"/>
              <a:t>аэробные упражнения. </a:t>
            </a:r>
            <a:r>
              <a:rPr lang="ru-RU" sz="2800" dirty="0"/>
              <a:t>Физическая активность </a:t>
            </a:r>
            <a:r>
              <a:rPr lang="ru-RU" sz="2800" dirty="0" smtClean="0"/>
              <a:t>высокой интенсивности</a:t>
            </a:r>
            <a:r>
              <a:rPr lang="ru-RU" sz="2800" dirty="0"/>
              <a:t>, включая упражнения по развитию скелетно-мышечных </a:t>
            </a:r>
            <a:r>
              <a:rPr lang="ru-RU" sz="2800" dirty="0" smtClean="0"/>
              <a:t>тканей, </a:t>
            </a:r>
            <a:r>
              <a:rPr lang="ru-RU" sz="2800" dirty="0"/>
              <a:t>должна проводиться, как минимум, 3 раза в неделю.</a:t>
            </a:r>
          </a:p>
          <a:p>
            <a:pPr marL="0" indent="0">
              <a:buNone/>
            </a:pPr>
            <a:endParaRPr lang="ru-RU" sz="25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0280" y="6211669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ВОЗ, «Глобальные рекомендации по </a:t>
            </a:r>
            <a:r>
              <a:rPr lang="ru-RU" dirty="0" err="1"/>
              <a:t>физическои</a:t>
            </a:r>
            <a:r>
              <a:rPr lang="ru-RU" dirty="0"/>
              <a:t>̆ активности для здоровья». – Женева. – 2010. </a:t>
            </a:r>
          </a:p>
        </p:txBody>
      </p:sp>
    </p:spTree>
    <p:extLst>
      <p:ext uri="{BB962C8B-B14F-4D97-AF65-F5344CB8AC3E}">
        <p14:creationId xmlns:p14="http://schemas.microsoft.com/office/powerpoint/2010/main" val="26535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Рекомендуемая физическая активность</a:t>
            </a:r>
            <a:br>
              <a:rPr lang="ru-RU" sz="2800" dirty="0" smtClean="0"/>
            </a:br>
            <a:r>
              <a:rPr lang="ru-RU" sz="2800" dirty="0" smtClean="0"/>
              <a:t> для детей в возрасте 5–17 лет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10298"/>
            <a:ext cx="8568952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3600" dirty="0"/>
              <a:t>Для </a:t>
            </a:r>
            <a:r>
              <a:rPr lang="ru-RU" sz="3600" dirty="0" smtClean="0"/>
              <a:t>детей и </a:t>
            </a:r>
            <a:r>
              <a:rPr lang="ru-RU" sz="3600" dirty="0"/>
              <a:t>молодых </a:t>
            </a:r>
            <a:r>
              <a:rPr lang="ru-RU" sz="3600" dirty="0" smtClean="0"/>
              <a:t>людей этой возрастной группы </a:t>
            </a:r>
            <a:r>
              <a:rPr lang="ru-RU" sz="3600" dirty="0"/>
              <a:t>физическая активность предполагает </a:t>
            </a:r>
            <a:r>
              <a:rPr lang="ru-RU" sz="3600" b="1" dirty="0">
                <a:solidFill>
                  <a:srgbClr val="FFFF00"/>
                </a:solidFill>
              </a:rPr>
              <a:t>игры, состязания, занятия спортом, поездки, оздоровительные мероприятия, физкультуру или плановые упражнения в рамках семьи, школы и своего </a:t>
            </a:r>
            <a:r>
              <a:rPr lang="ru-RU" sz="3600" b="1" dirty="0" smtClean="0">
                <a:solidFill>
                  <a:srgbClr val="FFFF00"/>
                </a:solidFill>
              </a:rPr>
              <a:t>района</a:t>
            </a:r>
            <a:r>
              <a:rPr lang="ru-RU" sz="3600" b="1" dirty="0">
                <a:solidFill>
                  <a:srgbClr val="FFFF00"/>
                </a:solidFill>
              </a:rPr>
              <a:t>. </a:t>
            </a:r>
          </a:p>
          <a:p>
            <a:pPr marL="0" indent="0">
              <a:buNone/>
            </a:pPr>
            <a:endParaRPr lang="ru-RU" sz="25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0280" y="6211669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/>
              <a:t>ВОЗ, «Глобальные рекомендации по </a:t>
            </a:r>
            <a:r>
              <a:rPr lang="ru-RU" dirty="0" err="1"/>
              <a:t>физическои</a:t>
            </a:r>
            <a:r>
              <a:rPr lang="ru-RU" dirty="0"/>
              <a:t>̆ активности для здоровья». – Женева. – 2010. </a:t>
            </a:r>
          </a:p>
        </p:txBody>
      </p:sp>
    </p:spTree>
    <p:extLst>
      <p:ext uri="{BB962C8B-B14F-4D97-AF65-F5344CB8AC3E}">
        <p14:creationId xmlns:p14="http://schemas.microsoft.com/office/powerpoint/2010/main" val="42844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ew Pyramid_Pag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"/>
          <a:stretch>
            <a:fillRect/>
          </a:stretch>
        </p:blipFill>
        <p:spPr bwMode="auto">
          <a:xfrm>
            <a:off x="500063" y="333375"/>
            <a:ext cx="8345487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Box 10"/>
          <p:cNvSpPr txBox="1">
            <a:spLocks noChangeArrowheads="1"/>
          </p:cNvSpPr>
          <p:nvPr/>
        </p:nvSpPr>
        <p:spPr bwMode="auto">
          <a:xfrm>
            <a:off x="7786688" y="4286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Georgia" panose="02040502050405020303" pitchFamily="18" charset="0"/>
            </a:endParaRPr>
          </a:p>
        </p:txBody>
      </p:sp>
      <p:sp>
        <p:nvSpPr>
          <p:cNvPr id="122884" name="TextBox 11"/>
          <p:cNvSpPr txBox="1">
            <a:spLocks noChangeArrowheads="1"/>
          </p:cNvSpPr>
          <p:nvPr/>
        </p:nvSpPr>
        <p:spPr bwMode="auto">
          <a:xfrm>
            <a:off x="7572375" y="285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mpk_pos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506" cy="57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Пищевая пирамида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548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s://www.researchgate.net/profile/Vyatcheslav_Rozanov3/publication/280133329/viewer/AS:252994990112769@1437330114798/background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4360009" cy="62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91872" y="577482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2015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516" y="614416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FFFFFF"/>
                </a:solidFill>
              </a:rPr>
              <a:t>http://alfa-endo.ru/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813"/>
            <a:ext cx="27924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2862262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141663"/>
            <a:ext cx="2439987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68638"/>
            <a:ext cx="259238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420888"/>
            <a:ext cx="3970784" cy="1143000"/>
          </a:xfrm>
        </p:spPr>
        <p:txBody>
          <a:bodyPr/>
          <a:lstStyle/>
          <a:p>
            <a:r>
              <a:rPr lang="ru-RU" sz="2400" dirty="0">
                <a:effectLst/>
              </a:rPr>
              <a:t>ФЕДЕРАЛЬНЫЕ  КЛИНИЧЕСКИЕ  РЕКОМЕНДАЦИИ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ПО  ДИАГНОСТИКЕ  И  ЛЕЧЕНИЮ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ОЖИРЕНИЯ У  ДЕТЕЙ  И  </a:t>
            </a:r>
            <a:r>
              <a:rPr lang="ru-RU" sz="2400" dirty="0" smtClean="0">
                <a:effectLst/>
              </a:rPr>
              <a:t>ПОДРОСТКОВ</a:t>
            </a:r>
            <a:endParaRPr lang="ru-RU" sz="24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313" y="274638"/>
            <a:ext cx="41284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516" y="614416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FFFFFF"/>
                </a:solidFill>
              </a:rPr>
              <a:t>http://alfa-endo.ru/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1872" y="577482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2014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38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36866" name="Содержимое 5" descr="HE 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1125538"/>
            <a:ext cx="4429125" cy="2590800"/>
          </a:xfrm>
        </p:spPr>
      </p:pic>
      <p:pic>
        <p:nvPicPr>
          <p:cNvPr id="36867" name="Содержимое 3" descr="PA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717032"/>
            <a:ext cx="4429125" cy="244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Obese woman eating: England worst in Western Europe for obesity and teenage pregnan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196752"/>
            <a:ext cx="39290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Brum hit by obesity epidem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789040"/>
            <a:ext cx="3929062" cy="23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071670" y="2143116"/>
          <a:ext cx="485778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385762" y="6089876"/>
            <a:ext cx="8229600" cy="84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en-US" sz="3600" kern="0" dirty="0" smtClean="0"/>
              <a:t>Dietology-ion.ru</a:t>
            </a:r>
            <a:endParaRPr lang="ru-RU" sz="3600" kern="0" dirty="0"/>
          </a:p>
        </p:txBody>
      </p:sp>
    </p:spTree>
    <p:extLst>
      <p:ext uri="{BB962C8B-B14F-4D97-AF65-F5344CB8AC3E}">
        <p14:creationId xmlns:p14="http://schemas.microsoft.com/office/powerpoint/2010/main" val="1929173844"/>
      </p:ext>
    </p:extLst>
  </p:cSld>
  <p:clrMapOvr>
    <a:masterClrMapping/>
  </p:clrMapOvr>
  <p:transition advTm="9000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6840759" cy="1483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Благодарю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34" y="4365104"/>
            <a:ext cx="3463301" cy="2353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735324" cy="279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1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Факторы, влияющие на состояние здоровья человека</a:t>
            </a:r>
            <a:endParaRPr lang="ru-RU" b="1" dirty="0">
              <a:solidFill>
                <a:schemeClr val="tx2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5362" name="Picture 2" descr="http://straiveis.ru/wp-content/uploads/2014/10/image00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192688" cy="5050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4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indent="342900" algn="just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ru-RU" dirty="0" smtClean="0"/>
              <a:t> Своевременное выявление и  коррекция ожирения на протяжении всей жизни, наряду с коррекцией других факторов риска, будет способствовать снижению риска  и темпов прогрессирования сердечно-сосудистых заболеваний и в конечном итоге снижению сердечно-сосудистой смертности.</a:t>
            </a:r>
          </a:p>
        </p:txBody>
      </p:sp>
    </p:spTree>
    <p:extLst>
      <p:ext uri="{BB962C8B-B14F-4D97-AF65-F5344CB8AC3E}">
        <p14:creationId xmlns:p14="http://schemas.microsoft.com/office/powerpoint/2010/main" val="41979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Профилактика ожирения:</a:t>
            </a:r>
            <a:br>
              <a:rPr lang="ru-RU" b="1" dirty="0" smtClean="0">
                <a:latin typeface="Segoe Print" pitchFamily="2" charset="0"/>
              </a:rPr>
            </a:br>
            <a:r>
              <a:rPr lang="ru-RU" b="1" dirty="0" smtClean="0">
                <a:latin typeface="Segoe Print" pitchFamily="2" charset="0"/>
              </a:rPr>
              <a:t>общие рекомендации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повысить потребление фруктов и овощей, а также бобовых, цельного зерна и орехов;</a:t>
            </a:r>
          </a:p>
          <a:p>
            <a:pPr lvl="0"/>
            <a:r>
              <a:rPr lang="ru-RU" dirty="0" smtClean="0"/>
              <a:t>ограничить потребление энергии из всех видов жиров и перейти от потребления насыщенных жиров к потреблению ненасыщенных;</a:t>
            </a:r>
          </a:p>
          <a:p>
            <a:pPr lvl="0"/>
            <a:r>
              <a:rPr lang="ru-RU" dirty="0" smtClean="0"/>
              <a:t>ограничить потребление свободных сахаров;</a:t>
            </a:r>
          </a:p>
          <a:p>
            <a:pPr lvl="0"/>
            <a:r>
              <a:rPr lang="ru-RU" dirty="0" smtClean="0"/>
              <a:t>ежедневно уделять не менее </a:t>
            </a:r>
            <a:r>
              <a:rPr lang="ru-RU" b="1" dirty="0" smtClean="0"/>
              <a:t>60 минут </a:t>
            </a:r>
            <a:r>
              <a:rPr lang="ru-RU" dirty="0" smtClean="0"/>
              <a:t>физической активности от умеренной до высокой интенсивности.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9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Segoe Print" pitchFamily="2" charset="0"/>
              </a:rPr>
              <a:t>Роль родителей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Родители могут повлиять на поведение своих детей, приобретая для дома здоровые продукты питания и напитки, а также обеспечивая, поддерживая и поощряя физическую активность.</a:t>
            </a:r>
          </a:p>
          <a:p>
            <a:r>
              <a:rPr lang="ru-RU" dirty="0" smtClean="0"/>
              <a:t>Одновременно с этим родителям рекомендуется вести и укреплять здоровый образ жизни, так как поведение детей часто формируется на основе наблюдения и адаптации. </a:t>
            </a:r>
          </a:p>
        </p:txBody>
      </p:sp>
    </p:spTree>
    <p:extLst>
      <p:ext uri="{BB962C8B-B14F-4D97-AF65-F5344CB8AC3E}">
        <p14:creationId xmlns:p14="http://schemas.microsoft.com/office/powerpoint/2010/main" val="18262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dirty="0" err="1" smtClean="0">
                <a:latin typeface="Segoe Print" pitchFamily="2" charset="0"/>
              </a:rPr>
              <a:t>Родители+дети</a:t>
            </a:r>
            <a:endParaRPr lang="ru-RU" sz="4000" b="1" dirty="0" smtClean="0">
              <a:latin typeface="Segoe Print" pitchFamily="2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6707088" cy="4277072"/>
          </a:xfrm>
        </p:spPr>
        <p:txBody>
          <a:bodyPr/>
          <a:lstStyle/>
          <a:p>
            <a:pPr eaLnBrk="1" hangingPunct="1"/>
            <a:r>
              <a:rPr lang="ru-RU" dirty="0" smtClean="0"/>
              <a:t>Соблюдение принципов правильного питания ребенком при сохранении привычного стиля жизни взрослых – неэффективно.</a:t>
            </a:r>
          </a:p>
          <a:p>
            <a:pPr eaLnBrk="1" hangingPunct="1"/>
            <a:r>
              <a:rPr lang="ru-RU" dirty="0" smtClean="0"/>
              <a:t>Совместные прогулки, игры, занятия спортом – залог телесного и душевного здоровья семьи.</a:t>
            </a:r>
          </a:p>
        </p:txBody>
      </p:sp>
      <p:pic>
        <p:nvPicPr>
          <p:cNvPr id="69634" name="Picture 2" descr="http://t0.gstatic.com/images?q=tbn:ANd9GcQ-2PwHa9yvAZV_OxJwvVoktd_01WJ9gx1gC_Qmf56bm3OsJ3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983" y="4581129"/>
            <a:ext cx="3280513" cy="217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4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Segoe Print" pitchFamily="2" charset="0"/>
              </a:rPr>
              <a:t>Предложения для обеспечения здорового питания дома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Для детей и подростков:</a:t>
            </a:r>
          </a:p>
          <a:p>
            <a:pPr lvl="0"/>
            <a:r>
              <a:rPr lang="ru-RU" dirty="0" smtClean="0"/>
              <a:t>предоставлять здоровый завтрак перед уходом в школу;</a:t>
            </a:r>
          </a:p>
          <a:p>
            <a:pPr lvl="0"/>
            <a:r>
              <a:rPr lang="ru-RU" dirty="0" smtClean="0"/>
              <a:t>предоставлять в школьных буфетах здоровую еду (цельное зерно, овощи, фрукты);</a:t>
            </a:r>
          </a:p>
          <a:p>
            <a:pPr lvl="0">
              <a:spcBef>
                <a:spcPts val="0"/>
              </a:spcBef>
            </a:pPr>
            <a:r>
              <a:rPr lang="ru-RU" dirty="0" smtClean="0"/>
              <a:t>содействовать потреблению</a:t>
            </a:r>
          </a:p>
          <a:p>
            <a:pPr lvl="0">
              <a:spcBef>
                <a:spcPts val="0"/>
              </a:spcBef>
              <a:buNone/>
            </a:pPr>
            <a:r>
              <a:rPr lang="ru-RU" dirty="0" smtClean="0"/>
              <a:t>    фруктов и овощей;</a:t>
            </a:r>
          </a:p>
        </p:txBody>
      </p:sp>
      <p:pic>
        <p:nvPicPr>
          <p:cNvPr id="70658" name="Picture 2" descr="http://t1.gstatic.com/images?q=tbn:ANd9GcR112Ii5TxLSUaQwChQ9gtrpxysHBu8gJpqQ-BPlfbS234xnp2t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4398523"/>
            <a:ext cx="2304256" cy="2335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5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5636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Программа обследования детей и подростков (1)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48990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i="1" dirty="0" smtClean="0"/>
              <a:t>I</a:t>
            </a:r>
            <a:r>
              <a:rPr lang="ru-RU" sz="2400" b="1" i="1" dirty="0" smtClean="0"/>
              <a:t>. Оценка пищевого статуса и диагностика ожирения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для выявления детей с избыточной массой тела и ожирением.</a:t>
            </a:r>
            <a:endParaRPr lang="ru-RU" sz="2400" b="1" dirty="0" smtClean="0"/>
          </a:p>
          <a:p>
            <a:pPr eaLnBrk="1" hangingPunct="1">
              <a:defRPr/>
            </a:pPr>
            <a:r>
              <a:rPr lang="ru-RU" sz="2000" dirty="0" smtClean="0"/>
              <a:t>1. Антропометрия (масса тела, рост, ИМТ [перцентиль]).</a:t>
            </a:r>
          </a:p>
          <a:p>
            <a:pPr eaLnBrk="1" hangingPunct="1">
              <a:defRPr/>
            </a:pPr>
            <a:r>
              <a:rPr lang="ru-RU" sz="2000" dirty="0" smtClean="0"/>
              <a:t>2. Оценка состава тела (</a:t>
            </a:r>
            <a:r>
              <a:rPr lang="ru-RU" sz="2000" dirty="0" err="1" smtClean="0"/>
              <a:t>биоимпедансометрия</a:t>
            </a:r>
            <a:r>
              <a:rPr lang="ru-RU" sz="2000" dirty="0" smtClean="0"/>
              <a:t>).</a:t>
            </a:r>
          </a:p>
          <a:p>
            <a:pPr eaLnBrk="1" hangingPunct="1">
              <a:defRPr/>
            </a:pPr>
            <a:r>
              <a:rPr lang="ru-RU" sz="2000" dirty="0" smtClean="0"/>
              <a:t>3. Оценка фактического питания.</a:t>
            </a:r>
          </a:p>
          <a:p>
            <a:pPr eaLnBrk="1" hangingPunct="1">
              <a:defRPr/>
            </a:pPr>
            <a:r>
              <a:rPr lang="ru-RU" sz="2000" dirty="0" smtClean="0"/>
              <a:t>4. Оценка величины основного обмена и скорости окисления отдельных </a:t>
            </a:r>
            <a:r>
              <a:rPr lang="ru-RU" sz="2000" dirty="0" err="1" smtClean="0"/>
              <a:t>нутриентов</a:t>
            </a:r>
            <a:r>
              <a:rPr lang="ru-RU" sz="2000" dirty="0" smtClean="0"/>
              <a:t>.</a:t>
            </a:r>
          </a:p>
          <a:p>
            <a:pPr eaLnBrk="1" hangingPunct="1">
              <a:defRPr/>
            </a:pPr>
            <a:r>
              <a:rPr lang="ru-RU" sz="2000" dirty="0" smtClean="0"/>
              <a:t>5. Оценка метаболического статуса: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Липидный профиль (общий холестерин, </a:t>
            </a:r>
            <a:r>
              <a:rPr lang="ru-RU" sz="2000" dirty="0" err="1" smtClean="0"/>
              <a:t>триглицериды</a:t>
            </a:r>
            <a:r>
              <a:rPr lang="ru-RU" sz="2000" dirty="0" smtClean="0"/>
              <a:t>, ХС ЛПВП, ХС ЛПНП)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 err="1" smtClean="0"/>
              <a:t>Гликемический</a:t>
            </a:r>
            <a:r>
              <a:rPr lang="ru-RU" sz="2000" dirty="0" smtClean="0"/>
              <a:t> профиль (гликемия натощак и после нагрузочной пробы, проводится у пациентов с ожирением)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Показатели функции печени (билирубин и его фракции, АЛТ, АСТ, ГГТ, щелочная фосфатаза)</a:t>
            </a:r>
          </a:p>
        </p:txBody>
      </p:sp>
    </p:spTree>
    <p:extLst>
      <p:ext uri="{BB962C8B-B14F-4D97-AF65-F5344CB8AC3E}">
        <p14:creationId xmlns:p14="http://schemas.microsoft.com/office/powerpoint/2010/main" val="2213543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15636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Программа обследования детей и подростков (2)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49704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i="1" dirty="0" smtClean="0"/>
              <a:t>II</a:t>
            </a:r>
            <a:r>
              <a:rPr lang="ru-RU" sz="2000" b="1" i="1" dirty="0" smtClean="0"/>
              <a:t>. Диагностика осложнений ожирения и сопутствующей патологии</a:t>
            </a:r>
            <a:r>
              <a:rPr lang="ru-RU" sz="2000" b="1" dirty="0" smtClean="0"/>
              <a:t> </a:t>
            </a:r>
            <a:r>
              <a:rPr lang="ru-RU" sz="2000" b="1" i="1" dirty="0" smtClean="0"/>
              <a:t> у детей и подростков с избыточной массой тела и ожирением (при наличии показаний)</a:t>
            </a:r>
            <a:r>
              <a:rPr lang="ru-RU" sz="2000" b="1" dirty="0" smtClean="0"/>
              <a:t> </a:t>
            </a:r>
          </a:p>
          <a:p>
            <a:pPr eaLnBrk="1" hangingPunct="1">
              <a:defRPr/>
            </a:pPr>
            <a:r>
              <a:rPr lang="ru-RU" sz="1600" dirty="0" smtClean="0"/>
              <a:t>1. Оценка гормонального статуса (инсулин, С-пептид, </a:t>
            </a:r>
            <a:r>
              <a:rPr lang="ru-RU" sz="1600" dirty="0" err="1" smtClean="0"/>
              <a:t>лептин</a:t>
            </a:r>
            <a:r>
              <a:rPr lang="ru-RU" sz="1600" dirty="0" smtClean="0"/>
              <a:t>, </a:t>
            </a:r>
            <a:r>
              <a:rPr lang="ru-RU" sz="1600" dirty="0" err="1" smtClean="0"/>
              <a:t>адипонектин</a:t>
            </a:r>
            <a:r>
              <a:rPr lang="ru-RU" sz="1600" dirty="0" smtClean="0"/>
              <a:t>; гормоны щитовидной железы; гормоны надпочечников; половые гормоны).</a:t>
            </a:r>
          </a:p>
          <a:p>
            <a:pPr eaLnBrk="1" hangingPunct="1">
              <a:defRPr/>
            </a:pPr>
            <a:r>
              <a:rPr lang="ru-RU" sz="1600" dirty="0" smtClean="0"/>
              <a:t>2. УЗИ органов брюшной полости и почек</a:t>
            </a:r>
          </a:p>
          <a:p>
            <a:pPr eaLnBrk="1" hangingPunct="1">
              <a:defRPr/>
            </a:pPr>
            <a:r>
              <a:rPr lang="ru-RU" sz="1600" dirty="0" smtClean="0"/>
              <a:t>3. УЗИ щитовидной железы</a:t>
            </a:r>
          </a:p>
          <a:p>
            <a:pPr eaLnBrk="1" hangingPunct="1">
              <a:defRPr/>
            </a:pPr>
            <a:r>
              <a:rPr lang="ru-RU" sz="1600" dirty="0" smtClean="0"/>
              <a:t>4. УЗИ органов малого таза/УЗИ яичек</a:t>
            </a:r>
          </a:p>
          <a:p>
            <a:pPr eaLnBrk="1" hangingPunct="1">
              <a:defRPr/>
            </a:pPr>
            <a:r>
              <a:rPr lang="ru-RU" sz="1600" dirty="0" smtClean="0"/>
              <a:t>5. ЭКГ, Эхо-КГ.</a:t>
            </a:r>
          </a:p>
          <a:p>
            <a:pPr eaLnBrk="1" hangingPunct="1">
              <a:defRPr/>
            </a:pPr>
            <a:r>
              <a:rPr lang="ru-RU" sz="1600" dirty="0" smtClean="0"/>
              <a:t>6. Суточный мониторинг АД, </a:t>
            </a:r>
            <a:r>
              <a:rPr lang="ru-RU" sz="1600" dirty="0" err="1" smtClean="0"/>
              <a:t>ЭКГ-мониторинг</a:t>
            </a:r>
            <a:r>
              <a:rPr lang="ru-RU" sz="1600" dirty="0" smtClean="0"/>
              <a:t>.</a:t>
            </a:r>
          </a:p>
          <a:p>
            <a:pPr eaLnBrk="1" hangingPunct="1">
              <a:defRPr/>
            </a:pPr>
            <a:r>
              <a:rPr lang="ru-RU" sz="1600" dirty="0" smtClean="0"/>
              <a:t>7. Рентгенография черепа, турецкого седла.</a:t>
            </a:r>
          </a:p>
          <a:p>
            <a:pPr eaLnBrk="1" hangingPunct="1">
              <a:defRPr/>
            </a:pPr>
            <a:r>
              <a:rPr lang="ru-RU" sz="1600" dirty="0" smtClean="0"/>
              <a:t>8. </a:t>
            </a:r>
            <a:r>
              <a:rPr lang="ru-RU" sz="1600" dirty="0" err="1" smtClean="0"/>
              <a:t>Полисомнография</a:t>
            </a:r>
            <a:r>
              <a:rPr lang="ru-RU" sz="1600" dirty="0" smtClean="0"/>
              <a:t> (по показаниям)</a:t>
            </a:r>
          </a:p>
          <a:p>
            <a:pPr eaLnBrk="1" hangingPunct="1">
              <a:defRPr/>
            </a:pPr>
            <a:r>
              <a:rPr lang="ru-RU" sz="1600" dirty="0" smtClean="0"/>
              <a:t> </a:t>
            </a:r>
          </a:p>
          <a:p>
            <a:pPr eaLnBrk="1" hangingPunct="1">
              <a:defRPr/>
            </a:pPr>
            <a:r>
              <a:rPr lang="en-US" sz="2000" b="1" i="1" dirty="0" smtClean="0"/>
              <a:t>III</a:t>
            </a:r>
            <a:r>
              <a:rPr lang="ru-RU" sz="2000" b="1" i="1" dirty="0" smtClean="0"/>
              <a:t>. Наблюдение специалистов при наличии ожирения: </a:t>
            </a:r>
            <a:endParaRPr lang="ru-RU" sz="2000" b="1" dirty="0" smtClean="0"/>
          </a:p>
          <a:p>
            <a:pPr eaLnBrk="1" hangingPunct="1">
              <a:defRPr/>
            </a:pPr>
            <a:r>
              <a:rPr lang="ru-RU" sz="1600" dirty="0" smtClean="0"/>
              <a:t>Диетолог  Эндокринолог  Гастроэнтеролог  Кардиолог  Пульмонолог  Ортопед  Невролог  Окулист  Гинеколог/</a:t>
            </a:r>
            <a:r>
              <a:rPr lang="ru-RU" sz="1600" dirty="0" err="1" smtClean="0"/>
              <a:t>андролог</a:t>
            </a:r>
            <a:r>
              <a:rPr lang="ru-RU" sz="1600" dirty="0" smtClean="0"/>
              <a:t>  Психотерапевт   Психолог   </a:t>
            </a:r>
            <a:r>
              <a:rPr lang="ru-RU" sz="1600" dirty="0" err="1" smtClean="0"/>
              <a:t>Реабилитолог</a:t>
            </a:r>
            <a:endParaRPr lang="ru-RU" sz="1600" dirty="0" smtClean="0"/>
          </a:p>
          <a:p>
            <a:pPr eaLnBrk="1" hangingPunct="1">
              <a:defRPr/>
            </a:pPr>
            <a:r>
              <a:rPr lang="ru-RU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529165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81000"/>
            <a:ext cx="7812087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</a:rPr>
              <a:t>Школа правильного питания, как профилактика ожирения</a:t>
            </a:r>
            <a:endParaRPr lang="ru-RU" sz="36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642350" cy="43227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Школа правильного питания проводится в соответствии со специально разработанной программой, представленной в Рекомендациях.</a:t>
            </a:r>
          </a:p>
          <a:p>
            <a:pPr eaLnBrk="1" hangingPunct="1">
              <a:defRPr/>
            </a:pPr>
            <a:r>
              <a:rPr lang="ru-RU" sz="2400" dirty="0" smtClean="0"/>
              <a:t> Курс состоит из 6 занятий, каждое из которых рассчитано на 40 минут. </a:t>
            </a:r>
          </a:p>
          <a:p>
            <a:pPr eaLnBrk="1" hangingPunct="1">
              <a:defRPr/>
            </a:pPr>
            <a:r>
              <a:rPr lang="ru-RU" sz="2400" dirty="0" smtClean="0"/>
              <a:t>Каждое занятие построено из небольших блоков медицинской и социальной информации, сменяющихся активным общением с пациентами. </a:t>
            </a:r>
          </a:p>
          <a:p>
            <a:pPr eaLnBrk="1" hangingPunct="1">
              <a:defRPr/>
            </a:pPr>
            <a:r>
              <a:rPr lang="ru-RU" sz="2400" dirty="0" smtClean="0"/>
              <a:t>Занятие состоит из одной-двух 10-12-минутных лекций по теме, после которых идет интерактивное обсуждение с обязательным участием детей и их родителей или ролевые игры по прослушанной теме. 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22532" name="Picture 8" descr="j02974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081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98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indent="342900" algn="just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ru-RU" dirty="0" smtClean="0"/>
              <a:t> Своевременное выявление и  коррекция ожирения на протяжении всей жизни, наряду с коррекцией других факторов риска, будет способствовать снижению риска  и темпов прогрессирования сердечно-сосудистых заболеваний и в конечном итоге снижению сердечно-сосудистой смертности.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Здоровое </a:t>
            </a:r>
            <a:r>
              <a:rPr lang="ru-RU" smtClean="0"/>
              <a:t>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404863"/>
          </a:xfrm>
        </p:spPr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питание, обеспечивающее рост, нормальное развитие и жизнедеятельность человека, способствующее укреплению его здоровья и профилактике </a:t>
            </a:r>
            <a:r>
              <a:rPr lang="ru-RU" dirty="0" smtClean="0"/>
              <a:t>заболеваний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114235"/>
            <a:ext cx="5511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0066"/>
              </a:buClr>
              <a:buSzPct val="70000"/>
              <a:buFont typeface="Wingdings" pitchFamily="2" charset="2"/>
              <a:buNone/>
            </a:pPr>
            <a:r>
              <a:rPr lang="ru-RU" sz="2400" dirty="0">
                <a:solidFill>
                  <a:srgbClr val="000000"/>
                </a:solidFill>
                <a:latin typeface="Arial" charset="0"/>
              </a:rPr>
              <a:t>ВОЗ, </a:t>
            </a:r>
            <a:r>
              <a:rPr lang="ru-RU" sz="2400" i="1" dirty="0">
                <a:solidFill>
                  <a:srgbClr val="000000"/>
                </a:solidFill>
                <a:latin typeface="Arial" charset="0"/>
              </a:rPr>
              <a:t>«Здоровое питание: план действий по разработке региональных программ в России».</a:t>
            </a:r>
            <a:r>
              <a:rPr lang="ru-RU" sz="2400" i="1" u="sng" dirty="0">
                <a:solidFill>
                  <a:srgbClr val="000000"/>
                </a:solidFill>
                <a:latin typeface="Arial" charset="0"/>
                <a:hlinkClick r:id="rId2"/>
              </a:rPr>
              <a:t> </a:t>
            </a:r>
            <a:r>
              <a:rPr lang="ru-RU" sz="2400" i="1" dirty="0">
                <a:solidFill>
                  <a:srgbClr val="000000"/>
                </a:solidFill>
                <a:latin typeface="Arial" charset="0"/>
              </a:rPr>
              <a:t>— Архангельск, </a:t>
            </a:r>
            <a:r>
              <a:rPr lang="ru-RU" sz="2400" i="1" dirty="0" smtClean="0">
                <a:solidFill>
                  <a:srgbClr val="000000"/>
                </a:solidFill>
                <a:latin typeface="Arial" charset="0"/>
              </a:rPr>
              <a:t>2000</a:t>
            </a:r>
            <a:endParaRPr lang="ru-RU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1" descr="C:\Users\Компьютер\Pictures\who-logo-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8361"/>
            <a:ext cx="3600400" cy="857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помогает </a:t>
            </a:r>
          </a:p>
          <a:p>
            <a:pPr algn="just"/>
            <a:r>
              <a:rPr lang="ru-RU" dirty="0" smtClean="0"/>
              <a:t>избежать проблемы неполноценного питания во всех его формах</a:t>
            </a:r>
          </a:p>
          <a:p>
            <a:pPr algn="just"/>
            <a:r>
              <a:rPr lang="ru-RU" dirty="0" smtClean="0"/>
              <a:t>предотвратить </a:t>
            </a:r>
            <a:r>
              <a:rPr lang="ru-RU" dirty="0"/>
              <a:t>неинфекционные </a:t>
            </a:r>
            <a:r>
              <a:rPr lang="ru-RU" dirty="0" smtClean="0"/>
              <a:t>заболевания, </a:t>
            </a:r>
            <a:r>
              <a:rPr lang="ru-RU" dirty="0"/>
              <a:t>включая </a:t>
            </a:r>
            <a:r>
              <a:rPr lang="ru-RU" dirty="0" smtClean="0"/>
              <a:t>сахарный диабет 2 типа</a:t>
            </a:r>
            <a:r>
              <a:rPr lang="ru-RU" dirty="0"/>
              <a:t>, нарушение мозгового </a:t>
            </a:r>
            <a:r>
              <a:rPr lang="ru-RU" dirty="0" smtClean="0"/>
              <a:t>кровообращения, </a:t>
            </a:r>
            <a:r>
              <a:rPr lang="ru-RU" dirty="0"/>
              <a:t>сердечно-сосудистые </a:t>
            </a:r>
            <a:r>
              <a:rPr lang="ru-RU" dirty="0" smtClean="0"/>
              <a:t>и онкологические заболевания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78485-8610-A644-8B99-0036FCCC3E7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2466"/>
          </a:xfrm>
        </p:spPr>
        <p:txBody>
          <a:bodyPr/>
          <a:lstStyle/>
          <a:p>
            <a:pPr algn="ctr"/>
            <a:r>
              <a:rPr lang="ru-RU" dirty="0" smtClean="0"/>
              <a:t>«Нездоровое Питание»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411662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i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Существуют </a:t>
            </a:r>
            <a:r>
              <a:rPr lang="ru-RU" altLang="ru-RU" sz="24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убедительные факты, указывающие на связь между </a:t>
            </a:r>
            <a:r>
              <a:rPr lang="ru-RU" altLang="ru-RU" sz="2400" b="1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ростом распространенности ожирения и других алиментарно-зависимых неинфекционных заболеваний </a:t>
            </a:r>
            <a:r>
              <a:rPr lang="ru-RU" altLang="ru-RU" sz="24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(сердечно-сосудистых заболеваний, </a:t>
            </a:r>
            <a:r>
              <a:rPr lang="ru-RU" altLang="ru-RU" sz="2400" b="1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сахарного диабета </a:t>
            </a:r>
            <a:r>
              <a:rPr lang="ru-RU" altLang="ru-RU" sz="2400" b="1" i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2 типа </a:t>
            </a:r>
            <a:r>
              <a:rPr lang="ru-RU" altLang="ru-RU" sz="2400" i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и </a:t>
            </a:r>
            <a:r>
              <a:rPr lang="ru-RU" altLang="ru-RU" sz="24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некоторых видов </a:t>
            </a:r>
            <a:r>
              <a:rPr lang="ru-RU" altLang="ru-RU" sz="2400" i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онкологических заболеваний) с</a:t>
            </a:r>
            <a:endParaRPr lang="ru-RU" altLang="ru-RU" sz="24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ru-RU" altLang="ru-RU" sz="2400" b="1" i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высококалорийными</a:t>
            </a:r>
            <a:r>
              <a:rPr lang="ru-RU" altLang="ru-RU" sz="2400" i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ru-RU" altLang="ru-RU" sz="24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рационами </a:t>
            </a:r>
            <a:r>
              <a:rPr lang="ru-RU" altLang="ru-RU" sz="2400" i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питания</a:t>
            </a:r>
          </a:p>
          <a:p>
            <a:pPr algn="just"/>
            <a:r>
              <a:rPr lang="ru-RU" altLang="ru-RU" sz="2400" i="1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  <a:r>
              <a:rPr lang="ru-RU" altLang="ru-RU" sz="2400" b="1" i="1" u="sng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чрезмерным</a:t>
            </a:r>
            <a:r>
              <a:rPr lang="ru-RU" altLang="ru-RU" sz="24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потреблением </a:t>
            </a:r>
            <a:r>
              <a:rPr lang="ru-RU" altLang="ru-RU" sz="2400" b="1" i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насыщенных жиров</a:t>
            </a:r>
          </a:p>
          <a:p>
            <a:pPr algn="just"/>
            <a:r>
              <a:rPr lang="ru-RU" altLang="ru-RU" sz="2400" b="1" i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транс-жиров</a:t>
            </a:r>
          </a:p>
          <a:p>
            <a:pPr algn="just"/>
            <a:r>
              <a:rPr lang="ru-RU" altLang="ru-RU" sz="2400" b="1" i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простых углеводов (сахаров) </a:t>
            </a:r>
            <a:r>
              <a:rPr lang="ru-RU" altLang="ru-RU" sz="2400" b="1" i="1" u="sng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и </a:t>
            </a:r>
            <a:r>
              <a:rPr lang="ru-RU" altLang="ru-RU" sz="2400" b="1" i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соли</a:t>
            </a:r>
          </a:p>
          <a:p>
            <a:pPr algn="just"/>
            <a:r>
              <a:rPr lang="ru-RU" altLang="ru-RU" sz="2400" b="1" i="1" u="sng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низким </a:t>
            </a:r>
            <a:r>
              <a:rPr lang="ru-RU" altLang="ru-RU" sz="2400" b="1" i="1" u="sng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уровнем потребления фруктов и овощей</a:t>
            </a:r>
            <a:r>
              <a:rPr lang="ru-RU" altLang="ru-RU" sz="2400" i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69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514600" y="188913"/>
            <a:ext cx="6629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i="1">
                <a:latin typeface="Arial" panose="020B0604020202020204" pitchFamily="34" charset="0"/>
              </a:rPr>
              <a:t>Избыточное потребление высоко калорийных пищевых продуктов, наряду с дефицитом витаминов и минералов  приводят к росту распространенности </a:t>
            </a:r>
            <a:r>
              <a:rPr lang="ru-RU" altLang="ru-RU" b="1" i="1">
                <a:solidFill>
                  <a:srgbClr val="FFFF00"/>
                </a:solidFill>
                <a:latin typeface="Arial" panose="020B0604020202020204" pitchFamily="34" charset="0"/>
              </a:rPr>
              <a:t>ожирения</a:t>
            </a:r>
            <a:r>
              <a:rPr lang="ru-RU" altLang="ru-RU" b="1" i="1">
                <a:latin typeface="Arial" panose="020B0604020202020204" pitchFamily="34" charset="0"/>
              </a:rPr>
              <a:t> как среди взрослых, так и среди  детей, и снижению </a:t>
            </a:r>
            <a:r>
              <a:rPr lang="ru-RU" altLang="ru-RU" b="1" i="1">
                <a:solidFill>
                  <a:srgbClr val="FFFF00"/>
                </a:solidFill>
                <a:latin typeface="Arial" panose="020B0604020202020204" pitchFamily="34" charset="0"/>
              </a:rPr>
              <a:t>адаптивного потенциала </a:t>
            </a:r>
            <a:r>
              <a:rPr lang="ru-RU" altLang="ru-RU" b="1" i="1">
                <a:latin typeface="Arial" panose="020B0604020202020204" pitchFamily="34" charset="0"/>
              </a:rPr>
              <a:t>населения РФ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4284663" y="1700213"/>
            <a:ext cx="4859337" cy="1477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ru-RU" sz="2000" b="1" dirty="0" smtClean="0">
                <a:latin typeface="Arial" charset="0"/>
              </a:rPr>
              <a:t>Профиль потребления энергии и пищевых веществ в РФ (</a:t>
            </a:r>
            <a:r>
              <a:rPr lang="en-US" sz="2000" b="1" dirty="0" smtClean="0">
                <a:latin typeface="Arial" charset="0"/>
              </a:rPr>
              <a:t>n=15 000</a:t>
            </a:r>
            <a:r>
              <a:rPr lang="ru-RU" sz="2000" b="1" dirty="0" smtClean="0">
                <a:latin typeface="Arial" charset="0"/>
              </a:rPr>
              <a:t>)</a:t>
            </a:r>
            <a:endParaRPr lang="en-US" sz="2000" b="1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2005-2015 гг</a:t>
            </a:r>
            <a:r>
              <a:rPr lang="ru-RU" sz="1600" b="1" dirty="0" smtClean="0">
                <a:latin typeface="Arial" charset="0"/>
              </a:rPr>
              <a:t>. 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1600" b="1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ru-RU" sz="1600" b="1" dirty="0" smtClean="0">
              <a:latin typeface="Arial" charset="0"/>
            </a:endParaRPr>
          </a:p>
        </p:txBody>
      </p:sp>
      <p:pic>
        <p:nvPicPr>
          <p:cNvPr id="13" name="Picture 2" descr="\\main-storage\exchange_main\Logo\ИЛЦ эмблема.bmp"/>
          <p:cNvPicPr>
            <a:picLocks noChangeAspect="1" noChangeArrowheads="1"/>
          </p:cNvPicPr>
          <p:nvPr/>
        </p:nvPicPr>
        <p:blipFill>
          <a:blip r:embed="rId4" cstate="print">
            <a:lum bright="-4000" contrast="24000"/>
          </a:blip>
          <a:srcRect l="3899" t="-593" r="8371" b="7397"/>
          <a:stretch>
            <a:fillRect/>
          </a:stretch>
        </p:blipFill>
        <p:spPr bwMode="auto">
          <a:xfrm>
            <a:off x="8305800" y="5943600"/>
            <a:ext cx="702156" cy="614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/>
          <a:srcRect l="24104" t="29951" r="9560" b="16269"/>
          <a:stretch>
            <a:fillRect/>
          </a:stretch>
        </p:blipFill>
        <p:spPr bwMode="auto">
          <a:xfrm>
            <a:off x="179388" y="17463"/>
            <a:ext cx="1905000" cy="1647825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39998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  <p:extLst>
      <p:ext uri="{BB962C8B-B14F-4D97-AF65-F5344CB8AC3E}">
        <p14:creationId xmlns:p14="http://schemas.microsoft.com/office/powerpoint/2010/main" val="149169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F MSL theme">
  <a:themeElements>
    <a:clrScheme name="SPAF Academy">
      <a:dk1>
        <a:srgbClr val="00498B"/>
      </a:dk1>
      <a:lt1>
        <a:srgbClr val="FFFFFF"/>
      </a:lt1>
      <a:dk2>
        <a:srgbClr val="00498B"/>
      </a:dk2>
      <a:lt2>
        <a:srgbClr val="FFFFFF"/>
      </a:lt2>
      <a:accent1>
        <a:srgbClr val="CD1543"/>
      </a:accent1>
      <a:accent2>
        <a:srgbClr val="00498B"/>
      </a:accent2>
      <a:accent3>
        <a:srgbClr val="0084CB"/>
      </a:accent3>
      <a:accent4>
        <a:srgbClr val="007370"/>
      </a:accent4>
      <a:accent5>
        <a:srgbClr val="EAEAEA"/>
      </a:accent5>
      <a:accent6>
        <a:srgbClr val="FFFF00"/>
      </a:accent6>
      <a:hlink>
        <a:srgbClr val="0084CB"/>
      </a:hlink>
      <a:folHlink>
        <a:srgbClr val="990F32"/>
      </a:folHlink>
    </a:clrScheme>
    <a:fontScheme name="Master SPAF Academy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lIns="0"/>
      <a:lstStyle>
        <a:defPPr>
          <a:defRPr sz="1100" dirty="0">
            <a:solidFill>
              <a:schemeClr val="tx1"/>
            </a:solidFill>
          </a:defRPr>
        </a:defPPr>
      </a:lstStyle>
    </a:txDef>
  </a:objectDefaults>
  <a:extraClrSchemeLst>
    <a:extraClrScheme>
      <a:clrScheme name="SPAF_Acade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3">
        <a:dk1>
          <a:srgbClr val="005C84"/>
        </a:dk1>
        <a:lt1>
          <a:srgbClr val="FFFFFF"/>
        </a:lt1>
        <a:dk2>
          <a:srgbClr val="005C84"/>
        </a:dk2>
        <a:lt2>
          <a:srgbClr val="808080"/>
        </a:lt2>
        <a:accent1>
          <a:srgbClr val="A21636"/>
        </a:accent1>
        <a:accent2>
          <a:srgbClr val="0046AD"/>
        </a:accent2>
        <a:accent3>
          <a:srgbClr val="FFFFFF"/>
        </a:accent3>
        <a:accent4>
          <a:srgbClr val="004D70"/>
        </a:accent4>
        <a:accent5>
          <a:srgbClr val="CEABAE"/>
        </a:accent5>
        <a:accent6>
          <a:srgbClr val="003F9C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4">
        <a:dk1>
          <a:srgbClr val="0046AD"/>
        </a:dk1>
        <a:lt1>
          <a:srgbClr val="FFFFFF"/>
        </a:lt1>
        <a:dk2>
          <a:srgbClr val="0046AD"/>
        </a:dk2>
        <a:lt2>
          <a:srgbClr val="808080"/>
        </a:lt2>
        <a:accent1>
          <a:srgbClr val="A21636"/>
        </a:accent1>
        <a:accent2>
          <a:srgbClr val="005C84"/>
        </a:accent2>
        <a:accent3>
          <a:srgbClr val="FFFFFF"/>
        </a:accent3>
        <a:accent4>
          <a:srgbClr val="003A93"/>
        </a:accent4>
        <a:accent5>
          <a:srgbClr val="CEABAE"/>
        </a:accent5>
        <a:accent6>
          <a:srgbClr val="005377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5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A21636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CEABAE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6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CD1543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E3AAB0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PAF MSL theme">
  <a:themeElements>
    <a:clrScheme name="SPAF Academy">
      <a:dk1>
        <a:srgbClr val="00498B"/>
      </a:dk1>
      <a:lt1>
        <a:srgbClr val="FFFFFF"/>
      </a:lt1>
      <a:dk2>
        <a:srgbClr val="00498B"/>
      </a:dk2>
      <a:lt2>
        <a:srgbClr val="FFFFFF"/>
      </a:lt2>
      <a:accent1>
        <a:srgbClr val="CD1543"/>
      </a:accent1>
      <a:accent2>
        <a:srgbClr val="00498B"/>
      </a:accent2>
      <a:accent3>
        <a:srgbClr val="0084CB"/>
      </a:accent3>
      <a:accent4>
        <a:srgbClr val="007370"/>
      </a:accent4>
      <a:accent5>
        <a:srgbClr val="EAEAEA"/>
      </a:accent5>
      <a:accent6>
        <a:srgbClr val="FFFF00"/>
      </a:accent6>
      <a:hlink>
        <a:srgbClr val="0084CB"/>
      </a:hlink>
      <a:folHlink>
        <a:srgbClr val="990F32"/>
      </a:folHlink>
    </a:clrScheme>
    <a:fontScheme name="Master SPAF Academy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498B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14" tIns="45708" rIns="91414" bIns="45708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  <a:ea typeface="ＭＳ Ｐゴシック" pitchFamily="34" charset="-128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</a:spPr>
      <a:bodyPr lIns="0"/>
      <a:lstStyle>
        <a:defPPr>
          <a:defRPr sz="1100" dirty="0">
            <a:solidFill>
              <a:schemeClr val="tx1"/>
            </a:solidFill>
          </a:defRPr>
        </a:defPPr>
      </a:lstStyle>
    </a:txDef>
  </a:objectDefaults>
  <a:extraClrSchemeLst>
    <a:extraClrScheme>
      <a:clrScheme name="SPAF_Academy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F_Academy_template 13">
        <a:dk1>
          <a:srgbClr val="005C84"/>
        </a:dk1>
        <a:lt1>
          <a:srgbClr val="FFFFFF"/>
        </a:lt1>
        <a:dk2>
          <a:srgbClr val="005C84"/>
        </a:dk2>
        <a:lt2>
          <a:srgbClr val="808080"/>
        </a:lt2>
        <a:accent1>
          <a:srgbClr val="A21636"/>
        </a:accent1>
        <a:accent2>
          <a:srgbClr val="0046AD"/>
        </a:accent2>
        <a:accent3>
          <a:srgbClr val="FFFFFF"/>
        </a:accent3>
        <a:accent4>
          <a:srgbClr val="004D70"/>
        </a:accent4>
        <a:accent5>
          <a:srgbClr val="CEABAE"/>
        </a:accent5>
        <a:accent6>
          <a:srgbClr val="003F9C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4">
        <a:dk1>
          <a:srgbClr val="0046AD"/>
        </a:dk1>
        <a:lt1>
          <a:srgbClr val="FFFFFF"/>
        </a:lt1>
        <a:dk2>
          <a:srgbClr val="0046AD"/>
        </a:dk2>
        <a:lt2>
          <a:srgbClr val="808080"/>
        </a:lt2>
        <a:accent1>
          <a:srgbClr val="A21636"/>
        </a:accent1>
        <a:accent2>
          <a:srgbClr val="005C84"/>
        </a:accent2>
        <a:accent3>
          <a:srgbClr val="FFFFFF"/>
        </a:accent3>
        <a:accent4>
          <a:srgbClr val="003A93"/>
        </a:accent4>
        <a:accent5>
          <a:srgbClr val="CEABAE"/>
        </a:accent5>
        <a:accent6>
          <a:srgbClr val="005377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5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A21636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CEABAE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F_Academy_template 16">
        <a:dk1>
          <a:srgbClr val="00498B"/>
        </a:dk1>
        <a:lt1>
          <a:srgbClr val="FFFFFF"/>
        </a:lt1>
        <a:dk2>
          <a:srgbClr val="00498B"/>
        </a:dk2>
        <a:lt2>
          <a:srgbClr val="005C84"/>
        </a:lt2>
        <a:accent1>
          <a:srgbClr val="CD1543"/>
        </a:accent1>
        <a:accent2>
          <a:srgbClr val="00498B"/>
        </a:accent2>
        <a:accent3>
          <a:srgbClr val="FFFFFF"/>
        </a:accent3>
        <a:accent4>
          <a:srgbClr val="003D76"/>
        </a:accent4>
        <a:accent5>
          <a:srgbClr val="E3AAB0"/>
        </a:accent5>
        <a:accent6>
          <a:srgbClr val="00417D"/>
        </a:accent6>
        <a:hlink>
          <a:srgbClr val="0084C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l"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l"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l"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l"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12925</TotalTime>
  <Words>2797</Words>
  <Application>Microsoft Office PowerPoint</Application>
  <PresentationFormat>Экран (4:3)</PresentationFormat>
  <Paragraphs>502</Paragraphs>
  <Slides>58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58</vt:i4>
      </vt:variant>
    </vt:vector>
  </HeadingPairs>
  <TitlesOfParts>
    <vt:vector size="77" baseType="lpstr">
      <vt:lpstr>MS PGothic</vt:lpstr>
      <vt:lpstr>MS PGothic</vt:lpstr>
      <vt:lpstr>Arial</vt:lpstr>
      <vt:lpstr>BISansCond</vt:lpstr>
      <vt:lpstr>Calibri</vt:lpstr>
      <vt:lpstr>Garamond</vt:lpstr>
      <vt:lpstr>Georgia</vt:lpstr>
      <vt:lpstr>msgothic</vt:lpstr>
      <vt:lpstr>Segoe Print</vt:lpstr>
      <vt:lpstr>Tahoma</vt:lpstr>
      <vt:lpstr>Times</vt:lpstr>
      <vt:lpstr>Times New Roman</vt:lpstr>
      <vt:lpstr>Wingdings</vt:lpstr>
      <vt:lpstr>Течение</vt:lpstr>
      <vt:lpstr>SPAF MSL theme</vt:lpstr>
      <vt:lpstr>1_SPAF MSL theme</vt:lpstr>
      <vt:lpstr>Сеть</vt:lpstr>
      <vt:lpstr>1_Течение</vt:lpstr>
      <vt:lpstr>1_Сеть</vt:lpstr>
      <vt:lpstr>Понятие здорового питания и  достаточной физической активности</vt:lpstr>
      <vt:lpstr>«Неинфекционные заболевания преждевременно уносят  16 миллионов жизней» </vt:lpstr>
      <vt:lpstr>Презентация PowerPoint</vt:lpstr>
      <vt:lpstr>Динамика общей и впервые выявленной заболеваемости ожирением детей, подростков и взрослого населения РФ по обращаемости в ЛПУ РФ  (на 100000 населения)</vt:lpstr>
      <vt:lpstr>Факторы, влияющие на состояние здоровья человека</vt:lpstr>
      <vt:lpstr>Здоровое питание</vt:lpstr>
      <vt:lpstr>Здоровое питание</vt:lpstr>
      <vt:lpstr>«Нездоровое Питание»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грудного и раннего возраста</vt:lpstr>
      <vt:lpstr>Характеристика питания современных детей и подростков</vt:lpstr>
      <vt:lpstr>Потребление сладких напитков</vt:lpstr>
      <vt:lpstr>Ежедневное употребление фруктов</vt:lpstr>
      <vt:lpstr>Ежедневное употребление овощей</vt:lpstr>
      <vt:lpstr>Ежедневный завтрак</vt:lpstr>
      <vt:lpstr>Ежедневный завтрак</vt:lpstr>
      <vt:lpstr>Ежедневный ужин с родителями</vt:lpstr>
      <vt:lpstr>Ежедневный ужин с родителями</vt:lpstr>
      <vt:lpstr>Структура рациона питания  у детей с ожирением</vt:lpstr>
      <vt:lpstr>Характеристика питания современных детей и подростков</vt:lpstr>
      <vt:lpstr>Презентация PowerPoint</vt:lpstr>
      <vt:lpstr>Презентация PowerPoint</vt:lpstr>
      <vt:lpstr>Здоровое питание</vt:lpstr>
      <vt:lpstr>СОЛЬ</vt:lpstr>
      <vt:lpstr>Рекомендованный ВОЗ уровень потребления натрия и соли</vt:lpstr>
      <vt:lpstr>САХАР (1)</vt:lpstr>
      <vt:lpstr>САХАР (2)</vt:lpstr>
      <vt:lpstr>САХАР (3)</vt:lpstr>
      <vt:lpstr>Рекомендации по здоровому питанию детей</vt:lpstr>
      <vt:lpstr>Рекомендации по здоровому питанию детей</vt:lpstr>
      <vt:lpstr>Физическая активность</vt:lpstr>
      <vt:lpstr>Гиподинамия современных детей</vt:lpstr>
      <vt:lpstr>Роль физической активности</vt:lpstr>
      <vt:lpstr>Физическая активность</vt:lpstr>
      <vt:lpstr>Физическая Активность</vt:lpstr>
      <vt:lpstr>Физическая активность</vt:lpstr>
      <vt:lpstr>Физическая активность</vt:lpstr>
      <vt:lpstr>Рекомендуемая физическая активность  для детей в возрасте 5–17 лет</vt:lpstr>
      <vt:lpstr>Рекомендуемая физическая активность  для детей в возрасте 5–17 лет</vt:lpstr>
      <vt:lpstr>Презентация PowerPoint</vt:lpstr>
      <vt:lpstr>Пищевая пирамида </vt:lpstr>
      <vt:lpstr>Презентация PowerPoint</vt:lpstr>
      <vt:lpstr>Презентация PowerPoint</vt:lpstr>
      <vt:lpstr>ФЕДЕРАЛЬНЫЕ  КЛИНИЧЕСКИЕ  РЕКОМЕНДАЦИИ ПО  ДИАГНОСТИКЕ  И  ЛЕЧЕНИЮ  ОЖИРЕНИЯ У  ДЕТЕЙ  И  ПОДРОСТКОВ</vt:lpstr>
      <vt:lpstr>Спасибо за внимание !</vt:lpstr>
      <vt:lpstr>Презентация PowerPoint</vt:lpstr>
      <vt:lpstr>Заключение</vt:lpstr>
      <vt:lpstr>Профилактика ожирения: общие рекомендации</vt:lpstr>
      <vt:lpstr>Роль родителей</vt:lpstr>
      <vt:lpstr>Родители+дети</vt:lpstr>
      <vt:lpstr>Предложения для обеспечения здорового питания дома</vt:lpstr>
      <vt:lpstr>Программа обследования детей и подростков (1) </vt:lpstr>
      <vt:lpstr>Программа обследования детей и подростков (2) </vt:lpstr>
      <vt:lpstr>Школа правильного питания, как профилактика ожирения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факторов риска сердечно-сосудистых заболеваний в школе. Успехи и разочарования</dc:title>
  <dc:creator>aalexandrov</dc:creator>
  <cp:lastModifiedBy>Пользователь</cp:lastModifiedBy>
  <cp:revision>251</cp:revision>
  <cp:lastPrinted>2014-12-05T08:16:05Z</cp:lastPrinted>
  <dcterms:created xsi:type="dcterms:W3CDTF">2011-04-28T09:19:19Z</dcterms:created>
  <dcterms:modified xsi:type="dcterms:W3CDTF">2017-07-03T14:45:55Z</dcterms:modified>
</cp:coreProperties>
</file>