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8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5" r:id="rId2"/>
    <p:sldMasterId id="2147483712" r:id="rId3"/>
    <p:sldMasterId id="2147483729" r:id="rId4"/>
    <p:sldMasterId id="2147483746" r:id="rId5"/>
    <p:sldMasterId id="2147483763" r:id="rId6"/>
    <p:sldMasterId id="2147483780" r:id="rId7"/>
    <p:sldMasterId id="2147483797" r:id="rId8"/>
    <p:sldMasterId id="2147483826" r:id="rId9"/>
  </p:sldMasterIdLst>
  <p:notesMasterIdLst>
    <p:notesMasterId r:id="rId39"/>
  </p:notesMasterIdLst>
  <p:sldIdLst>
    <p:sldId id="307" r:id="rId10"/>
    <p:sldId id="308" r:id="rId11"/>
    <p:sldId id="309" r:id="rId12"/>
    <p:sldId id="310" r:id="rId13"/>
    <p:sldId id="322" r:id="rId14"/>
    <p:sldId id="326" r:id="rId15"/>
    <p:sldId id="311" r:id="rId16"/>
    <p:sldId id="273" r:id="rId17"/>
    <p:sldId id="289" r:id="rId18"/>
    <p:sldId id="290" r:id="rId19"/>
    <p:sldId id="272" r:id="rId20"/>
    <p:sldId id="283" r:id="rId21"/>
    <p:sldId id="281" r:id="rId22"/>
    <p:sldId id="285" r:id="rId23"/>
    <p:sldId id="276" r:id="rId24"/>
    <p:sldId id="284" r:id="rId25"/>
    <p:sldId id="277" r:id="rId26"/>
    <p:sldId id="278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1" r:id="rId35"/>
    <p:sldId id="324" r:id="rId36"/>
    <p:sldId id="297" r:id="rId37"/>
    <p:sldId id="325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A7A1A97-25CD-4FEC-BDEC-F4CCDAC34489}">
          <p14:sldIdLst>
            <p14:sldId id="307"/>
            <p14:sldId id="308"/>
            <p14:sldId id="309"/>
            <p14:sldId id="310"/>
            <p14:sldId id="322"/>
            <p14:sldId id="326"/>
            <p14:sldId id="311"/>
            <p14:sldId id="273"/>
            <p14:sldId id="289"/>
            <p14:sldId id="290"/>
            <p14:sldId id="272"/>
            <p14:sldId id="283"/>
            <p14:sldId id="281"/>
            <p14:sldId id="285"/>
            <p14:sldId id="276"/>
            <p14:sldId id="284"/>
            <p14:sldId id="277"/>
            <p14:sldId id="278"/>
          </p14:sldIdLst>
        </p14:section>
        <p14:section name="Раздел без заголовка" id="{8A31BDB9-212F-4FA9-AEF0-639B1DC09326}">
          <p14:sldIdLst>
            <p14:sldId id="313"/>
            <p14:sldId id="314"/>
            <p14:sldId id="315"/>
            <p14:sldId id="316"/>
            <p14:sldId id="317"/>
            <p14:sldId id="318"/>
            <p14:sldId id="319"/>
            <p14:sldId id="321"/>
            <p14:sldId id="324"/>
            <p14:sldId id="297"/>
            <p14:sldId id="325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82226" autoAdjust="0"/>
  </p:normalViewPr>
  <p:slideViewPr>
    <p:cSldViewPr snapToGrid="0">
      <p:cViewPr>
        <p:scale>
          <a:sx n="74" d="100"/>
          <a:sy n="74" d="100"/>
        </p:scale>
        <p:origin x="-40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учащихся для занятий физкультурой</c:v>
                </c:pt>
              </c:strCache>
            </c:strRef>
          </c:tx>
          <c:explosion val="26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3"/>
                <c:pt idx="0">
                  <c:v>основная группа здоровья</c:v>
                </c:pt>
                <c:pt idx="1">
                  <c:v>подготовительная группа здоровья</c:v>
                </c:pt>
                <c:pt idx="2">
                  <c:v>ЛФК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82</c:v>
                </c:pt>
                <c:pt idx="1">
                  <c:v>15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5508497520923104"/>
          <c:y val="0.30816827221049992"/>
          <c:w val="0.3371938746352719"/>
          <c:h val="0.5737944495663897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F8429-F7E8-4D3B-9611-DD84F15D2D2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615C7-4AE8-4B3F-86B5-FA55861FD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08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09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87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931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9731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7388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8219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754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1793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9303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4921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91990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6036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8757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93884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5998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270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043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0006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4118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790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4157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4062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1932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782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7731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2354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4347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1499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57798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2572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59876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1715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9671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351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8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14450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476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784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495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748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565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719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535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739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6169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98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161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48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607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691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133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32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852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764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10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430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759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856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534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165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5059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292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3513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667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892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05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48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033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2465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1249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1038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042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4287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82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8009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943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986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709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82742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707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12049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673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2345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3720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923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8538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201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124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3442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5760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5390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344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7590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035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5613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6697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8180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2281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60027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110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0787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4148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912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7922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8857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8895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169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4977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0527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144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34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9189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520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15968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5542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48410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1777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841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1209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505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8730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3345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1474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947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8753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6888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7070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2215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168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1404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915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04803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8253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20074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5129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2464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7803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9784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7269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3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AF301-875B-487C-AD84-82588BE7F26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336B371-02D0-4881-8DF0-426C29C58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3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02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2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13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3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6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20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AF301-875B-487C-AD84-82588BE7F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336B371-02D0-4881-8DF0-426C29C58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8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35C0F-6E88-43CA-B975-3B87B7DCA6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3ED5E-3270-40DC-905D-F834B016B2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9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18" Type="http://schemas.openxmlformats.org/officeDocument/2006/relationships/image" Target="../media/image10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797" y="425004"/>
            <a:ext cx="10126573" cy="3076052"/>
          </a:xfrm>
        </p:spPr>
        <p:txBody>
          <a:bodyPr>
            <a:noAutofit/>
          </a:bodyPr>
          <a:lstStyle/>
          <a:p>
            <a:r>
              <a:rPr lang="ru-RU" sz="2400" b="1" dirty="0"/>
              <a:t>Проект «Путешествие </a:t>
            </a:r>
            <a:r>
              <a:rPr lang="ru-RU" sz="2400" b="1" dirty="0" smtClean="0"/>
              <a:t>Сибирячка-Здоровячка»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i="1" dirty="0"/>
              <a:t>Рук. проекта: Ольховская Наталья Алексеевна</a:t>
            </a:r>
            <a:br>
              <a:rPr lang="ru-RU" sz="2400" b="1" i="1" dirty="0"/>
            </a:br>
            <a:r>
              <a:rPr lang="ru-RU" sz="2400" b="1" i="1" dirty="0"/>
              <a:t>Кураторы направлений: </a:t>
            </a:r>
            <a:r>
              <a:rPr lang="ru-RU" sz="2400" b="1" i="1" dirty="0" err="1"/>
              <a:t>Курдюкова</a:t>
            </a:r>
            <a:r>
              <a:rPr lang="ru-RU" sz="2400" b="1" i="1" dirty="0"/>
              <a:t> Юлия Владимировна</a:t>
            </a:r>
            <a:br>
              <a:rPr lang="ru-RU" sz="2400" b="1" i="1" dirty="0"/>
            </a:br>
            <a:r>
              <a:rPr lang="ru-RU" sz="2400" b="1" i="1" dirty="0"/>
              <a:t>                                             Болотина Ольга Ивановна</a:t>
            </a:r>
            <a:br>
              <a:rPr lang="ru-RU" sz="2400" b="1" i="1" dirty="0"/>
            </a:br>
            <a:r>
              <a:rPr lang="ru-RU" sz="2400" b="1" i="1" dirty="0"/>
              <a:t>                                              Томилова Людмила Николаевна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953037" y="2743202"/>
            <a:ext cx="3928056" cy="1339402"/>
          </a:xfrm>
        </p:spPr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b="1" dirty="0" smtClean="0"/>
              <a:t>МБОУ </a:t>
            </a:r>
            <a:r>
              <a:rPr lang="ru-RU" b="1" dirty="0"/>
              <a:t>СОШ №</a:t>
            </a:r>
            <a:r>
              <a:rPr lang="ru-RU" b="1" dirty="0" smtClean="0"/>
              <a:t>64, город Новосибирск</a:t>
            </a:r>
            <a:endParaRPr lang="ru-RU" b="1" dirty="0"/>
          </a:p>
          <a:p>
            <a:endParaRPr lang="ru-RU" dirty="0"/>
          </a:p>
        </p:txBody>
      </p:sp>
      <p:pic>
        <p:nvPicPr>
          <p:cNvPr id="5" name="Рисунок 4" descr="http://sibiryachok.net/wp-content/uploads/2014/12/%D0%A1%D0%B8%D0%B1%D0%B8%D1%80%D1%8F%D1%87%D0%BE%D0%B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376" y="3501055"/>
            <a:ext cx="2310501" cy="3092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1064" y="4255466"/>
            <a:ext cx="5718544" cy="2350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http://atas.info/upload/iblock/042/042beabd5c39a4dac909271fe2c882e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4" y="4358497"/>
            <a:ext cx="3298152" cy="2350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37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394" y="357284"/>
            <a:ext cx="9860756" cy="128089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Проектная и исследовательская </a:t>
            </a:r>
            <a:r>
              <a:rPr lang="ru-RU" sz="2800" b="1" dirty="0" smtClean="0">
                <a:solidFill>
                  <a:srgbClr val="FF0000"/>
                </a:solidFill>
              </a:rPr>
              <a:t>деятельность. Защита проектов проводилась на теоретических занятиях или мини-конференциях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5822"/>
          <a:stretch/>
        </p:blipFill>
        <p:spPr>
          <a:xfrm>
            <a:off x="8348541" y="1943544"/>
            <a:ext cx="2885091" cy="2120478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71" y="4450831"/>
            <a:ext cx="2833870" cy="2125403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65" y="1905001"/>
            <a:ext cx="2862317" cy="2146738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896" y="1919635"/>
            <a:ext cx="2862318" cy="21467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541" y="4412415"/>
            <a:ext cx="2885091" cy="21638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39" y="4450831"/>
            <a:ext cx="2833870" cy="21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1821"/>
            <a:ext cx="10515600" cy="14588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«Путешествие в страну Вкусных и полезных </a:t>
            </a:r>
            <a:r>
              <a:rPr lang="ru-RU" b="1" dirty="0" smtClean="0">
                <a:solidFill>
                  <a:srgbClr val="FF0000"/>
                </a:solidFill>
              </a:rPr>
              <a:t>блюд.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Готовим </a:t>
            </a:r>
            <a:r>
              <a:rPr lang="ru-RU" b="1" dirty="0">
                <a:solidFill>
                  <a:schemeClr val="tx1"/>
                </a:solidFill>
              </a:rPr>
              <a:t>и пьем соки, </a:t>
            </a:r>
            <a:r>
              <a:rPr lang="ru-RU" b="1" dirty="0" err="1">
                <a:solidFill>
                  <a:schemeClr val="tx1"/>
                </a:solidFill>
              </a:rPr>
              <a:t>смузи</a:t>
            </a:r>
            <a:r>
              <a:rPr lang="ru-RU" b="1" dirty="0">
                <a:solidFill>
                  <a:schemeClr val="tx1"/>
                </a:solidFill>
              </a:rPr>
              <a:t> и кислородный </a:t>
            </a:r>
            <a:r>
              <a:rPr lang="ru-RU" b="1" dirty="0" smtClean="0">
                <a:solidFill>
                  <a:schemeClr val="tx1"/>
                </a:solidFill>
              </a:rPr>
              <a:t>коктейль. Помогают учитель технологии, школьный врач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39" y="4277592"/>
            <a:ext cx="2982516" cy="223688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18" y="4277592"/>
            <a:ext cx="2672766" cy="2203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26" y="4213451"/>
            <a:ext cx="3023986" cy="22679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84" y="4259833"/>
            <a:ext cx="2962142" cy="222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5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011" y="257577"/>
            <a:ext cx="9804601" cy="16474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Кулинарный поединок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Конкурсанты готовят полезный завтрак спортсмена.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Жюри готовится к дегустации и оцениванию работ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8" y="1905000"/>
            <a:ext cx="3113431" cy="23350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54" y="4386918"/>
            <a:ext cx="3078050" cy="2308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636" y="1897335"/>
            <a:ext cx="3123652" cy="23427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17" y="1905000"/>
            <a:ext cx="3155593" cy="23666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04" y="4386918"/>
            <a:ext cx="3078050" cy="230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Кулинарный поединок. Представление полезных блюд для спортсменов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04" y="2013650"/>
            <a:ext cx="3583446" cy="26875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707" y="2013650"/>
            <a:ext cx="3663240" cy="2747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40" y="4082603"/>
            <a:ext cx="3408905" cy="25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54547"/>
            <a:ext cx="8911687" cy="175045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Мастер – класс «Салфеточка».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Помогают родители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90" y="1403797"/>
            <a:ext cx="3125869" cy="23444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41" y="1403797"/>
            <a:ext cx="3211131" cy="2408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1127"/>
          <a:stretch/>
        </p:blipFill>
        <p:spPr>
          <a:xfrm>
            <a:off x="8871189" y="1403797"/>
            <a:ext cx="2737214" cy="24663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55" y="4237149"/>
            <a:ext cx="3168203" cy="23761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41" y="4208170"/>
            <a:ext cx="3206841" cy="24051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549" y="4237149"/>
            <a:ext cx="3170347" cy="23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1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443" y="1616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Ягодный флэш-моб. Информация о ягодах, приготовленная учащимися.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" t="4042" r="597" b="7016"/>
          <a:stretch/>
        </p:blipFill>
        <p:spPr>
          <a:xfrm>
            <a:off x="607348" y="1711428"/>
            <a:ext cx="2639975" cy="20992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7" t="2161" r="32440" b="1407"/>
          <a:stretch/>
        </p:blipFill>
        <p:spPr>
          <a:xfrm>
            <a:off x="9211512" y="1639594"/>
            <a:ext cx="2335514" cy="3430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t="5446" r="12019"/>
          <a:stretch/>
        </p:blipFill>
        <p:spPr>
          <a:xfrm>
            <a:off x="6500911" y="3501053"/>
            <a:ext cx="2279933" cy="2550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4" t="6761" r="28215" b="3474"/>
          <a:stretch/>
        </p:blipFill>
        <p:spPr>
          <a:xfrm>
            <a:off x="3952137" y="1711428"/>
            <a:ext cx="2118106" cy="32871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10892" r="27230"/>
          <a:stretch/>
        </p:blipFill>
        <p:spPr>
          <a:xfrm>
            <a:off x="1616623" y="3963085"/>
            <a:ext cx="1830252" cy="26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0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980" y="141668"/>
            <a:ext cx="10200067" cy="17633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Экскурсия в школьную столовую.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Ребята знакомятся с кухней, задают интересующие их вопросы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70" y="1543843"/>
            <a:ext cx="3438668" cy="257900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93" y="4219996"/>
            <a:ext cx="3398159" cy="25486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93" y="1543843"/>
            <a:ext cx="3397717" cy="2548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746" y="1576799"/>
            <a:ext cx="3411899" cy="25589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85" y="4253230"/>
            <a:ext cx="3391437" cy="25435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94" y="4200890"/>
            <a:ext cx="3423634" cy="256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5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«Зеленое </a:t>
            </a:r>
            <a:r>
              <a:rPr lang="ru-RU" b="1" dirty="0">
                <a:solidFill>
                  <a:srgbClr val="FF0000"/>
                </a:solidFill>
              </a:rPr>
              <a:t>путешествие»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 Выращиваем лук, чеснок, салаты.</a:t>
            </a:r>
          </a:p>
          <a:p>
            <a:pPr marL="0" indent="0">
              <a:buNone/>
            </a:pPr>
            <a:r>
              <a:rPr lang="ru-RU" b="1" dirty="0" smtClean="0"/>
              <a:t>Лук растет очень быстро. Срезаем и</a:t>
            </a:r>
          </a:p>
          <a:p>
            <a:pPr marL="0" indent="0">
              <a:buNone/>
            </a:pPr>
            <a:r>
              <a:rPr lang="ru-RU" b="1" dirty="0" smtClean="0"/>
              <a:t>относим в школьную столовую для </a:t>
            </a:r>
          </a:p>
          <a:p>
            <a:pPr marL="0" indent="0">
              <a:buNone/>
            </a:pPr>
            <a:r>
              <a:rPr lang="ru-RU" b="1" dirty="0" smtClean="0"/>
              <a:t>витаминной добавки.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743" y="1264555"/>
            <a:ext cx="3283070" cy="2462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12" y="3938715"/>
            <a:ext cx="3506258" cy="2629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00" y="3949978"/>
            <a:ext cx="3476224" cy="2607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762" y="3938714"/>
            <a:ext cx="3491241" cy="261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0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Выращиваем сами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Научились выращивать фасоль.</a:t>
            </a:r>
          </a:p>
          <a:p>
            <a:r>
              <a:rPr lang="ru-RU" b="1" dirty="0" smtClean="0"/>
              <a:t>Узнали о блюдах из фасоли.</a:t>
            </a:r>
          </a:p>
          <a:p>
            <a:r>
              <a:rPr lang="ru-RU" b="1" dirty="0" smtClean="0"/>
              <a:t>Вырастили первые семена.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77" y="3578987"/>
            <a:ext cx="3990699" cy="2993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30" y="3578987"/>
            <a:ext cx="4061927" cy="30464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193" y="1402287"/>
            <a:ext cx="3239430" cy="21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6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807162" y="150607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rgbClr val="A53010">
                    <a:lumMod val="75000"/>
                  </a:srgbClr>
                </a:solidFill>
              </a:rPr>
              <a:t>Путешествие в </a:t>
            </a:r>
            <a:r>
              <a:rPr lang="ru-RU" sz="3600" b="1" dirty="0" err="1" smtClean="0">
                <a:solidFill>
                  <a:srgbClr val="A53010">
                    <a:lumMod val="75000"/>
                  </a:srgbClr>
                </a:solidFill>
              </a:rPr>
              <a:t>Спортландию</a:t>
            </a:r>
            <a:endParaRPr lang="ru-RU" sz="3600" b="1" dirty="0">
              <a:solidFill>
                <a:srgbClr val="A53010">
                  <a:lumMod val="75000"/>
                </a:srgbClr>
              </a:solidFill>
            </a:endParaRPr>
          </a:p>
        </p:txBody>
      </p:sp>
      <p:pic>
        <p:nvPicPr>
          <p:cNvPr id="4098" name="Picture 2" descr="G:\отчет сочи\10-05-2017_16-45-29\БОЛЬШИЕ ГОН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5016" y="1262231"/>
            <a:ext cx="8105588" cy="5403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244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739" y="231820"/>
            <a:ext cx="9881874" cy="1673180"/>
          </a:xfrm>
        </p:spPr>
        <p:txBody>
          <a:bodyPr/>
          <a:lstStyle/>
          <a:p>
            <a:r>
              <a:rPr lang="ru-RU" b="1" dirty="0" smtClean="0"/>
              <a:t>      «</a:t>
            </a:r>
            <a:r>
              <a:rPr lang="ru-RU" b="1" dirty="0"/>
              <a:t>Результаты медицинского осмотра»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7986007"/>
              </p:ext>
            </p:extLst>
          </p:nvPr>
        </p:nvGraphicFramePr>
        <p:xfrm>
          <a:off x="1996226" y="1184854"/>
          <a:ext cx="9556124" cy="4997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7999"/>
                <a:gridCol w="1872390"/>
                <a:gridCol w="1622738"/>
                <a:gridCol w="762826"/>
                <a:gridCol w="2104906"/>
                <a:gridCol w="1431832"/>
                <a:gridCol w="1123433"/>
              </a:tblGrid>
              <a:tr h="613582"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класс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2015-2016 уч. год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2016-2017уч. год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44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Мед.группа здоровья для занятий  физкультурой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Мед.группа здоровья для занятий  физкультурой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основная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подгот.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ЛФК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основная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подгот.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ЛФК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29222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29222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29222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29222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29222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29222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29222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29222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29222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29222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29222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2922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772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860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71963" y="2133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45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1711" y="150774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«БОЛЬШИЕ ГОНКИ» – МНОГО ЭТАПОВ – МНОГО СИЛ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179" y="207982"/>
            <a:ext cx="2107884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4078" y="728885"/>
            <a:ext cx="2332443" cy="333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user\Desktop\_DSC04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861" y="1356415"/>
            <a:ext cx="6774026" cy="45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76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6" y="172123"/>
            <a:ext cx="8933534" cy="69924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ШКОЛЬНЫЕ ЗИМНИЕ ОЛИМПИЙСКИЕ ИГРЫ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3" name="Picture 3" descr="C:\Users\User\Desktop\ТАЛИСМА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2900" y="894529"/>
            <a:ext cx="3861705" cy="3854974"/>
          </a:xfrm>
          <a:prstGeom prst="rect">
            <a:avLst/>
          </a:prstGeom>
          <a:noFill/>
        </p:spPr>
      </p:pic>
      <p:pic>
        <p:nvPicPr>
          <p:cNvPr id="5124" name="Picture 4" descr="C:\Users\User\AppData\Local\Temp\МЕДАЛ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041" y="1899138"/>
            <a:ext cx="2930041" cy="4064736"/>
          </a:xfrm>
          <a:prstGeom prst="rect">
            <a:avLst/>
          </a:prstGeom>
          <a:noFill/>
        </p:spPr>
      </p:pic>
      <p:pic>
        <p:nvPicPr>
          <p:cNvPr id="8" name="preview-image" descr="http://boombob.ru/img/picture/Apr/27/8689f3dac25528b299ac369e0f1b5c38/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44" y="2280621"/>
            <a:ext cx="5167256" cy="3539265"/>
          </a:xfrm>
          <a:prstGeom prst="rect">
            <a:avLst/>
          </a:prstGeom>
          <a:noFill/>
          <a:ln>
            <a:noFill/>
          </a:ln>
        </p:spPr>
      </p:pic>
      <p:sp>
        <p:nvSpPr>
          <p:cNvPr id="5125" name="Поле 5"/>
          <p:cNvSpPr txBox="1">
            <a:spLocks noChangeArrowheads="1"/>
          </p:cNvSpPr>
          <p:nvPr/>
        </p:nvSpPr>
        <p:spPr bwMode="auto">
          <a:xfrm>
            <a:off x="8016427" y="2850777"/>
            <a:ext cx="34297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400" b="1" noProof="1" smtClean="0">
                <a:solidFill>
                  <a:srgbClr val="548DD4"/>
                </a:solidFill>
                <a:latin typeface="Comic Sans MS" pitchFamily="66" charset="0"/>
                <a:cs typeface="Arial" pitchFamily="34" charset="0"/>
              </a:rPr>
              <a:t>ГРАМОТА</a:t>
            </a:r>
            <a:endParaRPr lang="ru-RU" sz="1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7896115" y="5357309"/>
            <a:ext cx="38942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rgbClr val="17365D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Директор МБОУ СОШ №64       Н. В. Куркина</a:t>
            </a:r>
            <a:endParaRPr lang="ru-RU" sz="1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rgbClr val="17365D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2017 год</a:t>
            </a:r>
            <a:endParaRPr lang="ru-RU" sz="1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1495" y="4842596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A53010">
                    <a:lumMod val="75000"/>
                  </a:srgbClr>
                </a:solidFill>
              </a:rPr>
              <a:t>ТАЛИСМАН ИГР</a:t>
            </a:r>
            <a:endParaRPr lang="ru-RU" b="1" dirty="0">
              <a:solidFill>
                <a:srgbClr val="A53010">
                  <a:lumMod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2433" y="603835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A53010">
                    <a:lumMod val="75000"/>
                  </a:srgbClr>
                </a:solidFill>
              </a:rPr>
              <a:t>МЕДАЛИ</a:t>
            </a:r>
            <a:endParaRPr lang="ru-RU" b="1" dirty="0">
              <a:solidFill>
                <a:srgbClr val="A53010">
                  <a:lumMod val="75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04849" y="5992838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A53010">
                    <a:lumMod val="75000"/>
                  </a:srgbClr>
                </a:solidFill>
              </a:rPr>
              <a:t>ГРАМОТЫ</a:t>
            </a:r>
            <a:endParaRPr lang="ru-RU" b="1" dirty="0">
              <a:solidFill>
                <a:srgbClr val="A53010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9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417" y="0"/>
            <a:ext cx="8911687" cy="128089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ШОРТ-ТРЕК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7569" y="290732"/>
            <a:ext cx="3874685" cy="502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675" y="1205132"/>
            <a:ext cx="5010914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6" y="2749550"/>
            <a:ext cx="54800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69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283" y="0"/>
            <a:ext cx="4771942" cy="727788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БИАТЛОН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012" y="1970764"/>
            <a:ext cx="5865517" cy="409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user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529" y="179287"/>
            <a:ext cx="3439371" cy="48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6529" y="179287"/>
            <a:ext cx="5922765" cy="481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168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0090" y="1136467"/>
            <a:ext cx="6561910" cy="49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1" y="0"/>
            <a:ext cx="8944292" cy="684185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ВЕБ-КВЕСТ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35902" y="2143724"/>
            <a:ext cx="6252911" cy="469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658980" y="705393"/>
            <a:ext cx="9117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A53010">
                    <a:lumMod val="75000"/>
                  </a:srgbClr>
                </a:solidFill>
              </a:rPr>
              <a:t>Цель: привлечение учащихся к здоровому образу жизни</a:t>
            </a:r>
            <a:endParaRPr lang="ru-RU" sz="2400" b="1" dirty="0">
              <a:solidFill>
                <a:srgbClr val="A53010">
                  <a:lumMod val="75000"/>
                </a:srgb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5393"/>
            <a:ext cx="1761310" cy="143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460" y="5402471"/>
            <a:ext cx="2748540" cy="143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4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007" y="0"/>
            <a:ext cx="8918166" cy="62992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РЕЗУЛЬТАТ УЧАСТИЯ В КВЕСТЕ - БУКЛЕТ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6451" y="624568"/>
            <a:ext cx="8975816" cy="623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6936" y="685800"/>
            <a:ext cx="9738546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785541"/>
            <a:ext cx="9753600" cy="592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8852" y="448339"/>
            <a:ext cx="9838509" cy="640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38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906074" y="624110"/>
            <a:ext cx="9598538" cy="128089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Виртуальная экскурсия по спортивным объектам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5" y="3548129"/>
            <a:ext cx="3533641" cy="282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86" y="2469952"/>
            <a:ext cx="3488564" cy="279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39" y="1666309"/>
            <a:ext cx="3910080" cy="312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26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19669" y="-180590"/>
            <a:ext cx="6144683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44693" y="1124743"/>
            <a:ext cx="12139437" cy="3960440"/>
          </a:xfrm>
        </p:spPr>
        <p:txBody>
          <a:bodyPr>
            <a:noAutofit/>
          </a:bodyPr>
          <a:lstStyle/>
          <a:p>
            <a:pPr algn="just"/>
            <a:endParaRPr lang="en-US" sz="28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2447595" cy="1091627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47597" y="33117"/>
            <a:ext cx="9744405" cy="10916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F497D"/>
                </a:solidFill>
              </a:rPr>
              <a:t>Влияние обучения на поведение школьников, связанное с питанием</a:t>
            </a:r>
            <a:endParaRPr lang="en-US" sz="2800" b="1" dirty="0">
              <a:solidFill>
                <a:srgbClr val="1F497D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0437132" y="6257187"/>
          <a:ext cx="55541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/>
                <a:gridCol w="277707"/>
              </a:tblGrid>
              <a:tr h="2681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0" y="5730755"/>
            <a:ext cx="3569659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48396" y="5661248"/>
            <a:ext cx="2543605" cy="109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9416" y="1218235"/>
            <a:ext cx="107051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rgbClr val="1F497D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rgbClr val="1F497D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rgbClr val="1F497D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rgbClr val="1F497D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rgbClr val="1F497D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rgbClr val="1F497D"/>
                </a:solidFill>
              </a:rPr>
              <a:t>Режим питания</a:t>
            </a: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rgbClr val="1F497D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rgbClr val="1F497D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rgbClr val="1F497D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rgbClr val="1F497D"/>
                </a:solidFill>
              </a:rPr>
              <a:t>Рацион питания</a:t>
            </a: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rgbClr val="1F497D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rgbClr val="1F497D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rgbClr val="1F497D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1F497D"/>
                </a:solidFill>
              </a:rPr>
              <a:t>      </a:t>
            </a:r>
            <a:endParaRPr lang="ru-RU" sz="1600" dirty="0">
              <a:solidFill>
                <a:srgbClr val="1F497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9279" y="1362570"/>
            <a:ext cx="4307829" cy="1421411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12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32173" y="1336451"/>
            <a:ext cx="4232555" cy="13148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prstClr val="black"/>
              </a:solidFill>
            </a:endParaRPr>
          </a:p>
          <a:p>
            <a:pPr algn="ctr"/>
            <a:endParaRPr lang="ru-RU" dirty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   100%                     0%                       90%</a:t>
            </a:r>
          </a:p>
        </p:txBody>
      </p:sp>
      <p:pic>
        <p:nvPicPr>
          <p:cNvPr id="20" name="Рисунок 1" descr="http://www.maxikarizma.com/image/cache/data/urunler/01-meyve-sebze/meyve-sebze/gransmit-elma-1000x10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827" y="1469296"/>
            <a:ext cx="7620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7" descr="https://im0-tub-ru.yandex.net/i?id=529717d5a31bacb0b35890ed9dec44b4&amp;n=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289" y="1437259"/>
            <a:ext cx="121412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452347" y="2892718"/>
            <a:ext cx="4307829" cy="1239614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endParaRPr lang="ru-RU" dirty="0" smtClean="0">
              <a:solidFill>
                <a:prstClr val="black"/>
              </a:solidFill>
            </a:endParaRPr>
          </a:p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13%                                        13%        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32174" y="2862972"/>
            <a:ext cx="4232553" cy="13314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       71%                                 10%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9279" y="4394776"/>
            <a:ext cx="4307829" cy="1335976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   </a:t>
            </a:r>
            <a:r>
              <a:rPr lang="ru-RU" dirty="0">
                <a:solidFill>
                  <a:prstClr val="black"/>
                </a:solidFill>
              </a:rPr>
              <a:t>4</a:t>
            </a:r>
            <a:r>
              <a:rPr lang="ru-RU" dirty="0" smtClean="0">
                <a:solidFill>
                  <a:prstClr val="black"/>
                </a:solidFill>
              </a:rPr>
              <a:t>%                         1 %                 22%</a:t>
            </a:r>
            <a:endParaRPr lang="ru-RU" dirty="0">
              <a:solidFill>
                <a:prstClr val="black"/>
              </a:solidFill>
            </a:endParaRPr>
          </a:p>
          <a:p>
            <a:pPr algn="ctr"/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32174" y="4379984"/>
            <a:ext cx="4232553" cy="135076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</a:rPr>
              <a:t>3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1" name="Рисунок 8" descr="https://im3-tub-ru.yandex.net/i?id=d47fe728fce135b820cf672157017540&amp;n=33&amp;h=215&amp;w=30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780" y="4500864"/>
            <a:ext cx="1210733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utoShape 6" descr="http://all4desktop.com/data_images/original/4242891-milk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5" name="Рисунок 16" descr="http://cylinar.ru/wp-content/uploads/2014/10/bc90f05c46819e14736fefa63e903ff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196" y="1507184"/>
            <a:ext cx="1167553" cy="65659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642156" y="219886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94%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25253" y="219836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1</a:t>
            </a:r>
            <a:r>
              <a:rPr lang="ru-RU" dirty="0" smtClean="0">
                <a:solidFill>
                  <a:prstClr val="black"/>
                </a:solidFill>
              </a:rPr>
              <a:t>%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93689" y="220649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95%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94499" y="5178672"/>
            <a:ext cx="339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62 %                       34%              37%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Left-Right Arrow 40"/>
          <p:cNvSpPr/>
          <p:nvPr/>
        </p:nvSpPr>
        <p:spPr>
          <a:xfrm>
            <a:off x="4798239" y="1499705"/>
            <a:ext cx="2735304" cy="1082183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1F497D"/>
              </a:solidFill>
            </a:endParaRPr>
          </a:p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Какие продукты полезно кушать</a:t>
            </a:r>
            <a:endParaRPr lang="ru-RU" sz="1600" dirty="0">
              <a:solidFill>
                <a:prstClr val="black"/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5" name="Left-Right Arrow 44"/>
          <p:cNvSpPr/>
          <p:nvPr/>
        </p:nvSpPr>
        <p:spPr>
          <a:xfrm>
            <a:off x="4824359" y="2914083"/>
            <a:ext cx="2735304" cy="1082183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1F497D"/>
              </a:solidFill>
            </a:endParaRPr>
          </a:p>
          <a:p>
            <a:pPr algn="ctr"/>
            <a:r>
              <a:rPr lang="ru-RU" sz="1600" dirty="0" smtClean="0">
                <a:solidFill>
                  <a:srgbClr val="1F497D"/>
                </a:solidFill>
              </a:rPr>
              <a:t>Что ты обычно делаешь на перемене</a:t>
            </a:r>
            <a:endParaRPr lang="ru-RU" sz="1600" dirty="0">
              <a:solidFill>
                <a:prstClr val="black"/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6" name="Left-Right Arrow 45"/>
          <p:cNvSpPr/>
          <p:nvPr/>
        </p:nvSpPr>
        <p:spPr>
          <a:xfrm>
            <a:off x="4697108" y="4433510"/>
            <a:ext cx="2735304" cy="1082183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1F497D"/>
              </a:solidFill>
            </a:endParaRPr>
          </a:p>
          <a:p>
            <a:pPr algn="ctr"/>
            <a:r>
              <a:rPr lang="ru-RU" sz="1600" dirty="0" smtClean="0">
                <a:solidFill>
                  <a:srgbClr val="1F497D"/>
                </a:solidFill>
              </a:rPr>
              <a:t>Что чаще кушаешь на ужин</a:t>
            </a:r>
            <a:endParaRPr lang="ru-RU" sz="1600" dirty="0">
              <a:solidFill>
                <a:prstClr val="white"/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21768" y="5838462"/>
            <a:ext cx="3171923" cy="985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C:\Users\natalya.o\Pictures\кап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56" y="1507184"/>
            <a:ext cx="1009305" cy="6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alya.o\Pictures\i.jpgтв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26" y="1507184"/>
            <a:ext cx="961849" cy="7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talya.o\Pictures\п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067" y="1369421"/>
            <a:ext cx="609620" cy="79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talya.o\Pictures\рыба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7" y="4379984"/>
            <a:ext cx="1023006" cy="66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talya.o\Pictures\чипсы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761" y="4414874"/>
            <a:ext cx="1233671" cy="5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talya.o\Pictures\со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000" y="4548273"/>
            <a:ext cx="1113192" cy="42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atalya.o\Pictures\бл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388" y="4491163"/>
            <a:ext cx="1156300" cy="63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talya.o\Pictures\кап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436" y="4442643"/>
            <a:ext cx="807008" cy="65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talya.o\Pictures\парта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574" y="3168951"/>
            <a:ext cx="903565" cy="5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natalya.o\Pictures\игр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44" y="2912902"/>
            <a:ext cx="1296003" cy="53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natalya.o\Pictures\тел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632" y="2914083"/>
            <a:ext cx="1222876" cy="6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natalya.o\Pictures\скак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6" y="2945217"/>
            <a:ext cx="861999" cy="80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1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5921" y="914400"/>
            <a:ext cx="9688691" cy="4996822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b="1" dirty="0"/>
              <a:t>Наш класс участвует в проекте «Будь здоров». Мы узнали много полезной информации, которая поможет сохранять здоровье до старости. Теперь я точно знаю, что необходимо правильно питаться, нельзя не завтракать. Н</a:t>
            </a:r>
            <a:r>
              <a:rPr lang="ru-RU" b="1" dirty="0" smtClean="0"/>
              <a:t>а  завтрак бабушка мне теперь  </a:t>
            </a:r>
            <a:r>
              <a:rPr lang="ru-RU" b="1" dirty="0"/>
              <a:t>готовит кашу. Раньше </a:t>
            </a:r>
            <a:r>
              <a:rPr lang="ru-RU" b="1" dirty="0" smtClean="0"/>
              <a:t>я совсем </a:t>
            </a:r>
            <a:r>
              <a:rPr lang="ru-RU" b="1" dirty="0"/>
              <a:t>не пил </a:t>
            </a:r>
            <a:r>
              <a:rPr lang="ru-RU" b="1" dirty="0" smtClean="0"/>
              <a:t>молоко, а сейчас мне нравится кушать творог и йогурты.  </a:t>
            </a:r>
            <a:r>
              <a:rPr lang="ru-RU" b="1" dirty="0"/>
              <a:t>В этом году я научился готовить коктейль, </a:t>
            </a:r>
            <a:r>
              <a:rPr lang="ru-RU" b="1" dirty="0" err="1"/>
              <a:t>смузи</a:t>
            </a:r>
            <a:r>
              <a:rPr lang="ru-RU" b="1" dirty="0"/>
              <a:t>  с молоком. Это очень вкусно и полезно. С ребятами класса  мы </a:t>
            </a:r>
            <a:r>
              <a:rPr lang="ru-RU" b="1" dirty="0" smtClean="0"/>
              <a:t> </a:t>
            </a:r>
            <a:r>
              <a:rPr lang="ru-RU" b="1" dirty="0" err="1" smtClean="0"/>
              <a:t>учавствовали</a:t>
            </a:r>
            <a:r>
              <a:rPr lang="ru-RU" b="1" dirty="0" smtClean="0"/>
              <a:t> в «Ягодном  </a:t>
            </a:r>
            <a:r>
              <a:rPr lang="ru-RU" b="1" dirty="0"/>
              <a:t>Флэш – </a:t>
            </a:r>
            <a:r>
              <a:rPr lang="ru-RU" b="1" dirty="0" smtClean="0"/>
              <a:t>мобе», </a:t>
            </a:r>
            <a:r>
              <a:rPr lang="ru-RU" b="1" dirty="0"/>
              <a:t>пробовали разные морсы. </a:t>
            </a:r>
            <a:r>
              <a:rPr lang="ru-RU" b="1" dirty="0" smtClean="0"/>
              <a:t>Мне больше всего понравился  морс из брусники .</a:t>
            </a:r>
            <a:endParaRPr lang="ru-RU" b="1" dirty="0"/>
          </a:p>
          <a:p>
            <a:r>
              <a:rPr lang="ru-RU" b="1" dirty="0"/>
              <a:t> Мне очень нравятся спортивные мероприятия. Мы часто побеждаем. За  победы нам дали футбольные мячи, самокат, бадминтон. Теперь ждем, когда будет работать летний лагерь, чтобы на улице это все использовать.</a:t>
            </a:r>
          </a:p>
          <a:p>
            <a:r>
              <a:rPr lang="ru-RU" b="1" dirty="0"/>
              <a:t> В классе у нас «огород», мне нравится срывать лук и есть. </a:t>
            </a:r>
          </a:p>
          <a:p>
            <a:r>
              <a:rPr lang="ru-RU" b="1" dirty="0"/>
              <a:t>В следующем году буду снова участвовать в проекте.</a:t>
            </a:r>
          </a:p>
          <a:p>
            <a:r>
              <a:rPr lang="ru-RU" b="1" dirty="0"/>
              <a:t>Данил </a:t>
            </a:r>
            <a:r>
              <a:rPr lang="ru-RU" b="1" dirty="0" smtClean="0"/>
              <a:t>Колегов,4 а класс</a:t>
            </a:r>
            <a:endParaRPr lang="ru-RU" b="1" dirty="0"/>
          </a:p>
          <a:p>
            <a:endParaRPr lang="ru-RU" b="1" dirty="0"/>
          </a:p>
        </p:txBody>
      </p:sp>
      <p:pic>
        <p:nvPicPr>
          <p:cNvPr id="4" name="Picture 2" descr="C:\Users\RUMakeevAl\AppData\Local\Microsoft\Windows\Temporary Internet Files\Content.Outlook\YBMJRTJU\nestle_здоровое питание2-0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157" y="5203065"/>
            <a:ext cx="2295548" cy="14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46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Спасибо за внимание!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Будьте здоровы!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МБОУ СОШ №64</a:t>
            </a:r>
            <a:br>
              <a:rPr lang="ru-RU" b="1" dirty="0" smtClean="0"/>
            </a:br>
            <a:r>
              <a:rPr lang="ru-RU" b="1" dirty="0" smtClean="0"/>
              <a:t>3 июля 2017г.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293" y="2612086"/>
            <a:ext cx="4142033" cy="279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080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2976704"/>
              </p:ext>
            </p:extLst>
          </p:nvPr>
        </p:nvGraphicFramePr>
        <p:xfrm>
          <a:off x="1635617" y="669701"/>
          <a:ext cx="9868996" cy="524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170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Результаты анкетирования 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6936496"/>
              </p:ext>
            </p:extLst>
          </p:nvPr>
        </p:nvGraphicFramePr>
        <p:xfrm>
          <a:off x="917056" y="2107842"/>
          <a:ext cx="10918628" cy="311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546"/>
                <a:gridCol w="1898228"/>
                <a:gridCol w="2028243"/>
                <a:gridCol w="1755211"/>
                <a:gridCol w="1830982"/>
                <a:gridCol w="149741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Делают зарядку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 без  желания п</a:t>
                      </a:r>
                      <a:r>
                        <a:rPr lang="ru-RU" dirty="0" smtClean="0"/>
                        <a:t>осещают уроки физкультуры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Играют в подвижные игры с друзьями во</a:t>
                      </a:r>
                      <a:r>
                        <a:rPr lang="ru-RU" baseline="0" dirty="0" smtClean="0"/>
                        <a:t> внеурочное время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Завтракают дома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Соблюдают  режим дня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Ежедневно кушают овощи и </a:t>
                      </a:r>
                      <a:r>
                        <a:rPr lang="ru-RU" dirty="0" err="1" smtClean="0"/>
                        <a:t>фркуты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50 %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82%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52%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48%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15%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Бутерброд-47%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Каша -36%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natalya.o\Pictures\фи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823085" y="4261298"/>
            <a:ext cx="1903461" cy="115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alya.o\Pictures\i.jpg заря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71" y="4309545"/>
            <a:ext cx="183141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talya.o\Pictures\завтра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45" y="5328219"/>
            <a:ext cx="1687132" cy="129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talya.o\Pictures\119278_html_2fb1966d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77" y="4261298"/>
            <a:ext cx="1803043" cy="110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talya.o\Pictures\игры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47" y="4243123"/>
            <a:ext cx="2073498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НАТОЧКА\Desktop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220" y="4242886"/>
            <a:ext cx="1571625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6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Результаты анкетирования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В рационе питания большинства школьников не хватает овощей, </a:t>
            </a:r>
            <a:r>
              <a:rPr lang="ru-RU" b="1" dirty="0" smtClean="0"/>
              <a:t>фруктов.</a:t>
            </a:r>
          </a:p>
          <a:p>
            <a:r>
              <a:rPr lang="ru-RU" b="1" dirty="0" smtClean="0"/>
              <a:t>Нарушения </a:t>
            </a:r>
            <a:r>
              <a:rPr lang="ru-RU" b="1" dirty="0"/>
              <a:t>режима питания </a:t>
            </a:r>
            <a:r>
              <a:rPr lang="ru-RU" b="1" dirty="0" smtClean="0"/>
              <a:t>– примерно у 29 % </a:t>
            </a:r>
            <a:r>
              <a:rPr lang="ru-RU" b="1" dirty="0"/>
              <a:t>школьников</a:t>
            </a:r>
          </a:p>
          <a:p>
            <a:r>
              <a:rPr lang="ru-RU" b="1" dirty="0"/>
              <a:t>Рост заболевание </a:t>
            </a:r>
            <a:r>
              <a:rPr lang="ru-RU" b="1" dirty="0" smtClean="0"/>
              <a:t>ЖКТ, распространенности избыточного веса примерно у 10% школьников.</a:t>
            </a:r>
            <a:endParaRPr lang="ru-RU" b="1" dirty="0"/>
          </a:p>
          <a:p>
            <a:r>
              <a:rPr lang="ru-RU" b="1" dirty="0"/>
              <a:t>! </a:t>
            </a:r>
            <a:r>
              <a:rPr lang="ru-RU" b="1" dirty="0" smtClean="0"/>
              <a:t>9 % </a:t>
            </a:r>
            <a:r>
              <a:rPr lang="ru-RU" b="1" dirty="0"/>
              <a:t>младших школьников не любят </a:t>
            </a:r>
            <a:r>
              <a:rPr lang="ru-RU" b="1" dirty="0" smtClean="0"/>
              <a:t>овощи</a:t>
            </a:r>
            <a:endParaRPr lang="ru-RU" b="1" dirty="0"/>
          </a:p>
          <a:p>
            <a:r>
              <a:rPr lang="ru-RU" b="1" dirty="0"/>
              <a:t>! </a:t>
            </a:r>
            <a:r>
              <a:rPr lang="ru-RU" b="1" dirty="0" smtClean="0"/>
              <a:t>13% </a:t>
            </a:r>
            <a:r>
              <a:rPr lang="ru-RU" b="1" dirty="0"/>
              <a:t>- не любят молочные </a:t>
            </a:r>
            <a:r>
              <a:rPr lang="ru-RU" b="1" dirty="0" smtClean="0"/>
              <a:t>продукты</a:t>
            </a:r>
            <a:endParaRPr lang="ru-RU" b="1" dirty="0"/>
          </a:p>
          <a:p>
            <a:r>
              <a:rPr lang="ru-RU" b="1" dirty="0"/>
              <a:t>! </a:t>
            </a:r>
            <a:r>
              <a:rPr lang="ru-RU" b="1" dirty="0" smtClean="0"/>
              <a:t>25</a:t>
            </a:r>
            <a:r>
              <a:rPr lang="ru-RU" b="1" dirty="0"/>
              <a:t>% не знают – сколько раз в день нужно </a:t>
            </a:r>
            <a:r>
              <a:rPr lang="ru-RU" b="1" dirty="0" smtClean="0"/>
              <a:t>есть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90" y="4846660"/>
            <a:ext cx="161607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41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120172" y="1472153"/>
            <a:ext cx="5602310" cy="336138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Проект «Путешествие Сибирячка-Здоровячка» в рамках благотворительной программы «Будь здоров!»</a:t>
            </a:r>
          </a:p>
          <a:p>
            <a:pPr algn="ctr"/>
            <a:endParaRPr lang="ru-RU" dirty="0"/>
          </a:p>
        </p:txBody>
      </p:sp>
      <p:sp>
        <p:nvSpPr>
          <p:cNvPr id="6" name="Выгнутая влево стрелка 5"/>
          <p:cNvSpPr/>
          <p:nvPr/>
        </p:nvSpPr>
        <p:spPr>
          <a:xfrm rot="1338279">
            <a:off x="2067288" y="684386"/>
            <a:ext cx="1117886" cy="224092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53792" y="3423199"/>
            <a:ext cx="291718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Учащиеся школы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1344">
            <a:off x="3461028" y="4732440"/>
            <a:ext cx="1051806" cy="212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 8"/>
          <p:cNvSpPr/>
          <p:nvPr/>
        </p:nvSpPr>
        <p:spPr>
          <a:xfrm>
            <a:off x="5100034" y="4833539"/>
            <a:ext cx="2508222" cy="15197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Родители 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31676">
            <a:off x="8196581" y="4406064"/>
            <a:ext cx="1051806" cy="212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вал 9"/>
          <p:cNvSpPr/>
          <p:nvPr/>
        </p:nvSpPr>
        <p:spPr>
          <a:xfrm>
            <a:off x="8798939" y="3152846"/>
            <a:ext cx="3023867" cy="14166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Педагогический коллектив</a:t>
            </a:r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4188">
            <a:off x="8301633" y="607655"/>
            <a:ext cx="1051806" cy="212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вал 11"/>
          <p:cNvSpPr/>
          <p:nvPr/>
        </p:nvSpPr>
        <p:spPr>
          <a:xfrm>
            <a:off x="4443211" y="341290"/>
            <a:ext cx="283335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Волонтеры, партнеры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8464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Основные направления проекта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«Путешествие в страну </a:t>
            </a:r>
            <a:r>
              <a:rPr lang="ru-RU" b="1" dirty="0" err="1"/>
              <a:t>Витаминию</a:t>
            </a:r>
            <a:r>
              <a:rPr lang="ru-RU" b="1" dirty="0"/>
              <a:t>» (получение знаний о здоровом питании  с акцентом на завтрак</a:t>
            </a:r>
            <a:r>
              <a:rPr lang="ru-RU" b="1" dirty="0" smtClean="0"/>
              <a:t>)</a:t>
            </a:r>
          </a:p>
          <a:p>
            <a:r>
              <a:rPr lang="ru-RU" b="1" dirty="0" smtClean="0"/>
              <a:t>  </a:t>
            </a:r>
            <a:r>
              <a:rPr lang="ru-RU" b="1" dirty="0"/>
              <a:t>«Путешествие в страну Вкусных и полезных блюд»  (самостоятельное приготовление полезного блюда  детьми индивидуально, с помощью родителей, в малых и больших группах</a:t>
            </a:r>
            <a:r>
              <a:rPr lang="ru-RU" b="1" dirty="0" smtClean="0"/>
              <a:t>).</a:t>
            </a:r>
          </a:p>
          <a:p>
            <a:r>
              <a:rPr lang="ru-RU" b="1" dirty="0"/>
              <a:t>«Зеленое путешествие» (выращивание салатов, зелени в здании школы</a:t>
            </a:r>
            <a:r>
              <a:rPr lang="ru-RU" b="1" dirty="0" smtClean="0"/>
              <a:t>).</a:t>
            </a:r>
          </a:p>
          <a:p>
            <a:r>
              <a:rPr lang="ru-RU" b="1" dirty="0"/>
              <a:t>«Путешествие в </a:t>
            </a:r>
            <a:r>
              <a:rPr lang="ru-RU" b="1" dirty="0" err="1"/>
              <a:t>Спортландию</a:t>
            </a:r>
            <a:r>
              <a:rPr lang="ru-RU" b="1" dirty="0"/>
              <a:t>» (создание условий для увеличения физической активности школьников на переменах и после уроков</a:t>
            </a:r>
            <a:r>
              <a:rPr lang="ru-RU" b="1" dirty="0" smtClean="0"/>
              <a:t>)</a:t>
            </a:r>
          </a:p>
          <a:p>
            <a:endParaRPr lang="ru-RU" b="1" dirty="0"/>
          </a:p>
        </p:txBody>
      </p:sp>
      <p:pic>
        <p:nvPicPr>
          <p:cNvPr id="4" name="Рисунок 3" descr="http://www.eka-family.ru/media/media_widgets/image/f941bc462e258c981757f0260c9b8ef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676" y="5138670"/>
            <a:ext cx="1495161" cy="162815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5" name="Рисунок 4" descr="https://ds02.infourok.ru/uploads/ex/0406/0001c53d-625f3d23/hello_html_78673aa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1" y="1463736"/>
            <a:ext cx="1518510" cy="213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mikgim.luninec.edu.by/ru/sm_full.aspx?guid=320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621" y="5085041"/>
            <a:ext cx="1519721" cy="1772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g-fotki.yandex.ru/get/4704/kur-valentina.11d/0_8d9d5_fa7c6a9b_X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5" y="4052618"/>
            <a:ext cx="1428704" cy="234818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35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«Путешествие в страну </a:t>
            </a:r>
            <a:r>
              <a:rPr lang="ru-RU" b="1" dirty="0" err="1">
                <a:solidFill>
                  <a:srgbClr val="FF0000"/>
                </a:solidFill>
              </a:rPr>
              <a:t>Витаминию</a:t>
            </a:r>
            <a:r>
              <a:rPr lang="ru-RU" b="1" dirty="0">
                <a:solidFill>
                  <a:srgbClr val="FF0000"/>
                </a:solidFill>
              </a:rPr>
              <a:t>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7431" y="1403797"/>
            <a:ext cx="9105363" cy="4159695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/>
              <a:t>1. Получили знания о здоровом питании и важности здорового завтрака.</a:t>
            </a:r>
          </a:p>
          <a:p>
            <a:pPr algn="just"/>
            <a:r>
              <a:rPr lang="ru-RU" sz="2400" b="1" dirty="0" smtClean="0"/>
              <a:t>2.На теоретических занятиях познакомились с витаминами и их ролью в организме человека. </a:t>
            </a:r>
          </a:p>
          <a:p>
            <a:pPr marL="0" indent="0" algn="just">
              <a:buNone/>
            </a:pPr>
            <a:r>
              <a:rPr lang="ru-RU" sz="2400" b="1" dirty="0"/>
              <a:t> </a:t>
            </a:r>
            <a:r>
              <a:rPr lang="ru-RU" sz="2400" b="1" dirty="0" smtClean="0"/>
              <a:t>  Узнали в каких продуктах витамины содержатся.</a:t>
            </a:r>
          </a:p>
          <a:p>
            <a:pPr algn="just"/>
            <a:r>
              <a:rPr lang="ru-RU" sz="2400" b="1" dirty="0" smtClean="0"/>
              <a:t>2.Ребята приняли участие в конкурсе на </a:t>
            </a:r>
          </a:p>
          <a:p>
            <a:pPr marL="0" indent="0" algn="just">
              <a:buNone/>
            </a:pPr>
            <a:r>
              <a:rPr lang="ru-RU" sz="2400" b="1" dirty="0" smtClean="0"/>
              <a:t>лучшую рекламу витаминов.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t="24601" r="2582" b="2536"/>
          <a:stretch/>
        </p:blipFill>
        <p:spPr>
          <a:xfrm>
            <a:off x="9277079" y="2933256"/>
            <a:ext cx="2914921" cy="16830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" b="8696"/>
          <a:stretch/>
        </p:blipFill>
        <p:spPr>
          <a:xfrm>
            <a:off x="497984" y="4472956"/>
            <a:ext cx="2734614" cy="18755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71" y="4485436"/>
            <a:ext cx="2464695" cy="18485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714" y="4524472"/>
            <a:ext cx="2481334" cy="1861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42" y="4500366"/>
            <a:ext cx="2464158" cy="18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2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7133" y="624110"/>
            <a:ext cx="9530366" cy="12808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Проектная и исследовательская деятельность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2586" y="1905001"/>
            <a:ext cx="9684913" cy="4753376"/>
          </a:xfrm>
        </p:spPr>
        <p:txBody>
          <a:bodyPr>
            <a:normAutofit fontScale="92500"/>
          </a:bodyPr>
          <a:lstStyle/>
          <a:p>
            <a:r>
              <a:rPr lang="ru-RU" sz="2400" b="1" dirty="0" smtClean="0"/>
              <a:t>Учащимися выполнены проекты и исследования:</a:t>
            </a: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</a:rPr>
              <a:t>1.Безопасность на кухне.</a:t>
            </a: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</a:rPr>
              <a:t>2.Правильное питание и здоровье.</a:t>
            </a: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</a:rPr>
              <a:t>3.Определение витамина С в соках и яблоках.</a:t>
            </a: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</a:rPr>
              <a:t>4.Определение качества меда.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</a:rPr>
              <a:t>5</a:t>
            </a:r>
            <a:r>
              <a:rPr lang="ru-RU" sz="2400" b="1" dirty="0" smtClean="0">
                <a:solidFill>
                  <a:srgbClr val="7030A0"/>
                </a:solidFill>
              </a:rPr>
              <a:t>.Определение всхожести семян.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</a:rPr>
              <a:t>6</a:t>
            </a:r>
            <a:r>
              <a:rPr lang="ru-RU" sz="2400" b="1" dirty="0" smtClean="0">
                <a:solidFill>
                  <a:srgbClr val="7030A0"/>
                </a:solidFill>
              </a:rPr>
              <a:t>.Питание в походе.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</a:rPr>
              <a:t>7</a:t>
            </a:r>
            <a:r>
              <a:rPr lang="ru-RU" sz="2400" b="1" dirty="0" smtClean="0">
                <a:solidFill>
                  <a:srgbClr val="7030A0"/>
                </a:solidFill>
              </a:rPr>
              <a:t>.Кухни разных народов.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</a:rPr>
              <a:t>8</a:t>
            </a:r>
            <a:r>
              <a:rPr lang="ru-RU" sz="2400" b="1" dirty="0" smtClean="0">
                <a:solidFill>
                  <a:srgbClr val="7030A0"/>
                </a:solidFill>
              </a:rPr>
              <a:t>.Блюда из зерна.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</a:rPr>
              <a:t>9</a:t>
            </a:r>
            <a:r>
              <a:rPr lang="ru-RU" sz="2400" b="1" dirty="0" smtClean="0">
                <a:solidFill>
                  <a:srgbClr val="7030A0"/>
                </a:solidFill>
              </a:rPr>
              <a:t>.Полезные свойства лука, чеснока, укропа, петрушки, салата. </a:t>
            </a:r>
          </a:p>
          <a:p>
            <a:pPr marL="0" indent="0">
              <a:buNone/>
            </a:pPr>
            <a:endParaRPr lang="ru-RU" sz="2400" b="1" dirty="0" smtClean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17554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2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3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4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5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7.xml><?xml version="1.0" encoding="utf-8"?>
<a:theme xmlns:a="http://schemas.openxmlformats.org/drawingml/2006/main" name="6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8.xml><?xml version="1.0" encoding="utf-8"?>
<a:theme xmlns:a="http://schemas.openxmlformats.org/drawingml/2006/main" name="7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1376</TotalTime>
  <Words>846</Words>
  <Application>Microsoft Office PowerPoint</Application>
  <PresentationFormat>Произвольный</PresentationFormat>
  <Paragraphs>230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Легкий дым</vt:lpstr>
      <vt:lpstr>1_Легкий дым</vt:lpstr>
      <vt:lpstr>2_Легкий дым</vt:lpstr>
      <vt:lpstr>3_Легкий дым</vt:lpstr>
      <vt:lpstr>4_Легкий дым</vt:lpstr>
      <vt:lpstr>5_Легкий дым</vt:lpstr>
      <vt:lpstr>6_Легкий дым</vt:lpstr>
      <vt:lpstr>7_Легкий дым</vt:lpstr>
      <vt:lpstr>Тема Office</vt:lpstr>
      <vt:lpstr>Проект «Путешествие Сибирячка-Здоровячка»  Рук. проекта: Ольховская Наталья Алексеевна Кураторы направлений: Курдюкова Юлия Владимировна                                              Болотина Ольга Ивановна                                               Томилова Людмила Николаевна</vt:lpstr>
      <vt:lpstr>      «Результаты медицинского осмотра» </vt:lpstr>
      <vt:lpstr>Презентация PowerPoint</vt:lpstr>
      <vt:lpstr>Результаты анкетирования </vt:lpstr>
      <vt:lpstr>Результаты анкетирования </vt:lpstr>
      <vt:lpstr>Презентация PowerPoint</vt:lpstr>
      <vt:lpstr>Основные направления проекта</vt:lpstr>
      <vt:lpstr>«Путешествие в страну Витаминию» </vt:lpstr>
      <vt:lpstr>Проектная и исследовательская деятельность</vt:lpstr>
      <vt:lpstr>Проектная и исследовательская деятельность. Защита проектов проводилась на теоретических занятиях или мини-конференциях</vt:lpstr>
      <vt:lpstr>«Путешествие в страну Вкусных и полезных блюд.  Готовим и пьем соки, смузи и кислородный коктейль. Помогают учитель технологии, школьный врач</vt:lpstr>
      <vt:lpstr>Кулинарный поединок. Конкурсанты готовят полезный завтрак спортсмена. Жюри готовится к дегустации и оцениванию работ</vt:lpstr>
      <vt:lpstr>Кулинарный поединок. Представление полезных блюд для спортсменов</vt:lpstr>
      <vt:lpstr>Мастер – класс «Салфеточка». Помогают родители</vt:lpstr>
      <vt:lpstr>Ягодный флэш-моб. Информация о ягодах, приготовленная учащимися.</vt:lpstr>
      <vt:lpstr>Экскурсия в школьную столовую. Ребята знакомятся с кухней, задают интересующие их вопросы</vt:lpstr>
      <vt:lpstr>«Зеленое путешествие» </vt:lpstr>
      <vt:lpstr>Выращиваем сами</vt:lpstr>
      <vt:lpstr>Презентация PowerPoint</vt:lpstr>
      <vt:lpstr>«БОЛЬШИЕ ГОНКИ» – МНОГО ЭТАПОВ – МНОГО СИЛ</vt:lpstr>
      <vt:lpstr>ШКОЛЬНЫЕ ЗИМНИЕ ОЛИМПИЙСКИЕ ИГРЫ</vt:lpstr>
      <vt:lpstr>ШОРТ-ТРЕК</vt:lpstr>
      <vt:lpstr>БИАТЛОН</vt:lpstr>
      <vt:lpstr>ВЕБ-КВЕСТ</vt:lpstr>
      <vt:lpstr>РЕЗУЛЬТАТ УЧАСТИЯ В КВЕСТЕ - БУКЛЕТ</vt:lpstr>
      <vt:lpstr>Виртуальная экскурсия по спортивным объектам</vt:lpstr>
      <vt:lpstr>   </vt:lpstr>
      <vt:lpstr>Презентация PowerPoint</vt:lpstr>
      <vt:lpstr>Спасибо за внимание! Будьте здоровы!         МБОУ СОШ №64 3 июля 2017г.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Индивидуальные дистанции Станция «Вообразилия»</dc:title>
  <dc:creator>К Юлия</dc:creator>
  <cp:lastModifiedBy>э х</cp:lastModifiedBy>
  <cp:revision>123</cp:revision>
  <dcterms:created xsi:type="dcterms:W3CDTF">2017-05-08T08:22:44Z</dcterms:created>
  <dcterms:modified xsi:type="dcterms:W3CDTF">2017-07-01T15:28:15Z</dcterms:modified>
</cp:coreProperties>
</file>