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3" r:id="rId4"/>
    <p:sldId id="264" r:id="rId5"/>
    <p:sldId id="268" r:id="rId6"/>
    <p:sldId id="262" r:id="rId7"/>
    <p:sldId id="258" r:id="rId8"/>
    <p:sldId id="259" r:id="rId9"/>
    <p:sldId id="260" r:id="rId10"/>
    <p:sldId id="261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78" d="100"/>
          <a:sy n="78" d="100"/>
        </p:scale>
        <p:origin x="-78" y="-7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89213" y="2011680"/>
            <a:ext cx="8915399" cy="2765701"/>
          </a:xfrm>
        </p:spPr>
        <p:txBody>
          <a:bodyPr>
            <a:normAutofit/>
          </a:bodyPr>
          <a:lstStyle/>
          <a:p>
            <a:r>
              <a:rPr lang="ru-RU" dirty="0" smtClean="0"/>
              <a:t>Психологические особенности подросткового возраста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                                                                                                  Клинический психолог Бельская А.М.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51568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r>
              <a:rPr lang="ru-RU" b="1" dirty="0"/>
              <a:t> </a:t>
            </a:r>
            <a:r>
              <a:rPr lang="ru-RU" b="1" dirty="0" smtClean="0"/>
              <a:t>                                СПАСИБО ЗА ВНИМАНИЕ!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0943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34847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296785"/>
            <a:ext cx="8915400" cy="4614437"/>
          </a:xfrm>
        </p:spPr>
        <p:txBody>
          <a:bodyPr/>
          <a:lstStyle/>
          <a:p>
            <a:r>
              <a:rPr lang="ru-RU" dirty="0" smtClean="0"/>
              <a:t>Подростковый возраст является кризисным периодом в жизни человека.</a:t>
            </a:r>
          </a:p>
          <a:p>
            <a:endParaRPr lang="ru-RU" dirty="0"/>
          </a:p>
          <a:p>
            <a:r>
              <a:rPr lang="ru-RU" dirty="0" smtClean="0"/>
              <a:t>Имеет специфические психологические задачи и особенности, рассмотрим наиболее важные для нас в связи с диабетом:</a:t>
            </a:r>
          </a:p>
          <a:p>
            <a:endParaRPr lang="ru-RU" dirty="0"/>
          </a:p>
          <a:p>
            <a:r>
              <a:rPr lang="ru-RU" dirty="0" smtClean="0"/>
              <a:t>Формирование эго-идентичности;</a:t>
            </a:r>
          </a:p>
          <a:p>
            <a:r>
              <a:rPr lang="ru-RU" dirty="0" smtClean="0"/>
              <a:t>Реакция «эмансипации»</a:t>
            </a:r>
          </a:p>
          <a:p>
            <a:endParaRPr lang="ru-RU" dirty="0"/>
          </a:p>
          <a:p>
            <a:r>
              <a:rPr lang="ru-RU" dirty="0" smtClean="0"/>
              <a:t>Которые приводят к конфликтам с родителями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873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конфликты подростка с родителями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Развитие личности подростка невозможно без прохождения стадии конфликтов с родителями или другими значимыми взрослыми.</a:t>
            </a:r>
          </a:p>
          <a:p>
            <a:r>
              <a:rPr lang="ru-RU" dirty="0" smtClean="0"/>
              <a:t>Базовой психологической задачей подросткового возраста – является формирование личностной идентичности или проще говоря – ответить самому себе на вопрос: «Кто Я?»</a:t>
            </a:r>
          </a:p>
          <a:p>
            <a:r>
              <a:rPr lang="ru-RU" dirty="0" smtClean="0"/>
              <a:t>В это время подросток начинает «выламываться» из старых иерархических отношений</a:t>
            </a:r>
          </a:p>
          <a:p>
            <a:pPr marL="0" indent="0">
              <a:buNone/>
            </a:pPr>
            <a:r>
              <a:rPr lang="ru-RU" b="1" dirty="0"/>
              <a:t> </a:t>
            </a:r>
            <a:r>
              <a:rPr lang="ru-RU" b="1" dirty="0" smtClean="0"/>
              <a:t>       «поучаемый ребенок» - «распоряжающийся взрослый»</a:t>
            </a:r>
          </a:p>
        </p:txBody>
      </p:sp>
    </p:spTree>
    <p:extLst>
      <p:ext uri="{BB962C8B-B14F-4D97-AF65-F5344CB8AC3E}">
        <p14:creationId xmlns:p14="http://schemas.microsoft.com/office/powerpoint/2010/main" val="571818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Подросток </a:t>
            </a:r>
            <a:r>
              <a:rPr lang="ru-RU" dirty="0"/>
              <a:t>старается утвердить себя в отношениях, как </a:t>
            </a:r>
            <a:r>
              <a:rPr lang="ru-RU" b="1" dirty="0"/>
              <a:t>«</a:t>
            </a:r>
            <a:r>
              <a:rPr lang="ru-RU" b="1" dirty="0" smtClean="0"/>
              <a:t>личность-личность» </a:t>
            </a:r>
            <a:r>
              <a:rPr lang="ru-RU" dirty="0" smtClean="0"/>
              <a:t>- горизонтальные отношения, в отличии от вертикальных  «старший-младший»;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9136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2400" dirty="0" smtClean="0">
              <a:cs typeface="Times New Roman" pitchFamily="18" charset="0"/>
            </a:endParaRPr>
          </a:p>
          <a:p>
            <a:r>
              <a:rPr lang="ru-RU" sz="2400" dirty="0" smtClean="0">
                <a:cs typeface="Times New Roman" pitchFamily="18" charset="0"/>
              </a:rPr>
              <a:t>Подростковые </a:t>
            </a:r>
            <a:r>
              <a:rPr lang="ru-RU" sz="2400" dirty="0">
                <a:cs typeface="Times New Roman" pitchFamily="18" charset="0"/>
              </a:rPr>
              <a:t>годы являются сложным периодом для развития диабета. Подростки </a:t>
            </a:r>
            <a:r>
              <a:rPr lang="ru-RU" sz="2400" dirty="0" smtClean="0">
                <a:cs typeface="Times New Roman" pitchFamily="18" charset="0"/>
              </a:rPr>
              <a:t>с одной стороны еще недостаточно </a:t>
            </a:r>
            <a:r>
              <a:rPr lang="ru-RU" sz="2400" dirty="0">
                <a:cs typeface="Times New Roman" pitchFamily="18" charset="0"/>
              </a:rPr>
              <a:t>зрелые, чтобы полностью отвечать за свой диабет, но </a:t>
            </a:r>
            <a:r>
              <a:rPr lang="ru-RU" sz="2400" dirty="0" smtClean="0">
                <a:cs typeface="Times New Roman" pitchFamily="18" charset="0"/>
              </a:rPr>
              <a:t>с другой стороны им необходимо научиться это делать самим, совершать свои ошибки, а родителям позволить делать </a:t>
            </a:r>
            <a:r>
              <a:rPr lang="ru-RU" sz="2400" dirty="0">
                <a:cs typeface="Times New Roman" pitchFamily="18" charset="0"/>
              </a:rPr>
              <a:t>это.</a:t>
            </a:r>
          </a:p>
          <a:p>
            <a:pPr>
              <a:buNone/>
            </a:pPr>
            <a:endParaRPr lang="ru-RU" sz="2400" dirty="0">
              <a:cs typeface="Times New Roman" pitchFamily="18" charset="0"/>
            </a:endParaRP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751299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РЕАКЦИЯ ЭМАНСИПАЦИИ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>
              <a:cs typeface="Times New Roman" pitchFamily="18" charset="0"/>
            </a:endParaRPr>
          </a:p>
          <a:p>
            <a:r>
              <a:rPr lang="ru-RU" dirty="0" smtClean="0">
                <a:cs typeface="Times New Roman" pitchFamily="18" charset="0"/>
              </a:rPr>
              <a:t>Частая </a:t>
            </a:r>
            <a:r>
              <a:rPr lang="ru-RU" dirty="0">
                <a:cs typeface="Times New Roman" pitchFamily="18" charset="0"/>
              </a:rPr>
              <a:t>реакция протеста в подростковом возрасте связана с диабетом</a:t>
            </a:r>
            <a:r>
              <a:rPr lang="en-US" dirty="0">
                <a:cs typeface="Times New Roman" pitchFamily="18" charset="0"/>
              </a:rPr>
              <a:t>.</a:t>
            </a:r>
            <a:r>
              <a:rPr lang="ru-RU" dirty="0">
                <a:cs typeface="Times New Roman" pitchFamily="18" charset="0"/>
              </a:rPr>
              <a:t> С отказом следить за уровнем глюкозы</a:t>
            </a:r>
            <a:r>
              <a:rPr lang="en-US" dirty="0">
                <a:cs typeface="Times New Roman" pitchFamily="18" charset="0"/>
              </a:rPr>
              <a:t>,</a:t>
            </a:r>
            <a:r>
              <a:rPr lang="ru-RU" dirty="0">
                <a:cs typeface="Times New Roman" pitchFamily="18" charset="0"/>
              </a:rPr>
              <a:t> пропуск инъекций</a:t>
            </a:r>
            <a:r>
              <a:rPr lang="en-US" dirty="0" smtClean="0">
                <a:cs typeface="Times New Roman" pitchFamily="18" charset="0"/>
              </a:rPr>
              <a:t>.</a:t>
            </a:r>
            <a:endParaRPr lang="ru-RU" dirty="0" smtClean="0">
              <a:cs typeface="Times New Roman" pitchFamily="18" charset="0"/>
            </a:endParaRPr>
          </a:p>
          <a:p>
            <a:pPr marL="0" indent="0">
              <a:buNone/>
            </a:pPr>
            <a:endParaRPr lang="ru-RU" dirty="0">
              <a:cs typeface="Times New Roman" pitchFamily="18" charset="0"/>
            </a:endParaRPr>
          </a:p>
          <a:p>
            <a:r>
              <a:rPr lang="ru-RU" dirty="0">
                <a:cs typeface="Times New Roman" pitchFamily="18" charset="0"/>
              </a:rPr>
              <a:t>Очень важно чтобы к этому возрасту подросток чувствовал ответственность за диабет</a:t>
            </a:r>
            <a:r>
              <a:rPr lang="en-US" dirty="0">
                <a:cs typeface="Times New Roman" pitchFamily="18" charset="0"/>
              </a:rPr>
              <a:t>,</a:t>
            </a:r>
            <a:r>
              <a:rPr lang="ru-RU" dirty="0">
                <a:cs typeface="Times New Roman" pitchFamily="18" charset="0"/>
              </a:rPr>
              <a:t> что это нужно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ru-RU" dirty="0">
                <a:cs typeface="Times New Roman" pitchFamily="18" charset="0"/>
              </a:rPr>
              <a:t>именно ему и это  только его здоровье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ru-RU" dirty="0">
                <a:cs typeface="Times New Roman" pitchFamily="18" charset="0"/>
              </a:rPr>
              <a:t>чтобы не было манипуляций</a:t>
            </a:r>
            <a:r>
              <a:rPr lang="en-US" dirty="0">
                <a:cs typeface="Times New Roman" pitchFamily="18" charset="0"/>
              </a:rPr>
              <a:t>.</a:t>
            </a:r>
            <a:endParaRPr lang="ru-RU" dirty="0"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6797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Формирование эго-идентичности у подростков с диабетом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Задача подростка в данный возрастной период научиться брать ответственность за свои поступки на себя.</a:t>
            </a:r>
          </a:p>
          <a:p>
            <a:pPr marL="0" indent="0">
              <a:buNone/>
            </a:pPr>
            <a:endParaRPr lang="ru-RU" dirty="0" smtClean="0"/>
          </a:p>
          <a:p>
            <a:r>
              <a:rPr lang="ru-RU" dirty="0" smtClean="0"/>
              <a:t>Задача родителей подростка с сахарным диабетом  начинать передавать ответственность подростку за его диабет в данный момент:</a:t>
            </a:r>
          </a:p>
          <a:p>
            <a:r>
              <a:rPr lang="ru-RU" dirty="0" smtClean="0"/>
              <a:t>На прием к эндокринологу подросток должен обязательно приходить сам;</a:t>
            </a:r>
          </a:p>
          <a:p>
            <a:r>
              <a:rPr lang="ru-RU" dirty="0" smtClean="0"/>
              <a:t>Во время посещения врача, родителя с подростком главное действующее лицо – это подросток, а не его мама.</a:t>
            </a:r>
          </a:p>
          <a:p>
            <a:r>
              <a:rPr lang="ru-RU" dirty="0" smtClean="0"/>
              <a:t>Любое обсуждение сложных моментов связанных с диабетом у подростка, лучше проходит преимущественно в форме вопросов.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0596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Подростку важно почувствовать, что его мнение тоже важно;</a:t>
            </a:r>
          </a:p>
          <a:p>
            <a:r>
              <a:rPr lang="ru-RU" dirty="0" smtClean="0"/>
              <a:t>Фразы «давай подумаем вместе», «как думаешь, что тебе мешает контролировать диабет» и др. располагают подростка к общению, а не вызывают психологические защиты, такие как:</a:t>
            </a:r>
          </a:p>
          <a:p>
            <a:r>
              <a:rPr lang="ru-RU" dirty="0" smtClean="0"/>
              <a:t>Негативизм, отрицание, закрытость и безразличие.</a:t>
            </a:r>
          </a:p>
          <a:p>
            <a:r>
              <a:rPr lang="ru-RU" dirty="0" smtClean="0"/>
              <a:t>Слово «почему» произнесенное врачом, родителем или психологом – сразу же будет вызывать защитные реакции у подростка.</a:t>
            </a:r>
          </a:p>
        </p:txBody>
      </p:sp>
    </p:spTree>
    <p:extLst>
      <p:ext uri="{BB962C8B-B14F-4D97-AF65-F5344CB8AC3E}">
        <p14:creationId xmlns:p14="http://schemas.microsoft.com/office/powerpoint/2010/main" val="4682303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365105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446415"/>
            <a:ext cx="8915400" cy="4464807"/>
          </a:xfrm>
        </p:spPr>
        <p:txBody>
          <a:bodyPr>
            <a:normAutofit/>
          </a:bodyPr>
          <a:lstStyle/>
          <a:p>
            <a:r>
              <a:rPr lang="ru-RU" dirty="0" smtClean="0"/>
              <a:t>Взрослый всегда ведущий, а ребенок – ведомый.</a:t>
            </a:r>
          </a:p>
          <a:p>
            <a:r>
              <a:rPr lang="ru-RU" dirty="0" smtClean="0"/>
              <a:t>Конфликт ситуации подросткового возраста состоит в том, что взрослые ( родители, педагоги, врачи) продолжают использовать только директивный подход «сверху», а подростку необходимо ощущать подход взрослого на равных, где подросток выступает субъектом коммуникации, а не объектом, как в более младшем возрасте.</a:t>
            </a:r>
          </a:p>
          <a:p>
            <a:r>
              <a:rPr lang="ru-RU" dirty="0" smtClean="0"/>
              <a:t>Взрослый ведущий – задает границы, но внутри этих границ стоит давать подростку выбор и право на ошибку. </a:t>
            </a:r>
            <a:endParaRPr lang="ru-RU" dirty="0"/>
          </a:p>
          <a:p>
            <a:r>
              <a:rPr lang="ru-RU" dirty="0" smtClean="0"/>
              <a:t>Если подросток почувствует, что взрослый (родитель, врач, педагог) ценит его мнение, искренне интересуется его проблемами, то он не будет пытаться закрываться и защищаться.</a:t>
            </a:r>
          </a:p>
          <a:p>
            <a:r>
              <a:rPr lang="ru-RU" dirty="0" smtClean="0"/>
              <a:t>Чувство значимости, что мнение подростка берут в расчет, его уважают, как личность и общаются, как со взрослым – это залог успешной коммуникации с подростком.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6273890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133</TotalTime>
  <Words>531</Words>
  <Application>Microsoft Office PowerPoint</Application>
  <PresentationFormat>Произвольный</PresentationFormat>
  <Paragraphs>47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Легкий дым</vt:lpstr>
      <vt:lpstr>Психологические особенности подросткового возраста</vt:lpstr>
      <vt:lpstr>Презентация PowerPoint</vt:lpstr>
      <vt:lpstr>конфликты подростка с родителями</vt:lpstr>
      <vt:lpstr>Презентация PowerPoint</vt:lpstr>
      <vt:lpstr>Презентация PowerPoint</vt:lpstr>
      <vt:lpstr>     РЕАКЦИЯ ЭМАНСИПАЦИИ</vt:lpstr>
      <vt:lpstr>Формирование эго-идентичности у подростков с диабетом</vt:lpstr>
      <vt:lpstr>Презентация PowerPoint</vt:lpstr>
      <vt:lpstr>Презентация PowerPoint</vt:lpstr>
      <vt:lpstr>Презентация PowerPoint</vt:lpstr>
    </vt:vector>
  </TitlesOfParts>
  <Company>ФГБУ "НМИЦ эндокринологии" Минздрава России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Психологические особенности подросткового возраста</dc:title>
  <dc:creator>Бельская Анастасия Михайловна</dc:creator>
  <cp:lastModifiedBy>Anna Karpushkina</cp:lastModifiedBy>
  <cp:revision>15</cp:revision>
  <dcterms:created xsi:type="dcterms:W3CDTF">2020-02-11T08:41:31Z</dcterms:created>
  <dcterms:modified xsi:type="dcterms:W3CDTF">2020-03-03T12:40:52Z</dcterms:modified>
</cp:coreProperties>
</file>