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5" r:id="rId4"/>
    <p:sldId id="264" r:id="rId5"/>
    <p:sldId id="266" r:id="rId6"/>
    <p:sldId id="267" r:id="rId7"/>
    <p:sldId id="258" r:id="rId8"/>
    <p:sldId id="257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FC2BF-09B0-44F4-A664-1D9A6B7B41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157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8799EC-CA8F-45BB-9DEA-8C23226B4802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AB7B442-BA0D-4C32-99FC-2D3ADF46E1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../Desktop/frederick-banting-and-charles-best-everett_thumb%5b5%5d%5b1%5d.jpg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243407"/>
            <a:ext cx="7772400" cy="2304255"/>
          </a:xfrm>
        </p:spPr>
        <p:txBody>
          <a:bodyPr/>
          <a:lstStyle/>
          <a:p>
            <a:r>
              <a:rPr lang="ru-RU" sz="4000" dirty="0" smtClean="0"/>
              <a:t>Социальные проблемы детей с СД 1 т в ЦАО г</a:t>
            </a:r>
            <a:r>
              <a:rPr lang="ru-RU" sz="4000" dirty="0" smtClean="0"/>
              <a:t>. Москвы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Телеконференция  «Оказание медико-социальной помощи семьям  детей с СД1т в трудной жизненной ситуации»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Москва, ЦАО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03.06.2020 г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_\Desktop\3-района-Центрального-административного-округа-Москвы-не-войдут-в-программу-реновации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32856"/>
            <a:ext cx="4084751" cy="245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64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Социальный статус семей ЦАО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ДГП№104  наблюдаются 110 детей с СД 1 </a:t>
            </a:r>
            <a:r>
              <a:rPr lang="ru-RU" smtClean="0"/>
              <a:t>т                           </a:t>
            </a:r>
            <a:r>
              <a:rPr lang="ru-RU" dirty="0" smtClean="0"/>
              <a:t>( врач  эндокринолог  </a:t>
            </a:r>
            <a:r>
              <a:rPr lang="ru-RU" dirty="0" err="1" smtClean="0"/>
              <a:t>Матяж</a:t>
            </a:r>
            <a:r>
              <a:rPr lang="ru-RU" dirty="0" smtClean="0"/>
              <a:t> И.В.)</a:t>
            </a:r>
          </a:p>
          <a:p>
            <a:r>
              <a:rPr lang="ru-RU" dirty="0" smtClean="0"/>
              <a:t>Из этого количества детей  в  неполной семье, где воспитанием  занимается одна  мать – 20%</a:t>
            </a:r>
          </a:p>
          <a:p>
            <a:r>
              <a:rPr lang="ru-RU" dirty="0" smtClean="0"/>
              <a:t>Из общего числа  этих  семей – 45%  матерей не работают</a:t>
            </a:r>
          </a:p>
          <a:p>
            <a:r>
              <a:rPr lang="ru-RU" dirty="0" smtClean="0"/>
              <a:t>Многодетных  семей , где есть дети с СД 1 т- 15%</a:t>
            </a:r>
          </a:p>
          <a:p>
            <a:r>
              <a:rPr lang="ru-RU" dirty="0" smtClean="0"/>
              <a:t>Из  детей с СД 1 т дошкольного возраста – 10% посещают д/с ( не полный день),остальные –индивидуально занятия в </a:t>
            </a:r>
            <a:r>
              <a:rPr lang="ru-RU" dirty="0" err="1" smtClean="0"/>
              <a:t>Беби</a:t>
            </a:r>
            <a:r>
              <a:rPr lang="ru-RU" dirty="0" smtClean="0"/>
              <a:t>-клубах или др. кружках( не бесплатно)</a:t>
            </a:r>
          </a:p>
          <a:p>
            <a:r>
              <a:rPr lang="ru-RU" dirty="0" smtClean="0"/>
              <a:t>Около 25% детей  с СД1т занимаются спортом  в  спортивных секциях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32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При опросе родителей были озвучены проблемы, которые есть у родителей (семей) детей с СД 1т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Многие   семьи  нуждаются в материальной поддержке                         ( особенно матери-одиночки)</a:t>
            </a:r>
          </a:p>
          <a:p>
            <a:r>
              <a:rPr lang="ru-RU" dirty="0" smtClean="0"/>
              <a:t>В правовой помощи </a:t>
            </a:r>
          </a:p>
          <a:p>
            <a:r>
              <a:rPr lang="ru-RU" dirty="0" smtClean="0"/>
              <a:t>Часто семьи при заболевании ребенка с СД1 типа попадают в сложные конфликтные семейные ситуации (нуждаются в семейной психологической помощи).</a:t>
            </a:r>
          </a:p>
          <a:p>
            <a:r>
              <a:rPr lang="ru-RU" dirty="0" smtClean="0"/>
              <a:t>В начале заболевания ребенка СД 1т (да и при большом стаже диабета) родители( чаще матери) остро  нуждаются  в  психологической поддержке ( профессиональной)!</a:t>
            </a:r>
          </a:p>
          <a:p>
            <a:r>
              <a:rPr lang="ru-RU" dirty="0" smtClean="0"/>
              <a:t>В психологической проф. поддержке нуждаются родители подростков с СД 1т (сами подростки особенно)</a:t>
            </a:r>
          </a:p>
          <a:p>
            <a:r>
              <a:rPr lang="ru-RU" dirty="0" smtClean="0"/>
              <a:t>Родители и дети  часто сталкиваются с проблемами  в общеобразовательных школах ( с учителями, одноклассниками и </a:t>
            </a:r>
            <a:r>
              <a:rPr lang="ru-RU" dirty="0" err="1" smtClean="0"/>
              <a:t>тд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Проблемы  есть  в летний период  времени (организации отдыха детей с СД 1т)</a:t>
            </a:r>
          </a:p>
          <a:p>
            <a:r>
              <a:rPr lang="ru-RU" dirty="0" smtClean="0"/>
              <a:t>Нуждаются в помощи организации досуга детей с СД 1т(клубы для подростков , детей дошкольного возраста)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783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smtClean="0"/>
              <a:t>             </a:t>
            </a:r>
            <a:r>
              <a:rPr lang="ru-RU" sz="3600" dirty="0" smtClean="0">
                <a:solidFill>
                  <a:srgbClr val="00B050"/>
                </a:solidFill>
              </a:rPr>
              <a:t>Спасибо за внимание!</a:t>
            </a:r>
          </a:p>
          <a:p>
            <a:endParaRPr lang="ru-RU" dirty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00B050"/>
                </a:solidFill>
              </a:rPr>
              <a:t>Надеемся   на    сотрудничество!!!</a:t>
            </a:r>
            <a:endParaRPr lang="ru-RU" sz="3600" dirty="0">
              <a:solidFill>
                <a:srgbClr val="00B050"/>
              </a:solidFill>
            </a:endParaRPr>
          </a:p>
        </p:txBody>
      </p:sp>
      <p:pic>
        <p:nvPicPr>
          <p:cNvPr id="3074" name="Picture 2" descr="C:\Users\_\Desktop\s1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24944"/>
            <a:ext cx="521144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7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sz="3200" dirty="0" smtClean="0"/>
              <a:t>Несколько слов о </a:t>
            </a:r>
            <a:r>
              <a:rPr lang="ru-RU" sz="3200" dirty="0" err="1" smtClean="0"/>
              <a:t>СахарномДиабете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Диабет</a:t>
            </a:r>
            <a:r>
              <a:rPr lang="ru-RU" dirty="0" smtClean="0"/>
              <a:t> в настоящее время называют чумой 21 века! Количество  больных  в мире в настоящее время  достигает более 400 млн. человек и по прогнозам ВОЗ к 2025 г может достигнуть более 500 млн!!!</a:t>
            </a:r>
          </a:p>
          <a:p>
            <a:r>
              <a:rPr lang="ru-RU" dirty="0" smtClean="0"/>
              <a:t>Сахарный  диабет бывает 1( инсулинозависимый )  и  2                                             ( </a:t>
            </a:r>
            <a:r>
              <a:rPr lang="ru-RU" dirty="0" err="1" smtClean="0"/>
              <a:t>инсулинонезависимый</a:t>
            </a:r>
            <a:r>
              <a:rPr lang="ru-RU" dirty="0" smtClean="0"/>
              <a:t>   ) типов</a:t>
            </a:r>
          </a:p>
          <a:p>
            <a:r>
              <a:rPr lang="ru-RU" dirty="0" smtClean="0"/>
              <a:t>В  детской  практике  в  основном  СД 1 типа, диабет молодых</a:t>
            </a:r>
          </a:p>
          <a:p>
            <a:r>
              <a:rPr lang="ru-RU" b="1" dirty="0" smtClean="0"/>
              <a:t>Что же такое  диабет? </a:t>
            </a:r>
            <a:r>
              <a:rPr lang="ru-RU" dirty="0" smtClean="0"/>
              <a:t>Дословный перевод с латинского- «мочеизнурение»</a:t>
            </a:r>
          </a:p>
          <a:p>
            <a:r>
              <a:rPr lang="ru-RU" u="sng" dirty="0" smtClean="0"/>
              <a:t>Сахарный диабет 1 типа- это  аутоиммунное  тяжелое, не излечимое  хроническое заболевание, связанное  с  дефицитом  гормона  инсулина в организме.</a:t>
            </a:r>
          </a:p>
          <a:p>
            <a:r>
              <a:rPr lang="ru-RU" dirty="0" smtClean="0"/>
              <a:t>Пусковым  механизмом  аутоиммунного  процесса может быть вирусная  инфекция,  стресс,  заболевания  поджелудочной  железы  и др..</a:t>
            </a:r>
          </a:p>
          <a:p>
            <a:r>
              <a:rPr lang="ru-RU" dirty="0" smtClean="0"/>
              <a:t>Аутоиммунное заболевание - это когда  на клетки своего  организма, ткани, ферменты , продукты  обмена и т.д. организм  воспринимает  «свои  как чужие »  и  вырабатывает  антитела! И эти АТ начинают «убивать» собственные клетки!</a:t>
            </a:r>
          </a:p>
          <a:p>
            <a:r>
              <a:rPr lang="ru-RU" b="1" dirty="0" smtClean="0"/>
              <a:t>Инсулин- гормон </a:t>
            </a:r>
            <a:r>
              <a:rPr lang="ru-RU" dirty="0" smtClean="0"/>
              <a:t>,который превращает  глюкозу  крови в гликоген, который  является  основным  энергетическим  источником  для организма человека.</a:t>
            </a:r>
          </a:p>
          <a:p>
            <a:r>
              <a:rPr lang="ru-RU" dirty="0" smtClean="0"/>
              <a:t>На фоне дефицита  инсулина –происходит дефицит  гликогена                               ( энергетический голод),организм  начинает использовать другие источники энергии (жир-при «топке »  которого   происходит отравление организма кетонами-далее тяжелое состояние </a:t>
            </a:r>
            <a:r>
              <a:rPr lang="ru-RU" dirty="0" err="1" smtClean="0"/>
              <a:t>кетоацидоза</a:t>
            </a:r>
            <a:r>
              <a:rPr lang="ru-RU" dirty="0" smtClean="0"/>
              <a:t>-кома-и ….)</a:t>
            </a:r>
          </a:p>
          <a:p>
            <a:r>
              <a:rPr lang="ru-RU" dirty="0" smtClean="0"/>
              <a:t>Сопровождается это  состояние выраженной жаждой, частыми мочеиспусканиями, похудением  и т.д.</a:t>
            </a:r>
          </a:p>
          <a:p>
            <a:r>
              <a:rPr lang="ru-RU" b="1" dirty="0" smtClean="0"/>
              <a:t>Чем опасен диабет?-</a:t>
            </a:r>
            <a:r>
              <a:rPr lang="ru-RU" dirty="0" smtClean="0"/>
              <a:t>острыми состояниями декомпенсации и своими осложнениями!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91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4000" dirty="0"/>
              <a:t>Немного истории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2816"/>
            <a:ext cx="4038600" cy="460851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200" dirty="0" smtClean="0">
                <a:solidFill>
                  <a:schemeClr val="tx1"/>
                </a:solidFill>
              </a:rPr>
              <a:t>В январе 1922 года  молодой канадский ученый 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Фредерик  </a:t>
            </a:r>
            <a:r>
              <a:rPr lang="ru-RU" altLang="ru-RU" sz="1200" b="1" dirty="0" err="1" smtClean="0">
                <a:solidFill>
                  <a:schemeClr val="tx1"/>
                </a:solidFill>
              </a:rPr>
              <a:t>Бантинг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 </a:t>
            </a:r>
            <a:r>
              <a:rPr lang="ru-RU" altLang="ru-RU" sz="1200" dirty="0" smtClean="0">
                <a:solidFill>
                  <a:schemeClr val="tx1"/>
                </a:solidFill>
              </a:rPr>
              <a:t>вместе со своим помощником 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Чарльзом Бестом</a:t>
            </a:r>
            <a:r>
              <a:rPr lang="ru-RU" altLang="ru-RU" sz="1200" dirty="0" smtClean="0">
                <a:solidFill>
                  <a:schemeClr val="tx1"/>
                </a:solidFill>
              </a:rPr>
              <a:t>, впервые в истории спас жизнь, сделав инъекцию инсулина 14-летнему мальчику, страдавшей тяжелой формой сахарного диабета. Вместо того, чтобы получить патент на изобретенный им инсулин и  впоследствии сказочно разбогатеть, </a:t>
            </a:r>
            <a:r>
              <a:rPr lang="ru-RU" altLang="ru-RU" sz="1200" dirty="0" err="1" smtClean="0">
                <a:solidFill>
                  <a:schemeClr val="tx1"/>
                </a:solidFill>
              </a:rPr>
              <a:t>Бантинг</a:t>
            </a:r>
            <a:r>
              <a:rPr lang="ru-RU" altLang="ru-RU" sz="1200" dirty="0" smtClean="0">
                <a:solidFill>
                  <a:schemeClr val="tx1"/>
                </a:solidFill>
              </a:rPr>
              <a:t> передает все права  </a:t>
            </a:r>
            <a:r>
              <a:rPr lang="ru-RU" altLang="ru-RU" sz="1200" dirty="0" err="1" smtClean="0">
                <a:solidFill>
                  <a:schemeClr val="tx1"/>
                </a:solidFill>
              </a:rPr>
              <a:t>Торонтскому</a:t>
            </a:r>
            <a:r>
              <a:rPr lang="ru-RU" altLang="ru-RU" sz="1200" dirty="0" smtClean="0">
                <a:solidFill>
                  <a:schemeClr val="tx1"/>
                </a:solidFill>
              </a:rPr>
              <a:t>  Университету.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200" dirty="0" smtClean="0">
                <a:solidFill>
                  <a:schemeClr val="tx1"/>
                </a:solidFill>
              </a:rPr>
              <a:t>В дальнейшем права на производство инсулина перешли к Канадскому совету по медицинским исследованиями и  в конце 1922 года новый препарат появился на рынке лекарств.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200" dirty="0" smtClean="0">
                <a:solidFill>
                  <a:schemeClr val="tx1"/>
                </a:solidFill>
              </a:rPr>
              <a:t>Открытие 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Фредерика  </a:t>
            </a:r>
            <a:r>
              <a:rPr lang="ru-RU" altLang="ru-RU" sz="1200" b="1" dirty="0" err="1" smtClean="0">
                <a:solidFill>
                  <a:schemeClr val="tx1"/>
                </a:solidFill>
              </a:rPr>
              <a:t>Бантинга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  </a:t>
            </a:r>
            <a:r>
              <a:rPr lang="ru-RU" altLang="ru-RU" sz="1200" dirty="0" smtClean="0">
                <a:solidFill>
                  <a:schemeClr val="tx1"/>
                </a:solidFill>
              </a:rPr>
              <a:t>и его коллеги 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Чарльза Беста </a:t>
            </a:r>
            <a:r>
              <a:rPr lang="ru-RU" altLang="ru-RU" sz="1200" dirty="0" smtClean="0">
                <a:solidFill>
                  <a:schemeClr val="tx1"/>
                </a:solidFill>
              </a:rPr>
              <a:t>спасло жизнь миллионам людей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200" dirty="0" smtClean="0">
                <a:solidFill>
                  <a:schemeClr val="tx1"/>
                </a:solidFill>
              </a:rPr>
              <a:t>В 1923 году ,признавая первое великое достижение  ХХ века в области биохимии и медицины  </a:t>
            </a:r>
            <a:r>
              <a:rPr lang="ru-RU" altLang="ru-RU" sz="1200" dirty="0" err="1" smtClean="0">
                <a:solidFill>
                  <a:schemeClr val="tx1"/>
                </a:solidFill>
              </a:rPr>
              <a:t>Бантингу</a:t>
            </a:r>
            <a:r>
              <a:rPr lang="ru-RU" altLang="ru-RU" sz="1200" dirty="0" smtClean="0">
                <a:solidFill>
                  <a:schemeClr val="tx1"/>
                </a:solidFill>
              </a:rPr>
              <a:t>  и  </a:t>
            </a:r>
            <a:r>
              <a:rPr lang="ru-RU" altLang="ru-RU" sz="1200" dirty="0" err="1" smtClean="0">
                <a:solidFill>
                  <a:schemeClr val="tx1"/>
                </a:solidFill>
              </a:rPr>
              <a:t>Маклеоду</a:t>
            </a:r>
            <a:r>
              <a:rPr lang="ru-RU" altLang="ru-RU" sz="1200" dirty="0" smtClean="0">
                <a:solidFill>
                  <a:schemeClr val="tx1"/>
                </a:solidFill>
              </a:rPr>
              <a:t>  была присуждена 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Нобелевская премия</a:t>
            </a:r>
            <a:r>
              <a:rPr lang="ru-RU" altLang="ru-RU" sz="12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200" dirty="0" smtClean="0">
                <a:solidFill>
                  <a:schemeClr val="tx1"/>
                </a:solidFill>
              </a:rPr>
              <a:t> Заслуги Беста  были проигнорированы, что чрезвычайно  задело </a:t>
            </a:r>
            <a:r>
              <a:rPr lang="ru-RU" altLang="ru-RU" sz="1200" dirty="0" err="1" smtClean="0">
                <a:solidFill>
                  <a:schemeClr val="tx1"/>
                </a:solidFill>
              </a:rPr>
              <a:t>Бантинга</a:t>
            </a:r>
            <a:r>
              <a:rPr lang="ru-RU" altLang="ru-RU" sz="1200" dirty="0" smtClean="0">
                <a:solidFill>
                  <a:schemeClr val="tx1"/>
                </a:solidFill>
              </a:rPr>
              <a:t> и он добровольно вручил половину своей  Нобелевской премии Бесту!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200" dirty="0" smtClean="0">
                <a:solidFill>
                  <a:schemeClr val="tx1"/>
                </a:solidFill>
              </a:rPr>
              <a:t>Ф. </a:t>
            </a:r>
            <a:r>
              <a:rPr lang="ru-RU" altLang="ru-RU" sz="1200" dirty="0" err="1" smtClean="0">
                <a:solidFill>
                  <a:schemeClr val="tx1"/>
                </a:solidFill>
              </a:rPr>
              <a:t>Бантинг</a:t>
            </a:r>
            <a:r>
              <a:rPr lang="ru-RU" altLang="ru-RU" sz="1200" dirty="0" smtClean="0">
                <a:solidFill>
                  <a:schemeClr val="tx1"/>
                </a:solidFill>
              </a:rPr>
              <a:t>  родился 14 ноября 1891 года.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200" b="1" dirty="0" smtClean="0">
                <a:solidFill>
                  <a:schemeClr val="tx1"/>
                </a:solidFill>
              </a:rPr>
              <a:t>С 2007 года Всемирный день борьбы с диабетом проводится под эгидой  ООН и чтобы увековечить заслуги Ф. </a:t>
            </a:r>
            <a:r>
              <a:rPr lang="ru-RU" altLang="ru-RU" sz="1200" b="1" dirty="0" err="1" smtClean="0">
                <a:solidFill>
                  <a:schemeClr val="tx1"/>
                </a:solidFill>
              </a:rPr>
              <a:t>Бантинга</a:t>
            </a:r>
            <a:r>
              <a:rPr lang="ru-RU" altLang="ru-RU" sz="1200" b="1" dirty="0" smtClean="0">
                <a:solidFill>
                  <a:schemeClr val="tx1"/>
                </a:solidFill>
              </a:rPr>
              <a:t> перед миром и людьми была и выбрана дата рождения этого гениального и бескорыстного ученого!!!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200" b="1" dirty="0" smtClean="0">
                <a:solidFill>
                  <a:schemeClr val="tx1"/>
                </a:solidFill>
              </a:rPr>
              <a:t>                      14 ноября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hlinkClick r:id="rId2" action="ppaction://hlinkfile"/>
              </a:rPr>
              <a:t>C:\Users\андрей\Desktop\frederick-banting-and-charles-best-everett_thumb[5][1].jpg</a:t>
            </a:r>
            <a:endParaRPr lang="ru-RU" altLang="ru-RU" sz="1800" smtClean="0"/>
          </a:p>
        </p:txBody>
      </p:sp>
      <p:pic>
        <p:nvPicPr>
          <p:cNvPr id="7173" name="Picture 5" descr="frederick-banting-and-charles-best-everett_thumb[5]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672407" cy="209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1ch9g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49080"/>
            <a:ext cx="4103687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90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диабета 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 сегодня  способов излечения  сахарного диабета не существует.</a:t>
            </a:r>
          </a:p>
          <a:p>
            <a:r>
              <a:rPr lang="ru-RU" dirty="0" smtClean="0"/>
              <a:t>Терапия инсулином-это поддержание  жизни человека  и  возможность  качественной жизни!      У детей это возможность  полноценно  расти   и формироваться.</a:t>
            </a:r>
          </a:p>
          <a:p>
            <a:r>
              <a:rPr lang="ru-RU" dirty="0" smtClean="0"/>
              <a:t>Но лечение инсулином сопряжено с рядом трудностей : в первую очередь-это  множественные подкожные инъекции  инсулина ( 4-6 инъекций в сутки),которые пациент вынужден делать на основные приемы пищи или при высоком уровне сахара в крови!</a:t>
            </a:r>
          </a:p>
          <a:p>
            <a:r>
              <a:rPr lang="ru-RU" dirty="0" smtClean="0"/>
              <a:t>Для правильного расчета дозы инсулинов  требуется постоянный контроль уровня сахара крови, который пациенты проводят с помощью  аппаратов –</a:t>
            </a:r>
            <a:r>
              <a:rPr lang="ru-RU" dirty="0" err="1" smtClean="0"/>
              <a:t>глюкометром</a:t>
            </a:r>
            <a:r>
              <a:rPr lang="ru-RU" dirty="0" smtClean="0"/>
              <a:t> (забор крови из пальца).Количество таких измерений до 8-10 раз в день!</a:t>
            </a:r>
          </a:p>
          <a:p>
            <a:r>
              <a:rPr lang="ru-RU" dirty="0" smtClean="0"/>
              <a:t>В понятие лечения диабета входит обязательно !соблюдение специальной диеты, которая требует учета (и  расчета ) углеводов пищи!</a:t>
            </a:r>
          </a:p>
          <a:p>
            <a:r>
              <a:rPr lang="ru-RU" dirty="0" smtClean="0"/>
              <a:t>И конечно соблюдение определенного режима дня.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8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Когда ребенок заболел диабетом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старте диабета ,как правило , ребенок попадает в стационар(в эндокринологическое отделение).</a:t>
            </a:r>
          </a:p>
          <a:p>
            <a:r>
              <a:rPr lang="ru-RU" dirty="0" smtClean="0"/>
              <a:t>Когда диагноз установлен( верифицирован)- назначается и подбирается терапия инсулинами.</a:t>
            </a:r>
          </a:p>
          <a:p>
            <a:r>
              <a:rPr lang="ru-RU" dirty="0" smtClean="0"/>
              <a:t>Родители, ребенок обучаются технике инъекций инсулина, самоконтролю глюкозы крови, коррекции доз инсулинов, диетотерапии( подсчету углеводов)</a:t>
            </a:r>
          </a:p>
          <a:p>
            <a:r>
              <a:rPr lang="ru-RU" dirty="0" smtClean="0"/>
              <a:t>Далее ребенок выписывается домой под наблюдение амбулаторного врача эндокринолога и родителей!</a:t>
            </a:r>
          </a:p>
          <a:p>
            <a:r>
              <a:rPr lang="ru-RU" dirty="0" smtClean="0"/>
              <a:t>Все тяготы  контроля, питания , инсулинотерапии ложатся на родителей и детей!</a:t>
            </a:r>
          </a:p>
          <a:p>
            <a:r>
              <a:rPr lang="ru-RU" dirty="0" smtClean="0"/>
              <a:t> Бессонные ночи и дни при колебании сахара( высокий или низкий),капризы ребенка при инъекции инсулина или определении уровня сахара крови , перепады настроения!</a:t>
            </a:r>
          </a:p>
          <a:p>
            <a:r>
              <a:rPr lang="ru-RU" dirty="0" smtClean="0"/>
              <a:t>Полный психологический дискомфорт  и  прессинг  болезни! Бесконечные вопросы: почему ? что делать ? как жить дальше?</a:t>
            </a:r>
          </a:p>
          <a:p>
            <a:r>
              <a:rPr lang="ru-RU" dirty="0" smtClean="0"/>
              <a:t>Многие родители( матери) вынуждены оставить работу, чтобы полноценно помогать и опекать  своего  ребенка.</a:t>
            </a:r>
          </a:p>
          <a:p>
            <a:r>
              <a:rPr lang="ru-RU" dirty="0" smtClean="0"/>
              <a:t>Лечение диабета-это ежедневный труд!!!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54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_\Desktop\rebenok_s_diabetom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280920" cy="570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44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ЦАО с СД 1 типа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На 01.01.2020 г в ЦАО  было зарегистрировано 187 ребенок с диагнозом Сахарный диабет 1и 2 типов ( с СД 2 т - 7 детей)</a:t>
            </a:r>
          </a:p>
          <a:p>
            <a:r>
              <a:rPr lang="ru-RU" dirty="0" smtClean="0"/>
              <a:t>Распределение по возрастам СД 1 т:</a:t>
            </a:r>
          </a:p>
          <a:p>
            <a:r>
              <a:rPr lang="ru-RU" dirty="0" smtClean="0"/>
              <a:t>С 0-4 х - лет- 10 чел.</a:t>
            </a:r>
          </a:p>
          <a:p>
            <a:r>
              <a:rPr lang="ru-RU" dirty="0" smtClean="0"/>
              <a:t>С 5-9- и лет - 43 чел.</a:t>
            </a:r>
          </a:p>
          <a:p>
            <a:r>
              <a:rPr lang="ru-RU" dirty="0" smtClean="0"/>
              <a:t>С 10-14- и лет -81 чел.</a:t>
            </a:r>
          </a:p>
          <a:p>
            <a:r>
              <a:rPr lang="ru-RU" dirty="0" smtClean="0"/>
              <a:t>С 15-17- и лет -47 чел.</a:t>
            </a:r>
          </a:p>
          <a:p>
            <a:r>
              <a:rPr lang="ru-RU" dirty="0" smtClean="0"/>
              <a:t>Заболевших СД 1 т за 2019 г ( впервые выявленных)- 38 человек ( мах  количество из заболевших  дети 3-10 лет)</a:t>
            </a:r>
          </a:p>
          <a:p>
            <a:r>
              <a:rPr lang="ru-RU" dirty="0" smtClean="0"/>
              <a:t>99% всех детей с СД 1 т имеют  статус  ребенка-инвалида</a:t>
            </a:r>
          </a:p>
          <a:p>
            <a:r>
              <a:rPr lang="ru-RU" dirty="0" smtClean="0"/>
              <a:t>58 детей с СД 1 т  находятся на помповой терапии</a:t>
            </a:r>
          </a:p>
          <a:p>
            <a:r>
              <a:rPr lang="ru-RU" dirty="0" smtClean="0"/>
              <a:t>85% детей с СД 1 т – пользователи НМГ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28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r>
              <a:rPr lang="ru-RU" sz="2800" dirty="0" smtClean="0"/>
              <a:t>Оказание медицинской помощи детям с СД 1 т в ЦАО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Детское население ЦАО г. Москвы на 01.01.2020 г- 99 тыс. человек(возраст  от 0 до 18 лет)</a:t>
            </a:r>
          </a:p>
          <a:p>
            <a:r>
              <a:rPr lang="ru-RU" dirty="0" smtClean="0"/>
              <a:t>В ЦАО  медицинскую помощь оказывают в трех  АПЦ : ДГП№104( +филиалы№№1,2,3),ДГП№38(+филиалы№№1,2,3)ДГП№32(+филиалы1,2,3) и поликлиническое отделение при ДГКБ№13 им. Н.Ф. Филатова</a:t>
            </a:r>
          </a:p>
          <a:p>
            <a:r>
              <a:rPr lang="ru-RU" dirty="0" smtClean="0"/>
              <a:t>Распределение прикрепленного населения: ДГП№104 ( 33 тыс. чел.),ДГП№32(30 тыс. чел.)ДГП№38+поликл.отделение ДГКБ№13 (36 тыс. чел.)</a:t>
            </a:r>
          </a:p>
          <a:p>
            <a:r>
              <a:rPr lang="ru-RU" dirty="0" smtClean="0"/>
              <a:t>Обеспеченность кадрами: в округе работают 4 детских врача эндокринолога( АПЦ№№104,32,38 и поликл.отд.ДГКБ№13)+ 1 медицинская сестра( АПЦ№104)</a:t>
            </a:r>
          </a:p>
          <a:p>
            <a:r>
              <a:rPr lang="ru-RU" dirty="0" smtClean="0"/>
              <a:t>Стационарную помощь детям с  эндокринной патологией оказывают МДГКБ, ДГКБ им. З.А .</a:t>
            </a:r>
            <a:r>
              <a:rPr lang="ru-RU" dirty="0" err="1" smtClean="0"/>
              <a:t>Башляевой</a:t>
            </a:r>
            <a:r>
              <a:rPr lang="ru-RU" dirty="0" smtClean="0"/>
              <a:t>, ФГБУ НМИЦЭ МЗ РФ,УДКБ 1 ММИ,РДКБ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553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Лекарственное обеспечение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Всем детям с СД 1 типа  регулярно  врачами детскими эндокринологами выписываются препараты инсулина ( из расчета индивидуальной потребности), расходные материалы для измерения сахара крови ( для аппаратов - </a:t>
            </a:r>
            <a:r>
              <a:rPr lang="ru-RU" dirty="0" err="1" smtClean="0"/>
              <a:t>глюкометров</a:t>
            </a:r>
            <a:r>
              <a:rPr lang="ru-RU" dirty="0" smtClean="0"/>
              <a:t>),иглы  инъекционные   ( для ручек- шприцев инсулиновых),расходные материалы для инсулиновых помп (канюли, резервуары, </a:t>
            </a:r>
            <a:r>
              <a:rPr lang="ru-RU" dirty="0" err="1" smtClean="0"/>
              <a:t>инфузионные</a:t>
            </a:r>
            <a:r>
              <a:rPr lang="ru-RU" dirty="0" smtClean="0"/>
              <a:t> наборы). </a:t>
            </a:r>
          </a:p>
          <a:p>
            <a:r>
              <a:rPr lang="ru-RU" dirty="0" smtClean="0"/>
              <a:t>Лекарства и расходные материалы  выписываются по  льготе, бесплатно.</a:t>
            </a:r>
          </a:p>
          <a:p>
            <a:r>
              <a:rPr lang="ru-RU" dirty="0" smtClean="0"/>
              <a:t>Получают   лекарства +расходные  материалы в 5-и аптеках округа.</a:t>
            </a:r>
          </a:p>
          <a:p>
            <a:r>
              <a:rPr lang="ru-RU" dirty="0" smtClean="0"/>
              <a:t>Расходные материалы для приборов НМГ не входят во льготный перечень !(приобретаются родителями за свой счет)</a:t>
            </a:r>
          </a:p>
          <a:p>
            <a:r>
              <a:rPr lang="ru-RU" dirty="0" smtClean="0"/>
              <a:t>Диабет –болезнь дорогая! Многие вынуждены  покупать дополнительно расходные материалы(тест-полоски).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806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354</TotalTime>
  <Words>1359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Социальные проблемы детей с СД 1 т в ЦАО г. Москвы</vt:lpstr>
      <vt:lpstr>Несколько слов о СахарномДиабете</vt:lpstr>
      <vt:lpstr>Немного истории</vt:lpstr>
      <vt:lpstr>Лечение диабета у детей</vt:lpstr>
      <vt:lpstr>Когда ребенок заболел диабетом</vt:lpstr>
      <vt:lpstr>Презентация PowerPoint</vt:lpstr>
      <vt:lpstr>Дети ЦАО с СД 1 типа</vt:lpstr>
      <vt:lpstr>Оказание медицинской помощи детям с СД 1 т в ЦАО</vt:lpstr>
      <vt:lpstr>Лекарственное обеспечение</vt:lpstr>
      <vt:lpstr>Социальный статус семей ЦАО</vt:lpstr>
      <vt:lpstr>При опросе родителей были озвучены проблемы, которые есть у родителей (семей) детей с СД 1т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проблемы детей с СД 1 т в ЦАО г.Москвы</dc:title>
  <dc:creator>_</dc:creator>
  <cp:lastModifiedBy>_</cp:lastModifiedBy>
  <cp:revision>25</cp:revision>
  <dcterms:created xsi:type="dcterms:W3CDTF">2020-06-02T13:22:03Z</dcterms:created>
  <dcterms:modified xsi:type="dcterms:W3CDTF">2020-06-03T11:37:37Z</dcterms:modified>
</cp:coreProperties>
</file>